
<file path=[Content_Types].xml><?xml version="1.0" encoding="utf-8"?>
<Types xmlns="http://schemas.openxmlformats.org/package/2006/content-types">
  <Default Extension="xml" ContentType="application/xml"/>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83"/>
  </p:notesMasterIdLst>
  <p:handoutMasterIdLst>
    <p:handoutMasterId r:id="rId84"/>
  </p:handoutMasterIdLst>
  <p:sldIdLst>
    <p:sldId id="1187" r:id="rId3"/>
    <p:sldId id="1094" r:id="rId4"/>
    <p:sldId id="1034" r:id="rId5"/>
    <p:sldId id="1154" r:id="rId6"/>
    <p:sldId id="1155" r:id="rId7"/>
    <p:sldId id="1156" r:id="rId8"/>
    <p:sldId id="1157" r:id="rId9"/>
    <p:sldId id="1158" r:id="rId10"/>
    <p:sldId id="1159" r:id="rId11"/>
    <p:sldId id="1199" r:id="rId12"/>
    <p:sldId id="1162" r:id="rId13"/>
    <p:sldId id="1163" r:id="rId14"/>
    <p:sldId id="1164" r:id="rId15"/>
    <p:sldId id="1198" r:id="rId16"/>
    <p:sldId id="1192" r:id="rId17"/>
    <p:sldId id="1165" r:id="rId18"/>
    <p:sldId id="1166" r:id="rId19"/>
    <p:sldId id="1194" r:id="rId20"/>
    <p:sldId id="1186" r:id="rId21"/>
    <p:sldId id="1170" r:id="rId22"/>
    <p:sldId id="1171" r:id="rId23"/>
    <p:sldId id="1172" r:id="rId24"/>
    <p:sldId id="1173" r:id="rId25"/>
    <p:sldId id="1174" r:id="rId26"/>
    <p:sldId id="1175" r:id="rId27"/>
    <p:sldId id="1176" r:id="rId28"/>
    <p:sldId id="1177" r:id="rId29"/>
    <p:sldId id="1178" r:id="rId30"/>
    <p:sldId id="1179" r:id="rId31"/>
    <p:sldId id="1180" r:id="rId32"/>
    <p:sldId id="1183" r:id="rId33"/>
    <p:sldId id="1184" r:id="rId34"/>
    <p:sldId id="1035" r:id="rId35"/>
    <p:sldId id="1036" r:id="rId36"/>
    <p:sldId id="1188" r:id="rId37"/>
    <p:sldId id="1189" r:id="rId38"/>
    <p:sldId id="1039" r:id="rId39"/>
    <p:sldId id="1079" r:id="rId40"/>
    <p:sldId id="1214" r:id="rId41"/>
    <p:sldId id="1081" r:id="rId42"/>
    <p:sldId id="1080" r:id="rId43"/>
    <p:sldId id="1148" r:id="rId44"/>
    <p:sldId id="1218" r:id="rId45"/>
    <p:sldId id="1048" r:id="rId46"/>
    <p:sldId id="947" r:id="rId47"/>
    <p:sldId id="1213" r:id="rId48"/>
    <p:sldId id="1113" r:id="rId49"/>
    <p:sldId id="1131" r:id="rId50"/>
    <p:sldId id="1197" r:id="rId51"/>
    <p:sldId id="1196" r:id="rId52"/>
    <p:sldId id="1149" r:id="rId53"/>
    <p:sldId id="1200" r:id="rId54"/>
    <p:sldId id="1119" r:id="rId55"/>
    <p:sldId id="1136" r:id="rId56"/>
    <p:sldId id="1137" r:id="rId57"/>
    <p:sldId id="1190" r:id="rId58"/>
    <p:sldId id="1132" r:id="rId59"/>
    <p:sldId id="1191" r:id="rId60"/>
    <p:sldId id="1151" r:id="rId61"/>
    <p:sldId id="1223" r:id="rId62"/>
    <p:sldId id="962" r:id="rId63"/>
    <p:sldId id="1221" r:id="rId64"/>
    <p:sldId id="1215" r:id="rId65"/>
    <p:sldId id="1201" r:id="rId66"/>
    <p:sldId id="1202" r:id="rId67"/>
    <p:sldId id="1208" r:id="rId68"/>
    <p:sldId id="1203" r:id="rId69"/>
    <p:sldId id="1205" r:id="rId70"/>
    <p:sldId id="1206" r:id="rId71"/>
    <p:sldId id="1222" r:id="rId72"/>
    <p:sldId id="1207" r:id="rId73"/>
    <p:sldId id="1204" r:id="rId74"/>
    <p:sldId id="963" r:id="rId75"/>
    <p:sldId id="1227" r:id="rId76"/>
    <p:sldId id="1225" r:id="rId77"/>
    <p:sldId id="1216" r:id="rId78"/>
    <p:sldId id="1229" r:id="rId79"/>
    <p:sldId id="1211" r:id="rId80"/>
    <p:sldId id="1230" r:id="rId81"/>
    <p:sldId id="1209" r:id="rId82"/>
  </p:sldIdLst>
  <p:sldSz cx="9144000" cy="6858000" type="screen4x3"/>
  <p:notesSz cx="7104063" cy="10234613"/>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8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EDE4"/>
    <a:srgbClr val="B8A776"/>
    <a:srgbClr val="8B733B"/>
    <a:srgbClr val="EFC405"/>
    <a:srgbClr val="463C0A"/>
    <a:srgbClr val="663300"/>
    <a:srgbClr val="3F80CD"/>
    <a:srgbClr val="FF9900"/>
    <a:srgbClr val="E5F6FF"/>
    <a:srgbClr val="FDF3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5" autoAdjust="0"/>
    <p:restoredTop sz="94631" autoAdjust="0"/>
  </p:normalViewPr>
  <p:slideViewPr>
    <p:cSldViewPr snapToGrid="0" snapToObjects="1">
      <p:cViewPr>
        <p:scale>
          <a:sx n="87" d="100"/>
          <a:sy n="87" d="100"/>
        </p:scale>
        <p:origin x="1840" y="504"/>
      </p:cViewPr>
      <p:guideLst>
        <p:guide orient="horz" pos="2183"/>
        <p:guide pos="2857"/>
      </p:guideLst>
    </p:cSldViewPr>
  </p:slideViewPr>
  <p:outlineViewPr>
    <p:cViewPr>
      <p:scale>
        <a:sx n="33" d="100"/>
        <a:sy n="33" d="100"/>
      </p:scale>
      <p:origin x="0" y="72816"/>
    </p:cViewPr>
  </p:outlineViewPr>
  <p:notesTextViewPr>
    <p:cViewPr>
      <p:scale>
        <a:sx n="100" d="100"/>
        <a:sy n="100" d="100"/>
      </p:scale>
      <p:origin x="0" y="0"/>
    </p:cViewPr>
  </p:notesTextViewPr>
  <p:sorterViewPr>
    <p:cViewPr>
      <p:scale>
        <a:sx n="100" d="100"/>
        <a:sy n="100" d="100"/>
      </p:scale>
      <p:origin x="0" y="-15424"/>
    </p:cViewPr>
  </p:sorterViewPr>
  <p:notesViewPr>
    <p:cSldViewPr snapToGrid="0" snapToObjects="1">
      <p:cViewPr>
        <p:scale>
          <a:sx n="400" d="100"/>
          <a:sy n="400" d="100"/>
        </p:scale>
        <p:origin x="-3832" y="-10376"/>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AC4AEC-7216-42DD-9396-C3AE7DAD2397}" type="doc">
      <dgm:prSet loTypeId="urn:microsoft.com/office/officeart/2005/8/layout/hProcess9" loCatId="process" qsTypeId="urn:microsoft.com/office/officeart/2005/8/quickstyle/simple1" qsCatId="simple" csTypeId="urn:microsoft.com/office/officeart/2005/8/colors/accent3_3" csCatId="accent3" phldr="1"/>
      <dgm:spPr/>
      <dgm:t>
        <a:bodyPr/>
        <a:lstStyle/>
        <a:p>
          <a:endParaRPr kumimoji="1" lang="ja-JP" altLang="en-US"/>
        </a:p>
      </dgm:t>
    </dgm:pt>
    <dgm:pt modelId="{46D03348-5BD0-4A79-BB2B-6869A35FD4A6}">
      <dgm:prSet/>
      <dgm:spPr/>
      <dgm:t>
        <a:bodyPr/>
        <a:lstStyle/>
        <a:p>
          <a:r>
            <a:rPr lang="en-US" b="1" u="sng" dirty="0" smtClean="0"/>
            <a:t>In re Vitamin C Litigation, Animal Science Products, Inc., et al v. Hebei Welcome Pharmaceutical Co., Ltd</a:t>
          </a:r>
          <a:endParaRPr lang="ja-JP" b="1" dirty="0"/>
        </a:p>
      </dgm:t>
    </dgm:pt>
    <dgm:pt modelId="{2F00E68D-6FD4-4C88-A033-EAE818DEBDBC}" type="parTrans" cxnId="{6C34620E-BDD9-460E-AA87-E04D36150A0C}">
      <dgm:prSet/>
      <dgm:spPr/>
      <dgm:t>
        <a:bodyPr/>
        <a:lstStyle/>
        <a:p>
          <a:endParaRPr kumimoji="1" lang="ja-JP" altLang="en-US"/>
        </a:p>
      </dgm:t>
    </dgm:pt>
    <dgm:pt modelId="{184A6856-A3CB-4E5D-A4F9-E22DBAD272FB}" type="sibTrans" cxnId="{6C34620E-BDD9-460E-AA87-E04D36150A0C}">
      <dgm:prSet/>
      <dgm:spPr/>
      <dgm:t>
        <a:bodyPr/>
        <a:lstStyle/>
        <a:p>
          <a:endParaRPr kumimoji="1" lang="ja-JP" altLang="en-US"/>
        </a:p>
      </dgm:t>
    </dgm:pt>
    <dgm:pt modelId="{A2185B8A-BD70-4E0B-BB4E-24C5B6AD6F78}">
      <dgm:prSet custT="1"/>
      <dgm:spPr/>
      <dgm:t>
        <a:bodyPr/>
        <a:lstStyle/>
        <a:p>
          <a:r>
            <a:rPr lang="ja-JP" altLang="en-US" sz="1400" b="1" dirty="0" smtClean="0"/>
            <a:t>外国法との衝突を肯定</a:t>
          </a:r>
          <a:endParaRPr lang="ja-JP" altLang="en-US" sz="1400" b="1" dirty="0"/>
        </a:p>
      </dgm:t>
    </dgm:pt>
    <dgm:pt modelId="{5AB2319F-294F-4EA3-B3E6-816E3277DE67}" type="parTrans" cxnId="{69CA9832-3A15-45E1-BFC8-CE8610BDED37}">
      <dgm:prSet/>
      <dgm:spPr/>
      <dgm:t>
        <a:bodyPr/>
        <a:lstStyle/>
        <a:p>
          <a:endParaRPr kumimoji="1" lang="ja-JP" altLang="en-US"/>
        </a:p>
      </dgm:t>
    </dgm:pt>
    <dgm:pt modelId="{418510E3-D832-4804-98D8-5991D5D78C9A}" type="sibTrans" cxnId="{69CA9832-3A15-45E1-BFC8-CE8610BDED37}">
      <dgm:prSet/>
      <dgm:spPr/>
      <dgm:t>
        <a:bodyPr/>
        <a:lstStyle/>
        <a:p>
          <a:endParaRPr kumimoji="1" lang="ja-JP" altLang="en-US"/>
        </a:p>
      </dgm:t>
    </dgm:pt>
    <dgm:pt modelId="{398F9985-70F9-404B-BDCD-3609AB640D3D}">
      <dgm:prSet custT="1"/>
      <dgm:spPr/>
      <dgm:t>
        <a:bodyPr/>
        <a:lstStyle/>
        <a:p>
          <a:r>
            <a:rPr kumimoji="1" lang="ja-JP" altLang="en-US" sz="1500" b="1" dirty="0" smtClean="0"/>
            <a:t>外国政府の公式声明を無条件に信頼</a:t>
          </a:r>
          <a:endParaRPr lang="ja-JP" altLang="en-US" sz="1500" b="1" dirty="0"/>
        </a:p>
      </dgm:t>
    </dgm:pt>
    <dgm:pt modelId="{A4448B3F-68EC-4A37-8653-A17B5BEDF20E}" type="parTrans" cxnId="{A17D5954-F6E5-40A4-91D7-7E387BCF54C8}">
      <dgm:prSet/>
      <dgm:spPr/>
      <dgm:t>
        <a:bodyPr/>
        <a:lstStyle/>
        <a:p>
          <a:endParaRPr kumimoji="1" lang="ja-JP" altLang="en-US"/>
        </a:p>
      </dgm:t>
    </dgm:pt>
    <dgm:pt modelId="{41C7271F-C16F-498D-A610-E65FBA4E1340}" type="sibTrans" cxnId="{A17D5954-F6E5-40A4-91D7-7E387BCF54C8}">
      <dgm:prSet/>
      <dgm:spPr/>
      <dgm:t>
        <a:bodyPr/>
        <a:lstStyle/>
        <a:p>
          <a:endParaRPr kumimoji="1" lang="ja-JP" altLang="en-US"/>
        </a:p>
      </dgm:t>
    </dgm:pt>
    <dgm:pt modelId="{4DA7AEAD-7B58-41DE-91E1-3D5797ABB64F}" type="pres">
      <dgm:prSet presAssocID="{00AC4AEC-7216-42DD-9396-C3AE7DAD2397}" presName="CompostProcess" presStyleCnt="0">
        <dgm:presLayoutVars>
          <dgm:dir/>
          <dgm:resizeHandles val="exact"/>
        </dgm:presLayoutVars>
      </dgm:prSet>
      <dgm:spPr/>
      <dgm:t>
        <a:bodyPr/>
        <a:lstStyle/>
        <a:p>
          <a:endParaRPr kumimoji="1" lang="ja-JP" altLang="en-US"/>
        </a:p>
      </dgm:t>
    </dgm:pt>
    <dgm:pt modelId="{150F947A-DF98-406E-9BAB-E394EC7CA46F}" type="pres">
      <dgm:prSet presAssocID="{00AC4AEC-7216-42DD-9396-C3AE7DAD2397}" presName="arrow" presStyleLbl="bgShp" presStyleIdx="0" presStyleCnt="1"/>
      <dgm:spPr/>
    </dgm:pt>
    <dgm:pt modelId="{E78A694E-1803-4A8F-A5E5-8E6C5073B094}" type="pres">
      <dgm:prSet presAssocID="{00AC4AEC-7216-42DD-9396-C3AE7DAD2397}" presName="linearProcess" presStyleCnt="0"/>
      <dgm:spPr/>
    </dgm:pt>
    <dgm:pt modelId="{1F72AF6E-11BA-4950-842B-9948C12FD740}" type="pres">
      <dgm:prSet presAssocID="{46D03348-5BD0-4A79-BB2B-6869A35FD4A6}" presName="textNode" presStyleLbl="node1" presStyleIdx="0" presStyleCnt="3">
        <dgm:presLayoutVars>
          <dgm:bulletEnabled val="1"/>
        </dgm:presLayoutVars>
      </dgm:prSet>
      <dgm:spPr/>
      <dgm:t>
        <a:bodyPr/>
        <a:lstStyle/>
        <a:p>
          <a:endParaRPr kumimoji="1" lang="ja-JP" altLang="en-US"/>
        </a:p>
      </dgm:t>
    </dgm:pt>
    <dgm:pt modelId="{E340000C-A9F6-4D60-8FE0-17A8996348D3}" type="pres">
      <dgm:prSet presAssocID="{184A6856-A3CB-4E5D-A4F9-E22DBAD272FB}" presName="sibTrans" presStyleCnt="0"/>
      <dgm:spPr/>
    </dgm:pt>
    <dgm:pt modelId="{9EB3BDC2-577D-4408-8132-0B3FCB198607}" type="pres">
      <dgm:prSet presAssocID="{398F9985-70F9-404B-BDCD-3609AB640D3D}" presName="textNode" presStyleLbl="node1" presStyleIdx="1" presStyleCnt="3">
        <dgm:presLayoutVars>
          <dgm:bulletEnabled val="1"/>
        </dgm:presLayoutVars>
      </dgm:prSet>
      <dgm:spPr/>
      <dgm:t>
        <a:bodyPr/>
        <a:lstStyle/>
        <a:p>
          <a:endParaRPr kumimoji="1" lang="ja-JP" altLang="en-US"/>
        </a:p>
      </dgm:t>
    </dgm:pt>
    <dgm:pt modelId="{A99432AE-0044-4BB4-999E-C6376124FCCF}" type="pres">
      <dgm:prSet presAssocID="{41C7271F-C16F-498D-A610-E65FBA4E1340}" presName="sibTrans" presStyleCnt="0"/>
      <dgm:spPr/>
    </dgm:pt>
    <dgm:pt modelId="{CE8CC0F4-754E-4B15-846C-DCC8450DBDC5}" type="pres">
      <dgm:prSet presAssocID="{A2185B8A-BD70-4E0B-BB4E-24C5B6AD6F78}" presName="textNode" presStyleLbl="node1" presStyleIdx="2" presStyleCnt="3">
        <dgm:presLayoutVars>
          <dgm:bulletEnabled val="1"/>
        </dgm:presLayoutVars>
      </dgm:prSet>
      <dgm:spPr/>
      <dgm:t>
        <a:bodyPr/>
        <a:lstStyle/>
        <a:p>
          <a:endParaRPr kumimoji="1" lang="ja-JP" altLang="en-US"/>
        </a:p>
      </dgm:t>
    </dgm:pt>
  </dgm:ptLst>
  <dgm:cxnLst>
    <dgm:cxn modelId="{69CA9832-3A15-45E1-BFC8-CE8610BDED37}" srcId="{00AC4AEC-7216-42DD-9396-C3AE7DAD2397}" destId="{A2185B8A-BD70-4E0B-BB4E-24C5B6AD6F78}" srcOrd="2" destOrd="0" parTransId="{5AB2319F-294F-4EA3-B3E6-816E3277DE67}" sibTransId="{418510E3-D832-4804-98D8-5991D5D78C9A}"/>
    <dgm:cxn modelId="{02BD9448-19F5-8949-931A-05E977FBBF85}" type="presOf" srcId="{398F9985-70F9-404B-BDCD-3609AB640D3D}" destId="{9EB3BDC2-577D-4408-8132-0B3FCB198607}" srcOrd="0" destOrd="0" presId="urn:microsoft.com/office/officeart/2005/8/layout/hProcess9"/>
    <dgm:cxn modelId="{A17D5954-F6E5-40A4-91D7-7E387BCF54C8}" srcId="{00AC4AEC-7216-42DD-9396-C3AE7DAD2397}" destId="{398F9985-70F9-404B-BDCD-3609AB640D3D}" srcOrd="1" destOrd="0" parTransId="{A4448B3F-68EC-4A37-8653-A17B5BEDF20E}" sibTransId="{41C7271F-C16F-498D-A610-E65FBA4E1340}"/>
    <dgm:cxn modelId="{6089E039-27D5-4945-A576-339119E19345}" type="presOf" srcId="{00AC4AEC-7216-42DD-9396-C3AE7DAD2397}" destId="{4DA7AEAD-7B58-41DE-91E1-3D5797ABB64F}" srcOrd="0" destOrd="0" presId="urn:microsoft.com/office/officeart/2005/8/layout/hProcess9"/>
    <dgm:cxn modelId="{1E195317-60AA-FE4B-BCAD-8A24B043B13E}" type="presOf" srcId="{A2185B8A-BD70-4E0B-BB4E-24C5B6AD6F78}" destId="{CE8CC0F4-754E-4B15-846C-DCC8450DBDC5}" srcOrd="0" destOrd="0" presId="urn:microsoft.com/office/officeart/2005/8/layout/hProcess9"/>
    <dgm:cxn modelId="{C8D26F92-54A7-C14A-A7B8-B4F3F045FDF7}" type="presOf" srcId="{46D03348-5BD0-4A79-BB2B-6869A35FD4A6}" destId="{1F72AF6E-11BA-4950-842B-9948C12FD740}" srcOrd="0" destOrd="0" presId="urn:microsoft.com/office/officeart/2005/8/layout/hProcess9"/>
    <dgm:cxn modelId="{6C34620E-BDD9-460E-AA87-E04D36150A0C}" srcId="{00AC4AEC-7216-42DD-9396-C3AE7DAD2397}" destId="{46D03348-5BD0-4A79-BB2B-6869A35FD4A6}" srcOrd="0" destOrd="0" parTransId="{2F00E68D-6FD4-4C88-A033-EAE818DEBDBC}" sibTransId="{184A6856-A3CB-4E5D-A4F9-E22DBAD272FB}"/>
    <dgm:cxn modelId="{F4607D65-654B-6D43-A07D-DC8F20474DC3}" type="presParOf" srcId="{4DA7AEAD-7B58-41DE-91E1-3D5797ABB64F}" destId="{150F947A-DF98-406E-9BAB-E394EC7CA46F}" srcOrd="0" destOrd="0" presId="urn:microsoft.com/office/officeart/2005/8/layout/hProcess9"/>
    <dgm:cxn modelId="{0E90700A-5A06-E743-9734-9EF8B7A46999}" type="presParOf" srcId="{4DA7AEAD-7B58-41DE-91E1-3D5797ABB64F}" destId="{E78A694E-1803-4A8F-A5E5-8E6C5073B094}" srcOrd="1" destOrd="0" presId="urn:microsoft.com/office/officeart/2005/8/layout/hProcess9"/>
    <dgm:cxn modelId="{E2D5DE7B-A50E-6346-95EE-F3991E4C304D}" type="presParOf" srcId="{E78A694E-1803-4A8F-A5E5-8E6C5073B094}" destId="{1F72AF6E-11BA-4950-842B-9948C12FD740}" srcOrd="0" destOrd="0" presId="urn:microsoft.com/office/officeart/2005/8/layout/hProcess9"/>
    <dgm:cxn modelId="{F28D7505-BB29-164E-90E9-FB7858E35F25}" type="presParOf" srcId="{E78A694E-1803-4A8F-A5E5-8E6C5073B094}" destId="{E340000C-A9F6-4D60-8FE0-17A8996348D3}" srcOrd="1" destOrd="0" presId="urn:microsoft.com/office/officeart/2005/8/layout/hProcess9"/>
    <dgm:cxn modelId="{162B5772-651F-5945-8935-4622D4755C93}" type="presParOf" srcId="{E78A694E-1803-4A8F-A5E5-8E6C5073B094}" destId="{9EB3BDC2-577D-4408-8132-0B3FCB198607}" srcOrd="2" destOrd="0" presId="urn:microsoft.com/office/officeart/2005/8/layout/hProcess9"/>
    <dgm:cxn modelId="{D332613F-80F4-F44D-9D6D-7B7D794D0905}" type="presParOf" srcId="{E78A694E-1803-4A8F-A5E5-8E6C5073B094}" destId="{A99432AE-0044-4BB4-999E-C6376124FCCF}" srcOrd="3" destOrd="0" presId="urn:microsoft.com/office/officeart/2005/8/layout/hProcess9"/>
    <dgm:cxn modelId="{75041651-0E5E-7D40-A36B-784DC5D2A94C}" type="presParOf" srcId="{E78A694E-1803-4A8F-A5E5-8E6C5073B094}" destId="{CE8CC0F4-754E-4B15-846C-DCC8450DBDC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AC4AEC-7216-42DD-9396-C3AE7DAD2397}" type="doc">
      <dgm:prSet loTypeId="urn:microsoft.com/office/officeart/2005/8/layout/hProcess9" loCatId="process" qsTypeId="urn:microsoft.com/office/officeart/2005/8/quickstyle/simple1" qsCatId="simple" csTypeId="urn:microsoft.com/office/officeart/2005/8/colors/accent3_3" csCatId="accent3" phldr="1"/>
      <dgm:spPr/>
      <dgm:t>
        <a:bodyPr/>
        <a:lstStyle/>
        <a:p>
          <a:endParaRPr kumimoji="1" lang="ja-JP" altLang="en-US"/>
        </a:p>
      </dgm:t>
    </dgm:pt>
    <dgm:pt modelId="{46D03348-5BD0-4A79-BB2B-6869A35FD4A6}">
      <dgm:prSet custT="1"/>
      <dgm:spPr/>
      <dgm:t>
        <a:bodyPr/>
        <a:lstStyle/>
        <a:p>
          <a:r>
            <a:rPr lang="en-US" sz="1200" b="1" u="sng" dirty="0" err="1" smtClean="0"/>
            <a:t>Kruman</a:t>
          </a:r>
          <a:r>
            <a:rPr lang="en-US" sz="1200" b="1" u="sng" dirty="0" smtClean="0"/>
            <a:t> v. Christie's Intern. PLC</a:t>
          </a:r>
          <a:endParaRPr lang="ja-JP" sz="1200" b="1" dirty="0"/>
        </a:p>
      </dgm:t>
    </dgm:pt>
    <dgm:pt modelId="{2F00E68D-6FD4-4C88-A033-EAE818DEBDBC}" type="parTrans" cxnId="{6C34620E-BDD9-460E-AA87-E04D36150A0C}">
      <dgm:prSet/>
      <dgm:spPr/>
      <dgm:t>
        <a:bodyPr/>
        <a:lstStyle/>
        <a:p>
          <a:endParaRPr kumimoji="1" lang="ja-JP" altLang="en-US"/>
        </a:p>
      </dgm:t>
    </dgm:pt>
    <dgm:pt modelId="{184A6856-A3CB-4E5D-A4F9-E22DBAD272FB}" type="sibTrans" cxnId="{6C34620E-BDD9-460E-AA87-E04D36150A0C}">
      <dgm:prSet/>
      <dgm:spPr/>
      <dgm:t>
        <a:bodyPr/>
        <a:lstStyle/>
        <a:p>
          <a:endParaRPr kumimoji="1" lang="ja-JP" altLang="en-US"/>
        </a:p>
      </dgm:t>
    </dgm:pt>
    <dgm:pt modelId="{A2185B8A-BD70-4E0B-BB4E-24C5B6AD6F78}">
      <dgm:prSet custT="1"/>
      <dgm:spPr/>
      <dgm:t>
        <a:bodyPr/>
        <a:lstStyle/>
        <a:p>
          <a:r>
            <a:rPr lang="ja-JP" altLang="en-US" sz="1600" b="1" dirty="0" smtClean="0"/>
            <a:t>国内の誰かの請求権に基づいて請求</a:t>
          </a:r>
          <a:endParaRPr lang="en-US" altLang="ja-JP" sz="1600" b="1" dirty="0"/>
        </a:p>
      </dgm:t>
    </dgm:pt>
    <dgm:pt modelId="{5AB2319F-294F-4EA3-B3E6-816E3277DE67}" type="parTrans" cxnId="{69CA9832-3A15-45E1-BFC8-CE8610BDED37}">
      <dgm:prSet/>
      <dgm:spPr/>
      <dgm:t>
        <a:bodyPr/>
        <a:lstStyle/>
        <a:p>
          <a:endParaRPr kumimoji="1" lang="ja-JP" altLang="en-US"/>
        </a:p>
      </dgm:t>
    </dgm:pt>
    <dgm:pt modelId="{418510E3-D832-4804-98D8-5991D5D78C9A}" type="sibTrans" cxnId="{69CA9832-3A15-45E1-BFC8-CE8610BDED37}">
      <dgm:prSet/>
      <dgm:spPr/>
      <dgm:t>
        <a:bodyPr/>
        <a:lstStyle/>
        <a:p>
          <a:endParaRPr kumimoji="1" lang="ja-JP" altLang="en-US"/>
        </a:p>
      </dgm:t>
    </dgm:pt>
    <dgm:pt modelId="{398F9985-70F9-404B-BDCD-3609AB640D3D}">
      <dgm:prSet custT="1"/>
      <dgm:spPr/>
      <dgm:t>
        <a:bodyPr/>
        <a:lstStyle/>
        <a:p>
          <a:r>
            <a:rPr kumimoji="1" lang="ja-JP" altLang="en-US" sz="1400" b="1" dirty="0" smtClean="0"/>
            <a:t>「請求」を</a:t>
          </a:r>
          <a:br>
            <a:rPr kumimoji="1" lang="ja-JP" altLang="en-US" sz="1400" b="1" dirty="0" smtClean="0"/>
          </a:br>
          <a:r>
            <a:rPr kumimoji="1" lang="ja-JP" altLang="en-US" sz="1400" b="1" dirty="0" smtClean="0"/>
            <a:t>「ある請求」と解釈</a:t>
          </a:r>
          <a:endParaRPr lang="en-US" altLang="ja-JP" sz="1400" b="1" dirty="0"/>
        </a:p>
      </dgm:t>
    </dgm:pt>
    <dgm:pt modelId="{A4448B3F-68EC-4A37-8653-A17B5BEDF20E}" type="parTrans" cxnId="{A17D5954-F6E5-40A4-91D7-7E387BCF54C8}">
      <dgm:prSet/>
      <dgm:spPr/>
      <dgm:t>
        <a:bodyPr/>
        <a:lstStyle/>
        <a:p>
          <a:endParaRPr kumimoji="1" lang="ja-JP" altLang="en-US"/>
        </a:p>
      </dgm:t>
    </dgm:pt>
    <dgm:pt modelId="{41C7271F-C16F-498D-A610-E65FBA4E1340}" type="sibTrans" cxnId="{A17D5954-F6E5-40A4-91D7-7E387BCF54C8}">
      <dgm:prSet/>
      <dgm:spPr/>
      <dgm:t>
        <a:bodyPr/>
        <a:lstStyle/>
        <a:p>
          <a:endParaRPr kumimoji="1" lang="ja-JP" altLang="en-US"/>
        </a:p>
      </dgm:t>
    </dgm:pt>
    <dgm:pt modelId="{4DA7AEAD-7B58-41DE-91E1-3D5797ABB64F}" type="pres">
      <dgm:prSet presAssocID="{00AC4AEC-7216-42DD-9396-C3AE7DAD2397}" presName="CompostProcess" presStyleCnt="0">
        <dgm:presLayoutVars>
          <dgm:dir/>
          <dgm:resizeHandles val="exact"/>
        </dgm:presLayoutVars>
      </dgm:prSet>
      <dgm:spPr/>
      <dgm:t>
        <a:bodyPr/>
        <a:lstStyle/>
        <a:p>
          <a:endParaRPr kumimoji="1" lang="ja-JP" altLang="en-US"/>
        </a:p>
      </dgm:t>
    </dgm:pt>
    <dgm:pt modelId="{150F947A-DF98-406E-9BAB-E394EC7CA46F}" type="pres">
      <dgm:prSet presAssocID="{00AC4AEC-7216-42DD-9396-C3AE7DAD2397}" presName="arrow" presStyleLbl="bgShp" presStyleIdx="0" presStyleCnt="1"/>
      <dgm:spPr/>
      <dgm:t>
        <a:bodyPr/>
        <a:lstStyle/>
        <a:p>
          <a:endParaRPr kumimoji="1" lang="ja-JP" altLang="en-US"/>
        </a:p>
      </dgm:t>
    </dgm:pt>
    <dgm:pt modelId="{E78A694E-1803-4A8F-A5E5-8E6C5073B094}" type="pres">
      <dgm:prSet presAssocID="{00AC4AEC-7216-42DD-9396-C3AE7DAD2397}" presName="linearProcess" presStyleCnt="0"/>
      <dgm:spPr/>
    </dgm:pt>
    <dgm:pt modelId="{1F72AF6E-11BA-4950-842B-9948C12FD740}" type="pres">
      <dgm:prSet presAssocID="{46D03348-5BD0-4A79-BB2B-6869A35FD4A6}" presName="textNode" presStyleLbl="node1" presStyleIdx="0" presStyleCnt="3">
        <dgm:presLayoutVars>
          <dgm:bulletEnabled val="1"/>
        </dgm:presLayoutVars>
      </dgm:prSet>
      <dgm:spPr/>
      <dgm:t>
        <a:bodyPr/>
        <a:lstStyle/>
        <a:p>
          <a:endParaRPr kumimoji="1" lang="ja-JP" altLang="en-US"/>
        </a:p>
      </dgm:t>
    </dgm:pt>
    <dgm:pt modelId="{E340000C-A9F6-4D60-8FE0-17A8996348D3}" type="pres">
      <dgm:prSet presAssocID="{184A6856-A3CB-4E5D-A4F9-E22DBAD272FB}" presName="sibTrans" presStyleCnt="0"/>
      <dgm:spPr/>
    </dgm:pt>
    <dgm:pt modelId="{9EB3BDC2-577D-4408-8132-0B3FCB198607}" type="pres">
      <dgm:prSet presAssocID="{398F9985-70F9-404B-BDCD-3609AB640D3D}" presName="textNode" presStyleLbl="node1" presStyleIdx="1" presStyleCnt="3">
        <dgm:presLayoutVars>
          <dgm:bulletEnabled val="1"/>
        </dgm:presLayoutVars>
      </dgm:prSet>
      <dgm:spPr/>
      <dgm:t>
        <a:bodyPr/>
        <a:lstStyle/>
        <a:p>
          <a:endParaRPr kumimoji="1" lang="ja-JP" altLang="en-US"/>
        </a:p>
      </dgm:t>
    </dgm:pt>
    <dgm:pt modelId="{A99432AE-0044-4BB4-999E-C6376124FCCF}" type="pres">
      <dgm:prSet presAssocID="{41C7271F-C16F-498D-A610-E65FBA4E1340}" presName="sibTrans" presStyleCnt="0"/>
      <dgm:spPr/>
    </dgm:pt>
    <dgm:pt modelId="{CE8CC0F4-754E-4B15-846C-DCC8450DBDC5}" type="pres">
      <dgm:prSet presAssocID="{A2185B8A-BD70-4E0B-BB4E-24C5B6AD6F78}" presName="textNode" presStyleLbl="node1" presStyleIdx="2" presStyleCnt="3" custScaleX="125184">
        <dgm:presLayoutVars>
          <dgm:bulletEnabled val="1"/>
        </dgm:presLayoutVars>
      </dgm:prSet>
      <dgm:spPr/>
      <dgm:t>
        <a:bodyPr/>
        <a:lstStyle/>
        <a:p>
          <a:endParaRPr kumimoji="1" lang="ja-JP" altLang="en-US"/>
        </a:p>
      </dgm:t>
    </dgm:pt>
  </dgm:ptLst>
  <dgm:cxnLst>
    <dgm:cxn modelId="{69CA9832-3A15-45E1-BFC8-CE8610BDED37}" srcId="{00AC4AEC-7216-42DD-9396-C3AE7DAD2397}" destId="{A2185B8A-BD70-4E0B-BB4E-24C5B6AD6F78}" srcOrd="2" destOrd="0" parTransId="{5AB2319F-294F-4EA3-B3E6-816E3277DE67}" sibTransId="{418510E3-D832-4804-98D8-5991D5D78C9A}"/>
    <dgm:cxn modelId="{A17D5954-F6E5-40A4-91D7-7E387BCF54C8}" srcId="{00AC4AEC-7216-42DD-9396-C3AE7DAD2397}" destId="{398F9985-70F9-404B-BDCD-3609AB640D3D}" srcOrd="1" destOrd="0" parTransId="{A4448B3F-68EC-4A37-8653-A17B5BEDF20E}" sibTransId="{41C7271F-C16F-498D-A610-E65FBA4E1340}"/>
    <dgm:cxn modelId="{E9C9364E-68A0-234E-AD36-B7EA20E350F6}" type="presOf" srcId="{46D03348-5BD0-4A79-BB2B-6869A35FD4A6}" destId="{1F72AF6E-11BA-4950-842B-9948C12FD740}" srcOrd="0" destOrd="0" presId="urn:microsoft.com/office/officeart/2005/8/layout/hProcess9"/>
    <dgm:cxn modelId="{220578F3-A8D3-7D4A-832B-1E3D47E2BE44}" type="presOf" srcId="{00AC4AEC-7216-42DD-9396-C3AE7DAD2397}" destId="{4DA7AEAD-7B58-41DE-91E1-3D5797ABB64F}" srcOrd="0" destOrd="0" presId="urn:microsoft.com/office/officeart/2005/8/layout/hProcess9"/>
    <dgm:cxn modelId="{E5E0CECE-34E6-6D42-B578-157763CE3C30}" type="presOf" srcId="{398F9985-70F9-404B-BDCD-3609AB640D3D}" destId="{9EB3BDC2-577D-4408-8132-0B3FCB198607}" srcOrd="0" destOrd="0" presId="urn:microsoft.com/office/officeart/2005/8/layout/hProcess9"/>
    <dgm:cxn modelId="{F1FE0429-2E6C-4646-9E57-5B4DA93AE3AA}" type="presOf" srcId="{A2185B8A-BD70-4E0B-BB4E-24C5B6AD6F78}" destId="{CE8CC0F4-754E-4B15-846C-DCC8450DBDC5}" srcOrd="0" destOrd="0" presId="urn:microsoft.com/office/officeart/2005/8/layout/hProcess9"/>
    <dgm:cxn modelId="{6C34620E-BDD9-460E-AA87-E04D36150A0C}" srcId="{00AC4AEC-7216-42DD-9396-C3AE7DAD2397}" destId="{46D03348-5BD0-4A79-BB2B-6869A35FD4A6}" srcOrd="0" destOrd="0" parTransId="{2F00E68D-6FD4-4C88-A033-EAE818DEBDBC}" sibTransId="{184A6856-A3CB-4E5D-A4F9-E22DBAD272FB}"/>
    <dgm:cxn modelId="{5471D51C-0D09-464B-B4A4-5CA37EE14F3C}" type="presParOf" srcId="{4DA7AEAD-7B58-41DE-91E1-3D5797ABB64F}" destId="{150F947A-DF98-406E-9BAB-E394EC7CA46F}" srcOrd="0" destOrd="0" presId="urn:microsoft.com/office/officeart/2005/8/layout/hProcess9"/>
    <dgm:cxn modelId="{4FEE2DB7-DC86-474F-9020-115DB903B710}" type="presParOf" srcId="{4DA7AEAD-7B58-41DE-91E1-3D5797ABB64F}" destId="{E78A694E-1803-4A8F-A5E5-8E6C5073B094}" srcOrd="1" destOrd="0" presId="urn:microsoft.com/office/officeart/2005/8/layout/hProcess9"/>
    <dgm:cxn modelId="{C691ABBB-6396-9C4C-B8DA-7EA4890928FC}" type="presParOf" srcId="{E78A694E-1803-4A8F-A5E5-8E6C5073B094}" destId="{1F72AF6E-11BA-4950-842B-9948C12FD740}" srcOrd="0" destOrd="0" presId="urn:microsoft.com/office/officeart/2005/8/layout/hProcess9"/>
    <dgm:cxn modelId="{BC5D9B0C-1EFE-2948-9EB9-B5120D8D4C23}" type="presParOf" srcId="{E78A694E-1803-4A8F-A5E5-8E6C5073B094}" destId="{E340000C-A9F6-4D60-8FE0-17A8996348D3}" srcOrd="1" destOrd="0" presId="urn:microsoft.com/office/officeart/2005/8/layout/hProcess9"/>
    <dgm:cxn modelId="{0D83668D-7B13-FB4B-8A45-FE0C30E6811D}" type="presParOf" srcId="{E78A694E-1803-4A8F-A5E5-8E6C5073B094}" destId="{9EB3BDC2-577D-4408-8132-0B3FCB198607}" srcOrd="2" destOrd="0" presId="urn:microsoft.com/office/officeart/2005/8/layout/hProcess9"/>
    <dgm:cxn modelId="{1F2CB220-4316-A84F-B143-225C66A49B01}" type="presParOf" srcId="{E78A694E-1803-4A8F-A5E5-8E6C5073B094}" destId="{A99432AE-0044-4BB4-999E-C6376124FCCF}" srcOrd="3" destOrd="0" presId="urn:microsoft.com/office/officeart/2005/8/layout/hProcess9"/>
    <dgm:cxn modelId="{33B00889-9913-CC41-91BA-6B1150A64E81}" type="presParOf" srcId="{E78A694E-1803-4A8F-A5E5-8E6C5073B094}" destId="{CE8CC0F4-754E-4B15-846C-DCC8450DBDC5}"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73E990-73E2-4E91-BD3B-699BC9A4EF32}" type="doc">
      <dgm:prSet loTypeId="urn:microsoft.com/office/officeart/2005/8/layout/hierarchy3" loCatId="list" qsTypeId="urn:microsoft.com/office/officeart/2005/8/quickstyle/simple2" qsCatId="simple" csTypeId="urn:microsoft.com/office/officeart/2005/8/colors/accent3_2" csCatId="accent3" phldr="1"/>
      <dgm:spPr/>
      <dgm:t>
        <a:bodyPr/>
        <a:lstStyle/>
        <a:p>
          <a:endParaRPr kumimoji="1" lang="ja-JP" altLang="en-US"/>
        </a:p>
      </dgm:t>
    </dgm:pt>
    <dgm:pt modelId="{76750CEF-5334-423A-8775-1CA1A38998D9}">
      <dgm:prSet phldrT="[テキスト]" custT="1"/>
      <dgm:spPr/>
      <dgm:t>
        <a:bodyPr/>
        <a:lstStyle/>
        <a:p>
          <a:r>
            <a:rPr kumimoji="1" lang="ja-JP" altLang="en-US" sz="3200" b="1" dirty="0">
              <a:solidFill>
                <a:schemeClr val="bg1"/>
              </a:solidFill>
              <a:latin typeface="+mn-lt"/>
            </a:rPr>
            <a:t>要件</a:t>
          </a:r>
          <a:r>
            <a:rPr kumimoji="1" lang="ja-JP" altLang="en-US" sz="3200" b="1" dirty="0" smtClean="0">
              <a:solidFill>
                <a:schemeClr val="bg1"/>
              </a:solidFill>
              <a:latin typeface="+mn-lt"/>
            </a:rPr>
            <a:t>①</a:t>
          </a:r>
          <a:r>
            <a:rPr kumimoji="1" lang="en-US" altLang="ja-JP" sz="3200" b="1" dirty="0" smtClean="0">
              <a:solidFill>
                <a:schemeClr val="bg1"/>
              </a:solidFill>
              <a:latin typeface="+mn-lt"/>
            </a:rPr>
            <a:t>’</a:t>
          </a:r>
          <a:endParaRPr kumimoji="1" lang="ja-JP" altLang="en-US" sz="3200" b="1" dirty="0">
            <a:solidFill>
              <a:schemeClr val="bg1"/>
            </a:solidFill>
            <a:latin typeface="+mn-lt"/>
          </a:endParaRPr>
        </a:p>
      </dgm:t>
    </dgm:pt>
    <dgm:pt modelId="{F8C115FE-3C9D-4E24-A7EC-49E9D3A6BF65}" type="parTrans" cxnId="{D8EEF5BE-46CC-4140-A116-E5D05614D8BD}">
      <dgm:prSet/>
      <dgm:spPr/>
      <dgm:t>
        <a:bodyPr/>
        <a:lstStyle/>
        <a:p>
          <a:endParaRPr kumimoji="1" lang="ja-JP" altLang="en-US"/>
        </a:p>
      </dgm:t>
    </dgm:pt>
    <dgm:pt modelId="{280ED98D-FAB7-404C-ABEA-A6203E92B772}" type="sibTrans" cxnId="{D8EEF5BE-46CC-4140-A116-E5D05614D8BD}">
      <dgm:prSet/>
      <dgm:spPr/>
      <dgm:t>
        <a:bodyPr/>
        <a:lstStyle/>
        <a:p>
          <a:endParaRPr kumimoji="1" lang="ja-JP" altLang="en-US"/>
        </a:p>
      </dgm:t>
    </dgm:pt>
    <dgm:pt modelId="{526339B3-83CB-41F8-829D-A13C0949592A}">
      <dgm:prSet phldrT="[テキスト]"/>
      <dgm:spPr/>
      <dgm:t>
        <a:bodyPr/>
        <a:lstStyle/>
        <a:p>
          <a:r>
            <a:rPr lang="ja-JP" altLang="en-US" b="1" dirty="0" smtClean="0"/>
            <a:t>価格固定の協定があること</a:t>
          </a:r>
          <a:endParaRPr kumimoji="1" lang="ja-JP" altLang="en-US" b="1" dirty="0">
            <a:solidFill>
              <a:schemeClr val="tx1"/>
            </a:solidFill>
            <a:latin typeface="+mn-lt"/>
          </a:endParaRPr>
        </a:p>
      </dgm:t>
    </dgm:pt>
    <dgm:pt modelId="{6C4A4F1B-B756-45CB-B6B2-B9B413911895}" type="parTrans" cxnId="{2CDA7959-B0A1-4406-B62A-B67982CB6F40}">
      <dgm:prSet/>
      <dgm:spPr/>
      <dgm:t>
        <a:bodyPr/>
        <a:lstStyle/>
        <a:p>
          <a:endParaRPr kumimoji="1" lang="ja-JP" altLang="en-US"/>
        </a:p>
      </dgm:t>
    </dgm:pt>
    <dgm:pt modelId="{2CB1F257-8BC3-4FBB-94FC-C7D6E6FCA1BD}" type="sibTrans" cxnId="{2CDA7959-B0A1-4406-B62A-B67982CB6F40}">
      <dgm:prSet/>
      <dgm:spPr/>
      <dgm:t>
        <a:bodyPr/>
        <a:lstStyle/>
        <a:p>
          <a:endParaRPr kumimoji="1" lang="ja-JP" altLang="en-US"/>
        </a:p>
      </dgm:t>
    </dgm:pt>
    <dgm:pt modelId="{1C748D66-ED92-4AA0-8143-E7E57502EDB3}">
      <dgm:prSet phldrT="[テキスト]"/>
      <dgm:spPr/>
      <dgm:t>
        <a:bodyPr/>
        <a:lstStyle/>
        <a:p>
          <a:r>
            <a:rPr kumimoji="1" lang="ja-JP" altLang="en-US" b="1" dirty="0">
              <a:solidFill>
                <a:schemeClr val="tx1"/>
              </a:solidFill>
              <a:latin typeface="+mn-lt"/>
            </a:rPr>
            <a:t>当てはめ結果：◎</a:t>
          </a:r>
        </a:p>
      </dgm:t>
    </dgm:pt>
    <dgm:pt modelId="{5E4154CE-C381-493D-B8C0-2A1E3122AE08}" type="parTrans" cxnId="{86E5DD9F-5133-4FDB-9F04-36DE16D50E43}">
      <dgm:prSet/>
      <dgm:spPr/>
      <dgm:t>
        <a:bodyPr/>
        <a:lstStyle/>
        <a:p>
          <a:endParaRPr kumimoji="1" lang="ja-JP" altLang="en-US"/>
        </a:p>
      </dgm:t>
    </dgm:pt>
    <dgm:pt modelId="{A51ADE67-C521-4791-963F-EDC139B211A5}" type="sibTrans" cxnId="{86E5DD9F-5133-4FDB-9F04-36DE16D50E43}">
      <dgm:prSet/>
      <dgm:spPr/>
      <dgm:t>
        <a:bodyPr/>
        <a:lstStyle/>
        <a:p>
          <a:endParaRPr kumimoji="1" lang="ja-JP" altLang="en-US"/>
        </a:p>
      </dgm:t>
    </dgm:pt>
    <dgm:pt modelId="{92A31A3D-E4CD-4561-B8EE-9C858A57AF5D}" type="pres">
      <dgm:prSet presAssocID="{0673E990-73E2-4E91-BD3B-699BC9A4EF32}" presName="diagram" presStyleCnt="0">
        <dgm:presLayoutVars>
          <dgm:chPref val="1"/>
          <dgm:dir/>
          <dgm:animOne val="branch"/>
          <dgm:animLvl val="lvl"/>
          <dgm:resizeHandles/>
        </dgm:presLayoutVars>
      </dgm:prSet>
      <dgm:spPr/>
      <dgm:t>
        <a:bodyPr/>
        <a:lstStyle/>
        <a:p>
          <a:endParaRPr kumimoji="1" lang="ja-JP" altLang="en-US"/>
        </a:p>
      </dgm:t>
    </dgm:pt>
    <dgm:pt modelId="{95D7F45E-D77D-4B75-B209-493B2EC4B1F9}" type="pres">
      <dgm:prSet presAssocID="{76750CEF-5334-423A-8775-1CA1A38998D9}" presName="root" presStyleCnt="0"/>
      <dgm:spPr/>
    </dgm:pt>
    <dgm:pt modelId="{D355F4B3-BFA7-4383-BC41-3D5873B03B9E}" type="pres">
      <dgm:prSet presAssocID="{76750CEF-5334-423A-8775-1CA1A38998D9}" presName="rootComposite" presStyleCnt="0"/>
      <dgm:spPr/>
    </dgm:pt>
    <dgm:pt modelId="{2AD13E2A-105C-488B-8686-AA75B6EE9DCD}" type="pres">
      <dgm:prSet presAssocID="{76750CEF-5334-423A-8775-1CA1A38998D9}" presName="rootText" presStyleLbl="node1" presStyleIdx="0" presStyleCnt="1" custScaleX="148919" custScaleY="64458"/>
      <dgm:spPr/>
      <dgm:t>
        <a:bodyPr/>
        <a:lstStyle/>
        <a:p>
          <a:endParaRPr kumimoji="1" lang="ja-JP" altLang="en-US"/>
        </a:p>
      </dgm:t>
    </dgm:pt>
    <dgm:pt modelId="{AA5C1527-FE7A-4D99-B1B2-81F5966781D1}" type="pres">
      <dgm:prSet presAssocID="{76750CEF-5334-423A-8775-1CA1A38998D9}" presName="rootConnector" presStyleLbl="node1" presStyleIdx="0" presStyleCnt="1"/>
      <dgm:spPr/>
      <dgm:t>
        <a:bodyPr/>
        <a:lstStyle/>
        <a:p>
          <a:endParaRPr kumimoji="1" lang="ja-JP" altLang="en-US"/>
        </a:p>
      </dgm:t>
    </dgm:pt>
    <dgm:pt modelId="{66F33446-F34C-42B8-9E5F-922482CEF45C}" type="pres">
      <dgm:prSet presAssocID="{76750CEF-5334-423A-8775-1CA1A38998D9}" presName="childShape" presStyleCnt="0"/>
      <dgm:spPr/>
    </dgm:pt>
    <dgm:pt modelId="{D2C0B94B-8837-4E17-A7FA-41545EC8AAD1}" type="pres">
      <dgm:prSet presAssocID="{6C4A4F1B-B756-45CB-B6B2-B9B413911895}" presName="Name13" presStyleLbl="parChTrans1D2" presStyleIdx="0" presStyleCnt="2"/>
      <dgm:spPr/>
      <dgm:t>
        <a:bodyPr/>
        <a:lstStyle/>
        <a:p>
          <a:endParaRPr kumimoji="1" lang="ja-JP" altLang="en-US"/>
        </a:p>
      </dgm:t>
    </dgm:pt>
    <dgm:pt modelId="{883060C9-E6EE-4856-A118-3C182F1C2FC6}" type="pres">
      <dgm:prSet presAssocID="{526339B3-83CB-41F8-829D-A13C0949592A}" presName="childText" presStyleLbl="bgAcc1" presStyleIdx="0" presStyleCnt="2" custScaleX="320518" custScaleY="92764">
        <dgm:presLayoutVars>
          <dgm:bulletEnabled val="1"/>
        </dgm:presLayoutVars>
      </dgm:prSet>
      <dgm:spPr/>
      <dgm:t>
        <a:bodyPr/>
        <a:lstStyle/>
        <a:p>
          <a:endParaRPr kumimoji="1" lang="ja-JP" altLang="en-US"/>
        </a:p>
      </dgm:t>
    </dgm:pt>
    <dgm:pt modelId="{CE7E1C42-969E-44FE-B2F2-E04071B48034}" type="pres">
      <dgm:prSet presAssocID="{5E4154CE-C381-493D-B8C0-2A1E3122AE08}" presName="Name13" presStyleLbl="parChTrans1D2" presStyleIdx="1" presStyleCnt="2"/>
      <dgm:spPr/>
      <dgm:t>
        <a:bodyPr/>
        <a:lstStyle/>
        <a:p>
          <a:endParaRPr kumimoji="1" lang="ja-JP" altLang="en-US"/>
        </a:p>
      </dgm:t>
    </dgm:pt>
    <dgm:pt modelId="{A49AB45D-C433-4EF3-A2FF-8DB7A3C756F4}" type="pres">
      <dgm:prSet presAssocID="{1C748D66-ED92-4AA0-8143-E7E57502EDB3}" presName="childText" presStyleLbl="bgAcc1" presStyleIdx="1" presStyleCnt="2" custScaleX="320518">
        <dgm:presLayoutVars>
          <dgm:bulletEnabled val="1"/>
        </dgm:presLayoutVars>
      </dgm:prSet>
      <dgm:spPr/>
      <dgm:t>
        <a:bodyPr/>
        <a:lstStyle/>
        <a:p>
          <a:endParaRPr kumimoji="1" lang="ja-JP" altLang="en-US"/>
        </a:p>
      </dgm:t>
    </dgm:pt>
  </dgm:ptLst>
  <dgm:cxnLst>
    <dgm:cxn modelId="{9FCA258A-0DF8-9E4E-ADD9-653901C18299}" type="presOf" srcId="{76750CEF-5334-423A-8775-1CA1A38998D9}" destId="{2AD13E2A-105C-488B-8686-AA75B6EE9DCD}" srcOrd="0" destOrd="0" presId="urn:microsoft.com/office/officeart/2005/8/layout/hierarchy3"/>
    <dgm:cxn modelId="{86E5DD9F-5133-4FDB-9F04-36DE16D50E43}" srcId="{76750CEF-5334-423A-8775-1CA1A38998D9}" destId="{1C748D66-ED92-4AA0-8143-E7E57502EDB3}" srcOrd="1" destOrd="0" parTransId="{5E4154CE-C381-493D-B8C0-2A1E3122AE08}" sibTransId="{A51ADE67-C521-4791-963F-EDC139B211A5}"/>
    <dgm:cxn modelId="{FE178FAA-95A7-2C4D-9BA3-C753FA499317}" type="presOf" srcId="{1C748D66-ED92-4AA0-8143-E7E57502EDB3}" destId="{A49AB45D-C433-4EF3-A2FF-8DB7A3C756F4}" srcOrd="0" destOrd="0" presId="urn:microsoft.com/office/officeart/2005/8/layout/hierarchy3"/>
    <dgm:cxn modelId="{2D40F57E-9D47-0D45-A06E-C396A64A1958}" type="presOf" srcId="{526339B3-83CB-41F8-829D-A13C0949592A}" destId="{883060C9-E6EE-4856-A118-3C182F1C2FC6}" srcOrd="0" destOrd="0" presId="urn:microsoft.com/office/officeart/2005/8/layout/hierarchy3"/>
    <dgm:cxn modelId="{658FD8A6-DDED-EB47-B82A-6A51EF75D086}" type="presOf" srcId="{5E4154CE-C381-493D-B8C0-2A1E3122AE08}" destId="{CE7E1C42-969E-44FE-B2F2-E04071B48034}" srcOrd="0" destOrd="0" presId="urn:microsoft.com/office/officeart/2005/8/layout/hierarchy3"/>
    <dgm:cxn modelId="{D8EEF5BE-46CC-4140-A116-E5D05614D8BD}" srcId="{0673E990-73E2-4E91-BD3B-699BC9A4EF32}" destId="{76750CEF-5334-423A-8775-1CA1A38998D9}" srcOrd="0" destOrd="0" parTransId="{F8C115FE-3C9D-4E24-A7EC-49E9D3A6BF65}" sibTransId="{280ED98D-FAB7-404C-ABEA-A6203E92B772}"/>
    <dgm:cxn modelId="{18BEC8A2-4DAE-8A45-B2C5-953C042F75F1}" type="presOf" srcId="{0673E990-73E2-4E91-BD3B-699BC9A4EF32}" destId="{92A31A3D-E4CD-4561-B8EE-9C858A57AF5D}" srcOrd="0" destOrd="0" presId="urn:microsoft.com/office/officeart/2005/8/layout/hierarchy3"/>
    <dgm:cxn modelId="{2CDA7959-B0A1-4406-B62A-B67982CB6F40}" srcId="{76750CEF-5334-423A-8775-1CA1A38998D9}" destId="{526339B3-83CB-41F8-829D-A13C0949592A}" srcOrd="0" destOrd="0" parTransId="{6C4A4F1B-B756-45CB-B6B2-B9B413911895}" sibTransId="{2CB1F257-8BC3-4FBB-94FC-C7D6E6FCA1BD}"/>
    <dgm:cxn modelId="{872FC708-74C6-954D-B8A6-C82D5E9B404B}" type="presOf" srcId="{76750CEF-5334-423A-8775-1CA1A38998D9}" destId="{AA5C1527-FE7A-4D99-B1B2-81F5966781D1}" srcOrd="1" destOrd="0" presId="urn:microsoft.com/office/officeart/2005/8/layout/hierarchy3"/>
    <dgm:cxn modelId="{90D6254A-D9DE-1142-ADA0-AEC051DFAA2F}" type="presOf" srcId="{6C4A4F1B-B756-45CB-B6B2-B9B413911895}" destId="{D2C0B94B-8837-4E17-A7FA-41545EC8AAD1}" srcOrd="0" destOrd="0" presId="urn:microsoft.com/office/officeart/2005/8/layout/hierarchy3"/>
    <dgm:cxn modelId="{D5E0CA71-2302-924C-8AD3-E2F2E3C7DAF2}" type="presParOf" srcId="{92A31A3D-E4CD-4561-B8EE-9C858A57AF5D}" destId="{95D7F45E-D77D-4B75-B209-493B2EC4B1F9}" srcOrd="0" destOrd="0" presId="urn:microsoft.com/office/officeart/2005/8/layout/hierarchy3"/>
    <dgm:cxn modelId="{14D056F6-A1CD-1741-B70F-EBD44C0C2B92}" type="presParOf" srcId="{95D7F45E-D77D-4B75-B209-493B2EC4B1F9}" destId="{D355F4B3-BFA7-4383-BC41-3D5873B03B9E}" srcOrd="0" destOrd="0" presId="urn:microsoft.com/office/officeart/2005/8/layout/hierarchy3"/>
    <dgm:cxn modelId="{EE031216-5158-214D-8236-B65E37083608}" type="presParOf" srcId="{D355F4B3-BFA7-4383-BC41-3D5873B03B9E}" destId="{2AD13E2A-105C-488B-8686-AA75B6EE9DCD}" srcOrd="0" destOrd="0" presId="urn:microsoft.com/office/officeart/2005/8/layout/hierarchy3"/>
    <dgm:cxn modelId="{98DA0DF3-B771-0745-B19C-AF2ED1473C9E}" type="presParOf" srcId="{D355F4B3-BFA7-4383-BC41-3D5873B03B9E}" destId="{AA5C1527-FE7A-4D99-B1B2-81F5966781D1}" srcOrd="1" destOrd="0" presId="urn:microsoft.com/office/officeart/2005/8/layout/hierarchy3"/>
    <dgm:cxn modelId="{AF71EE50-C558-E449-A478-99D5672DD961}" type="presParOf" srcId="{95D7F45E-D77D-4B75-B209-493B2EC4B1F9}" destId="{66F33446-F34C-42B8-9E5F-922482CEF45C}" srcOrd="1" destOrd="0" presId="urn:microsoft.com/office/officeart/2005/8/layout/hierarchy3"/>
    <dgm:cxn modelId="{56B90641-38F3-154A-88DC-434C9EE51D8A}" type="presParOf" srcId="{66F33446-F34C-42B8-9E5F-922482CEF45C}" destId="{D2C0B94B-8837-4E17-A7FA-41545EC8AAD1}" srcOrd="0" destOrd="0" presId="urn:microsoft.com/office/officeart/2005/8/layout/hierarchy3"/>
    <dgm:cxn modelId="{15EFFC4D-3B2E-2B4E-B2AF-8DD7A0166933}" type="presParOf" srcId="{66F33446-F34C-42B8-9E5F-922482CEF45C}" destId="{883060C9-E6EE-4856-A118-3C182F1C2FC6}" srcOrd="1" destOrd="0" presId="urn:microsoft.com/office/officeart/2005/8/layout/hierarchy3"/>
    <dgm:cxn modelId="{4868A857-AFDD-E54B-8C0A-7B61EB86F545}" type="presParOf" srcId="{66F33446-F34C-42B8-9E5F-922482CEF45C}" destId="{CE7E1C42-969E-44FE-B2F2-E04071B48034}" srcOrd="2" destOrd="0" presId="urn:microsoft.com/office/officeart/2005/8/layout/hierarchy3"/>
    <dgm:cxn modelId="{7A858466-EB0B-294C-A2DC-E5E2CD0C71FD}" type="presParOf" srcId="{66F33446-F34C-42B8-9E5F-922482CEF45C}" destId="{A49AB45D-C433-4EF3-A2FF-8DB7A3C756F4}" srcOrd="3" destOrd="0" presId="urn:microsoft.com/office/officeart/2005/8/layout/hierarchy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B05EA43-3EEB-4840-A9C0-E121EA2B010E}" type="doc">
      <dgm:prSet loTypeId="urn:microsoft.com/office/officeart/2005/8/layout/arrow3" loCatId="" qsTypeId="urn:microsoft.com/office/officeart/2005/8/quickstyle/simple4" qsCatId="simple" csTypeId="urn:microsoft.com/office/officeart/2005/8/colors/accent1_2" csCatId="accent1" phldr="1"/>
      <dgm:spPr/>
      <dgm:t>
        <a:bodyPr/>
        <a:lstStyle/>
        <a:p>
          <a:endParaRPr kumimoji="1" lang="ja-JP" altLang="en-US"/>
        </a:p>
      </dgm:t>
    </dgm:pt>
    <dgm:pt modelId="{C8B0DBE2-3F0B-194C-806E-79DFBEF338F6}">
      <dgm:prSet phldrT="[テキスト]" custT="1"/>
      <dgm:spPr/>
      <dgm:t>
        <a:bodyPr/>
        <a:lstStyle/>
        <a:p>
          <a:pPr>
            <a:spcAft>
              <a:spcPts val="0"/>
            </a:spcAft>
          </a:pPr>
          <a:r>
            <a:rPr kumimoji="1" lang="ja-JP" altLang="en-US" sz="4000" b="1" u="sng" dirty="0" smtClean="0"/>
            <a:t>国際カルテル規制</a:t>
          </a:r>
          <a:r>
            <a:rPr kumimoji="1" lang="ja-JP" altLang="en-US" sz="4400" b="1" u="sng" dirty="0" smtClean="0"/>
            <a:t/>
          </a:r>
          <a:br>
            <a:rPr kumimoji="1" lang="ja-JP" altLang="en-US" sz="4400" b="1" u="sng" dirty="0" smtClean="0"/>
          </a:br>
          <a:r>
            <a:rPr kumimoji="1" lang="ja-JP" altLang="en-US" sz="2400" b="0" u="none" dirty="0" smtClean="0"/>
            <a:t>国際カルテルを</a:t>
          </a:r>
          <a:r>
            <a:rPr kumimoji="1" lang="ja-JP" altLang="en-US" sz="2400" b="0" u="none" dirty="0" smtClean="0">
              <a:solidFill>
                <a:srgbClr val="FF0000"/>
              </a:solidFill>
            </a:rPr>
            <a:t>適切に</a:t>
          </a:r>
          <a:br>
            <a:rPr kumimoji="1" lang="ja-JP" altLang="en-US" sz="2400" b="0" u="none" dirty="0" smtClean="0">
              <a:solidFill>
                <a:srgbClr val="FF0000"/>
              </a:solidFill>
            </a:rPr>
          </a:br>
          <a:r>
            <a:rPr kumimoji="1" lang="ja-JP" altLang="en-US" sz="2400" b="0" u="none" dirty="0" smtClean="0"/>
            <a:t>規制できているか</a:t>
          </a:r>
          <a:endParaRPr kumimoji="1" lang="ja-JP" altLang="en-US" sz="2400" b="0" u="none" dirty="0"/>
        </a:p>
      </dgm:t>
    </dgm:pt>
    <dgm:pt modelId="{B772E93E-270A-444E-823C-C4E4A5529921}" type="parTrans" cxnId="{13B5D42D-27D7-2640-8204-6EAE4F24D4E4}">
      <dgm:prSet/>
      <dgm:spPr/>
      <dgm:t>
        <a:bodyPr/>
        <a:lstStyle/>
        <a:p>
          <a:endParaRPr kumimoji="1" lang="ja-JP" altLang="en-US"/>
        </a:p>
      </dgm:t>
    </dgm:pt>
    <dgm:pt modelId="{F3C39226-3265-A34A-A978-65CB3A5089DF}" type="sibTrans" cxnId="{13B5D42D-27D7-2640-8204-6EAE4F24D4E4}">
      <dgm:prSet/>
      <dgm:spPr/>
      <dgm:t>
        <a:bodyPr/>
        <a:lstStyle/>
        <a:p>
          <a:endParaRPr kumimoji="1" lang="ja-JP" altLang="en-US"/>
        </a:p>
      </dgm:t>
    </dgm:pt>
    <dgm:pt modelId="{4914B8A6-106E-2148-AD14-E29CF799A191}">
      <dgm:prSet phldrT="[テキスト]" custT="1"/>
      <dgm:spPr/>
      <dgm:t>
        <a:bodyPr/>
        <a:lstStyle/>
        <a:p>
          <a:pPr>
            <a:lnSpc>
              <a:spcPct val="100000"/>
            </a:lnSpc>
            <a:spcAft>
              <a:spcPts val="0"/>
            </a:spcAft>
          </a:pPr>
          <a:r>
            <a:rPr kumimoji="1" lang="ja-JP" altLang="en-US" sz="4400" b="1" u="sng" dirty="0" smtClean="0"/>
            <a:t>国際礼譲</a:t>
          </a:r>
        </a:p>
        <a:p>
          <a:pPr>
            <a:lnSpc>
              <a:spcPct val="100000"/>
            </a:lnSpc>
            <a:spcAft>
              <a:spcPts val="0"/>
            </a:spcAft>
          </a:pPr>
          <a:r>
            <a:rPr kumimoji="1" lang="ja-JP" altLang="en-US" sz="2400" dirty="0" smtClean="0"/>
            <a:t>他国主権を</a:t>
          </a:r>
          <a:r>
            <a:rPr kumimoji="1" lang="ja-JP" altLang="en-US" sz="2400" dirty="0" smtClean="0">
              <a:solidFill>
                <a:srgbClr val="FF0000"/>
              </a:solidFill>
            </a:rPr>
            <a:t>適切に</a:t>
          </a:r>
          <a:r>
            <a:rPr kumimoji="1" lang="ja-JP" altLang="en-US" sz="2400" dirty="0" smtClean="0"/>
            <a:t/>
          </a:r>
          <a:br>
            <a:rPr kumimoji="1" lang="ja-JP" altLang="en-US" sz="2400" dirty="0" smtClean="0"/>
          </a:br>
          <a:r>
            <a:rPr kumimoji="1" lang="ja-JP" altLang="en-US" sz="2400" dirty="0" smtClean="0"/>
            <a:t>尊重できているか</a:t>
          </a:r>
          <a:endParaRPr kumimoji="1" lang="ja-JP" altLang="en-US" sz="2400" dirty="0"/>
        </a:p>
      </dgm:t>
    </dgm:pt>
    <dgm:pt modelId="{A2399F4A-3ABB-1F4E-932D-43ABE604D79D}" type="parTrans" cxnId="{80803F91-18B2-D245-A83F-C3E7A61EB64D}">
      <dgm:prSet/>
      <dgm:spPr/>
      <dgm:t>
        <a:bodyPr/>
        <a:lstStyle/>
        <a:p>
          <a:endParaRPr kumimoji="1" lang="ja-JP" altLang="en-US"/>
        </a:p>
      </dgm:t>
    </dgm:pt>
    <dgm:pt modelId="{E8D9C7E4-C52F-724D-AB8A-36C01472A3CD}" type="sibTrans" cxnId="{80803F91-18B2-D245-A83F-C3E7A61EB64D}">
      <dgm:prSet/>
      <dgm:spPr/>
      <dgm:t>
        <a:bodyPr/>
        <a:lstStyle/>
        <a:p>
          <a:endParaRPr kumimoji="1" lang="ja-JP" altLang="en-US"/>
        </a:p>
      </dgm:t>
    </dgm:pt>
    <dgm:pt modelId="{FD823D8E-DC84-294C-BCE7-9D8F6A6B6B62}" type="pres">
      <dgm:prSet presAssocID="{AB05EA43-3EEB-4840-A9C0-E121EA2B010E}" presName="compositeShape" presStyleCnt="0">
        <dgm:presLayoutVars>
          <dgm:chMax val="2"/>
          <dgm:dir/>
          <dgm:resizeHandles val="exact"/>
        </dgm:presLayoutVars>
      </dgm:prSet>
      <dgm:spPr/>
      <dgm:t>
        <a:bodyPr/>
        <a:lstStyle/>
        <a:p>
          <a:endParaRPr kumimoji="1" lang="ja-JP" altLang="en-US"/>
        </a:p>
      </dgm:t>
    </dgm:pt>
    <dgm:pt modelId="{9DE7337A-2A52-6840-B841-2C7C0CF99C79}" type="pres">
      <dgm:prSet presAssocID="{AB05EA43-3EEB-4840-A9C0-E121EA2B010E}" presName="divider" presStyleLbl="fgShp" presStyleIdx="0" presStyleCnt="1"/>
      <dgm:spPr>
        <a:solidFill>
          <a:schemeClr val="accent3">
            <a:lumMod val="60000"/>
            <a:lumOff val="40000"/>
          </a:schemeClr>
        </a:solidFill>
        <a:ln>
          <a:noFill/>
        </a:ln>
      </dgm:spPr>
    </dgm:pt>
    <dgm:pt modelId="{D83CD744-414D-CA45-92BB-2751C2430D51}" type="pres">
      <dgm:prSet presAssocID="{C8B0DBE2-3F0B-194C-806E-79DFBEF338F6}" presName="downArrow" presStyleLbl="node1" presStyleIdx="0" presStyleCnt="2"/>
      <dgm:spPr>
        <a:solidFill>
          <a:schemeClr val="accent3">
            <a:lumMod val="60000"/>
            <a:lumOff val="40000"/>
          </a:schemeClr>
        </a:solidFill>
        <a:ln>
          <a:noFill/>
        </a:ln>
      </dgm:spPr>
    </dgm:pt>
    <dgm:pt modelId="{EFD9E625-1110-4A46-90BB-675B77813D83}" type="pres">
      <dgm:prSet presAssocID="{C8B0DBE2-3F0B-194C-806E-79DFBEF338F6}" presName="downArrowText" presStyleLbl="revTx" presStyleIdx="0" presStyleCnt="2" custScaleX="198187" custLinFactNeighborX="-22117" custLinFactNeighborY="654">
        <dgm:presLayoutVars>
          <dgm:bulletEnabled val="1"/>
        </dgm:presLayoutVars>
      </dgm:prSet>
      <dgm:spPr/>
      <dgm:t>
        <a:bodyPr/>
        <a:lstStyle/>
        <a:p>
          <a:endParaRPr kumimoji="1" lang="ja-JP" altLang="en-US"/>
        </a:p>
      </dgm:t>
    </dgm:pt>
    <dgm:pt modelId="{C5F2DBC4-719A-BD41-AC65-5A9F873D5367}" type="pres">
      <dgm:prSet presAssocID="{4914B8A6-106E-2148-AD14-E29CF799A191}" presName="upArrow" presStyleLbl="node1" presStyleIdx="1" presStyleCnt="2"/>
      <dgm:spPr>
        <a:solidFill>
          <a:schemeClr val="accent3">
            <a:lumMod val="60000"/>
            <a:lumOff val="40000"/>
          </a:schemeClr>
        </a:solidFill>
        <a:ln>
          <a:noFill/>
        </a:ln>
      </dgm:spPr>
    </dgm:pt>
    <dgm:pt modelId="{BAB04F3D-A368-A94E-8414-6EC28EDD6D57}" type="pres">
      <dgm:prSet presAssocID="{4914B8A6-106E-2148-AD14-E29CF799A191}" presName="upArrowText" presStyleLbl="revTx" presStyleIdx="1" presStyleCnt="2" custScaleX="147725">
        <dgm:presLayoutVars>
          <dgm:bulletEnabled val="1"/>
        </dgm:presLayoutVars>
      </dgm:prSet>
      <dgm:spPr/>
      <dgm:t>
        <a:bodyPr/>
        <a:lstStyle/>
        <a:p>
          <a:endParaRPr kumimoji="1" lang="ja-JP" altLang="en-US"/>
        </a:p>
      </dgm:t>
    </dgm:pt>
  </dgm:ptLst>
  <dgm:cxnLst>
    <dgm:cxn modelId="{13B5D42D-27D7-2640-8204-6EAE4F24D4E4}" srcId="{AB05EA43-3EEB-4840-A9C0-E121EA2B010E}" destId="{C8B0DBE2-3F0B-194C-806E-79DFBEF338F6}" srcOrd="0" destOrd="0" parTransId="{B772E93E-270A-444E-823C-C4E4A5529921}" sibTransId="{F3C39226-3265-A34A-A978-65CB3A5089DF}"/>
    <dgm:cxn modelId="{2FB5B6A6-4ADE-3547-B7D0-796D7024C0F5}" type="presOf" srcId="{C8B0DBE2-3F0B-194C-806E-79DFBEF338F6}" destId="{EFD9E625-1110-4A46-90BB-675B77813D83}" srcOrd="0" destOrd="0" presId="urn:microsoft.com/office/officeart/2005/8/layout/arrow3"/>
    <dgm:cxn modelId="{01FD0F79-B83A-0A4B-9A99-DCD27FFFAAE9}" type="presOf" srcId="{4914B8A6-106E-2148-AD14-E29CF799A191}" destId="{BAB04F3D-A368-A94E-8414-6EC28EDD6D57}" srcOrd="0" destOrd="0" presId="urn:microsoft.com/office/officeart/2005/8/layout/arrow3"/>
    <dgm:cxn modelId="{F4DADBB6-C24D-1240-9538-F9016D9CC5E1}" type="presOf" srcId="{AB05EA43-3EEB-4840-A9C0-E121EA2B010E}" destId="{FD823D8E-DC84-294C-BCE7-9D8F6A6B6B62}" srcOrd="0" destOrd="0" presId="urn:microsoft.com/office/officeart/2005/8/layout/arrow3"/>
    <dgm:cxn modelId="{80803F91-18B2-D245-A83F-C3E7A61EB64D}" srcId="{AB05EA43-3EEB-4840-A9C0-E121EA2B010E}" destId="{4914B8A6-106E-2148-AD14-E29CF799A191}" srcOrd="1" destOrd="0" parTransId="{A2399F4A-3ABB-1F4E-932D-43ABE604D79D}" sibTransId="{E8D9C7E4-C52F-724D-AB8A-36C01472A3CD}"/>
    <dgm:cxn modelId="{55FA71A7-ECE6-824E-93D8-D3B35BA866EB}" type="presParOf" srcId="{FD823D8E-DC84-294C-BCE7-9D8F6A6B6B62}" destId="{9DE7337A-2A52-6840-B841-2C7C0CF99C79}" srcOrd="0" destOrd="0" presId="urn:microsoft.com/office/officeart/2005/8/layout/arrow3"/>
    <dgm:cxn modelId="{9A39664F-2518-B44D-B340-2026F66E097B}" type="presParOf" srcId="{FD823D8E-DC84-294C-BCE7-9D8F6A6B6B62}" destId="{D83CD744-414D-CA45-92BB-2751C2430D51}" srcOrd="1" destOrd="0" presId="urn:microsoft.com/office/officeart/2005/8/layout/arrow3"/>
    <dgm:cxn modelId="{D8DA6B13-1C4F-5E49-9622-1746E513698D}" type="presParOf" srcId="{FD823D8E-DC84-294C-BCE7-9D8F6A6B6B62}" destId="{EFD9E625-1110-4A46-90BB-675B77813D83}" srcOrd="2" destOrd="0" presId="urn:microsoft.com/office/officeart/2005/8/layout/arrow3"/>
    <dgm:cxn modelId="{BC811E67-0AE9-5F41-AA7F-98146976D1DF}" type="presParOf" srcId="{FD823D8E-DC84-294C-BCE7-9D8F6A6B6B62}" destId="{C5F2DBC4-719A-BD41-AC65-5A9F873D5367}" srcOrd="3" destOrd="0" presId="urn:microsoft.com/office/officeart/2005/8/layout/arrow3"/>
    <dgm:cxn modelId="{77E274B8-D218-1949-A582-E5FFBF158722}" type="presParOf" srcId="{FD823D8E-DC84-294C-BCE7-9D8F6A6B6B62}" destId="{BAB04F3D-A368-A94E-8414-6EC28EDD6D57}"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2F67000-2920-4604-8634-27F4BC1EC0C4}" type="doc">
      <dgm:prSet loTypeId="urn:microsoft.com/office/officeart/2005/8/layout/vList2" loCatId="list" qsTypeId="urn:microsoft.com/office/officeart/2005/8/quickstyle/simple1" qsCatId="simple" csTypeId="urn:microsoft.com/office/officeart/2005/8/colors/accent3_3" csCatId="accent3" phldr="1"/>
      <dgm:spPr/>
      <dgm:t>
        <a:bodyPr/>
        <a:lstStyle/>
        <a:p>
          <a:endParaRPr kumimoji="1" lang="ja-JP" altLang="en-US"/>
        </a:p>
      </dgm:t>
    </dgm:pt>
    <dgm:pt modelId="{B2FB8BA2-7589-4BF2-89A3-C2850D1F5315}">
      <dgm:prSet custT="1"/>
      <dgm:spPr/>
      <dgm:t>
        <a:bodyPr/>
        <a:lstStyle/>
        <a:p>
          <a:pPr rtl="0"/>
          <a:r>
            <a:rPr kumimoji="1" lang="ja-JP" altLang="en-US" sz="1400" b="1" dirty="0" smtClean="0"/>
            <a:t>米国における厳格な国際カルテル規制</a:t>
          </a:r>
          <a:endParaRPr kumimoji="1" lang="en-US" sz="1400" b="1" dirty="0"/>
        </a:p>
      </dgm:t>
    </dgm:pt>
    <dgm:pt modelId="{FD258A92-141A-43EB-9727-8E98BBB630C8}" type="parTrans" cxnId="{834C4E20-8873-461B-B8F9-183245D65169}">
      <dgm:prSet/>
      <dgm:spPr/>
      <dgm:t>
        <a:bodyPr/>
        <a:lstStyle/>
        <a:p>
          <a:endParaRPr kumimoji="1" lang="ja-JP" altLang="en-US" sz="2000"/>
        </a:p>
      </dgm:t>
    </dgm:pt>
    <dgm:pt modelId="{FE685C35-8B0E-4EE5-88F3-E56D38B92228}" type="sibTrans" cxnId="{834C4E20-8873-461B-B8F9-183245D65169}">
      <dgm:prSet/>
      <dgm:spPr/>
      <dgm:t>
        <a:bodyPr/>
        <a:lstStyle/>
        <a:p>
          <a:endParaRPr kumimoji="1" lang="ja-JP" altLang="en-US" sz="2000"/>
        </a:p>
      </dgm:t>
    </dgm:pt>
    <dgm:pt modelId="{3299C966-6115-44D1-A219-52450FF8C8A0}">
      <dgm:prSet custT="1"/>
      <dgm:spPr/>
      <dgm:t>
        <a:bodyPr/>
        <a:lstStyle/>
        <a:p>
          <a:pPr rtl="0"/>
          <a:r>
            <a:rPr kumimoji="1" lang="ja-JP" altLang="en-US" sz="1400" b="1" u="none" dirty="0" smtClean="0"/>
            <a:t>カナダや韓国、オーストラリア、ブラジル、メキシコ、中国、東南アジア諸国等における執行の強化</a:t>
          </a:r>
          <a:endParaRPr kumimoji="1" lang="en-US" sz="1400" b="1" u="none" dirty="0"/>
        </a:p>
      </dgm:t>
    </dgm:pt>
    <dgm:pt modelId="{CC97EAD1-3388-4161-AD7C-8EEDDCFD3331}" type="sibTrans" cxnId="{F9B6F983-7E94-4655-BFC4-C0B584AB98A5}">
      <dgm:prSet/>
      <dgm:spPr/>
      <dgm:t>
        <a:bodyPr/>
        <a:lstStyle/>
        <a:p>
          <a:endParaRPr kumimoji="1" lang="ja-JP" altLang="en-US" sz="2000"/>
        </a:p>
      </dgm:t>
    </dgm:pt>
    <dgm:pt modelId="{732A925A-F4B1-435D-A3ED-E74AB10931D5}" type="parTrans" cxnId="{F9B6F983-7E94-4655-BFC4-C0B584AB98A5}">
      <dgm:prSet/>
      <dgm:spPr/>
      <dgm:t>
        <a:bodyPr/>
        <a:lstStyle/>
        <a:p>
          <a:endParaRPr kumimoji="1" lang="ja-JP" altLang="en-US" sz="2000"/>
        </a:p>
      </dgm:t>
    </dgm:pt>
    <dgm:pt modelId="{0CB5FC11-67FB-485E-954F-31B69E091872}">
      <dgm:prSet custT="1"/>
      <dgm:spPr/>
      <dgm:t>
        <a:bodyPr/>
        <a:lstStyle/>
        <a:p>
          <a:pPr rtl="0"/>
          <a:r>
            <a:rPr kumimoji="1" lang="ja-JP" altLang="en-US" sz="1400" b="1" dirty="0" smtClean="0"/>
            <a:t>日本におけるカルテル・談合に対する規制は、米国・</a:t>
          </a:r>
          <a:r>
            <a:rPr kumimoji="1" lang="en-US" altLang="ja-JP" sz="1400" b="1" dirty="0" smtClean="0"/>
            <a:t>EU</a:t>
          </a:r>
          <a:r>
            <a:rPr kumimoji="1" lang="ja-JP" altLang="en-US" sz="1400" b="1" dirty="0" smtClean="0"/>
            <a:t>と同水準へ強化</a:t>
          </a:r>
          <a:endParaRPr kumimoji="1" lang="en-US" sz="1400" b="1" dirty="0"/>
        </a:p>
      </dgm:t>
    </dgm:pt>
    <dgm:pt modelId="{A05F10DE-0C05-4FB4-95D7-D53DFA967D91}" type="sibTrans" cxnId="{C940C364-34E5-4A1B-8D05-81A723F616B0}">
      <dgm:prSet/>
      <dgm:spPr/>
      <dgm:t>
        <a:bodyPr/>
        <a:lstStyle/>
        <a:p>
          <a:endParaRPr kumimoji="1" lang="ja-JP" altLang="en-US" sz="2000"/>
        </a:p>
      </dgm:t>
    </dgm:pt>
    <dgm:pt modelId="{B754950B-4ED3-46A5-8711-DB5C257BF0FC}" type="parTrans" cxnId="{C940C364-34E5-4A1B-8D05-81A723F616B0}">
      <dgm:prSet/>
      <dgm:spPr/>
      <dgm:t>
        <a:bodyPr/>
        <a:lstStyle/>
        <a:p>
          <a:endParaRPr kumimoji="1" lang="ja-JP" altLang="en-US" sz="2000"/>
        </a:p>
      </dgm:t>
    </dgm:pt>
    <dgm:pt modelId="{FEE33B88-EC97-8744-8952-5C4FAE859F6B}">
      <dgm:prSet custT="1"/>
      <dgm:spPr/>
      <dgm:t>
        <a:bodyPr/>
        <a:lstStyle/>
        <a:p>
          <a:r>
            <a:rPr kumimoji="1" lang="ja-JP" altLang="ja-JP" sz="1200" b="1" dirty="0" smtClean="0"/>
            <a:t>カルテル参加者に対し</a:t>
          </a:r>
          <a:r>
            <a:rPr kumimoji="1" lang="ja-JP" altLang="en-US" sz="1200" b="1" dirty="0" smtClean="0"/>
            <a:t>、</a:t>
          </a:r>
          <a:r>
            <a:rPr kumimoji="1" lang="ja-JP" altLang="ja-JP" sz="1200" b="1" dirty="0" smtClean="0"/>
            <a:t>上限金額を直近年度の全世界売上高の</a:t>
          </a:r>
          <a:r>
            <a:rPr kumimoji="1" lang="en-US" altLang="ja-JP" sz="1200" b="1" dirty="0" smtClean="0"/>
            <a:t>10</a:t>
          </a:r>
          <a:r>
            <a:rPr kumimoji="1" lang="ja-JP" altLang="ja-JP" sz="1200" b="1" dirty="0" smtClean="0"/>
            <a:t>％としている行政制裁金が課せられる。</a:t>
          </a:r>
          <a:endParaRPr kumimoji="1" lang="ja-JP" altLang="en-US" sz="1200" b="1" dirty="0"/>
        </a:p>
      </dgm:t>
    </dgm:pt>
    <dgm:pt modelId="{906F4494-453C-5E4E-8CC8-FA35ED4A763A}">
      <dgm:prSet custT="1"/>
      <dgm:spPr/>
      <dgm:t>
        <a:bodyPr/>
        <a:lstStyle/>
        <a:p>
          <a:r>
            <a:rPr kumimoji="1" lang="en-US" altLang="ja-JP" sz="1400" b="1" dirty="0" smtClean="0"/>
            <a:t>EU</a:t>
          </a:r>
          <a:r>
            <a:rPr kumimoji="1" lang="ja-JP" altLang="en-US" sz="1400" b="1" dirty="0" smtClean="0"/>
            <a:t>における厳格なカルテル規制</a:t>
          </a:r>
          <a:endParaRPr kumimoji="1" lang="ja-JP" altLang="en-US" sz="1400" b="1" dirty="0"/>
        </a:p>
      </dgm:t>
    </dgm:pt>
    <dgm:pt modelId="{7ED17770-BFC9-C549-B87C-BD30C59CE06D}" type="sibTrans" cxnId="{BBF0F9E6-0BDF-FF4D-BD6C-B90B2E80D9B1}">
      <dgm:prSet/>
      <dgm:spPr/>
      <dgm:t>
        <a:bodyPr/>
        <a:lstStyle/>
        <a:p>
          <a:endParaRPr kumimoji="1" lang="ja-JP" altLang="en-US"/>
        </a:p>
      </dgm:t>
    </dgm:pt>
    <dgm:pt modelId="{3137494A-7D93-8347-8F9A-00EF316F78AE}" type="parTrans" cxnId="{BBF0F9E6-0BDF-FF4D-BD6C-B90B2E80D9B1}">
      <dgm:prSet/>
      <dgm:spPr/>
      <dgm:t>
        <a:bodyPr/>
        <a:lstStyle/>
        <a:p>
          <a:endParaRPr kumimoji="1" lang="ja-JP" altLang="en-US"/>
        </a:p>
      </dgm:t>
    </dgm:pt>
    <dgm:pt modelId="{CE6F4E02-DEC3-AB44-8271-30D831870E35}" type="sibTrans" cxnId="{8B78DD31-FC87-BB4A-A05C-2C05B8828DDD}">
      <dgm:prSet/>
      <dgm:spPr/>
      <dgm:t>
        <a:bodyPr/>
        <a:lstStyle/>
        <a:p>
          <a:endParaRPr kumimoji="1" lang="ja-JP" altLang="en-US"/>
        </a:p>
      </dgm:t>
    </dgm:pt>
    <dgm:pt modelId="{C8558B3E-75A9-B043-B83D-BC2BDEDD98B0}" type="parTrans" cxnId="{8B78DD31-FC87-BB4A-A05C-2C05B8828DDD}">
      <dgm:prSet/>
      <dgm:spPr/>
      <dgm:t>
        <a:bodyPr/>
        <a:lstStyle/>
        <a:p>
          <a:endParaRPr kumimoji="1" lang="ja-JP" altLang="en-US"/>
        </a:p>
      </dgm:t>
    </dgm:pt>
    <dgm:pt modelId="{7B702DC8-A34A-4082-9DBC-8B7C0D9BB98D}">
      <dgm:prSet custT="1"/>
      <dgm:spPr/>
      <dgm:t>
        <a:bodyPr/>
        <a:lstStyle/>
        <a:p>
          <a:pPr rtl="0"/>
          <a:r>
            <a:rPr kumimoji="1" lang="ja-JP" altLang="en-US" sz="1200" b="1" dirty="0" smtClean="0"/>
            <a:t>自動車部品国際カルテルでは、米国のみで既に日本企業を中心に３７社が総額約２６億ドルの罰金を科されている。</a:t>
          </a:r>
          <a:endParaRPr kumimoji="1" lang="en-US" sz="1200" b="1" dirty="0"/>
        </a:p>
      </dgm:t>
    </dgm:pt>
    <dgm:pt modelId="{71331877-04EA-4925-9C96-EBC71F5E7DC6}" type="sibTrans" cxnId="{7B8C32C8-FA6D-49AB-8AC5-3A895A426518}">
      <dgm:prSet/>
      <dgm:spPr/>
      <dgm:t>
        <a:bodyPr/>
        <a:lstStyle/>
        <a:p>
          <a:endParaRPr kumimoji="1" lang="ja-JP" altLang="en-US" sz="2000"/>
        </a:p>
      </dgm:t>
    </dgm:pt>
    <dgm:pt modelId="{4A4DDD48-099B-40AC-B2B5-96888CF53D88}" type="parTrans" cxnId="{7B8C32C8-FA6D-49AB-8AC5-3A895A426518}">
      <dgm:prSet/>
      <dgm:spPr/>
      <dgm:t>
        <a:bodyPr/>
        <a:lstStyle/>
        <a:p>
          <a:endParaRPr kumimoji="1" lang="ja-JP" altLang="en-US" sz="2000"/>
        </a:p>
      </dgm:t>
    </dgm:pt>
    <dgm:pt modelId="{32167D45-CEA4-DE48-8663-5D6AAF6845D6}">
      <dgm:prSet custT="1"/>
      <dgm:spPr/>
      <dgm:t>
        <a:bodyPr/>
        <a:lstStyle/>
        <a:p>
          <a:pPr rtl="0"/>
          <a:r>
            <a:rPr kumimoji="1" lang="ja-JP" altLang="ja-JP" sz="1200" b="1" dirty="0" smtClean="0"/>
            <a:t>課徴金減免制度／リニエンシー制度の導入、課徴金算定率の引上げなど</a:t>
          </a:r>
          <a:r>
            <a:rPr kumimoji="1" lang="ja-JP" altLang="en-US" sz="1200" b="1" dirty="0" smtClean="0"/>
            <a:t>が規定されている。</a:t>
          </a:r>
          <a:endParaRPr kumimoji="1" lang="en-US" sz="1200" b="1" dirty="0"/>
        </a:p>
      </dgm:t>
    </dgm:pt>
    <dgm:pt modelId="{62533B56-C55C-C14F-A87B-8E09BCD5BD6F}" type="parTrans" cxnId="{3DD123E8-A948-3E44-880E-00BB2EC4F150}">
      <dgm:prSet/>
      <dgm:spPr/>
      <dgm:t>
        <a:bodyPr/>
        <a:lstStyle/>
        <a:p>
          <a:endParaRPr kumimoji="1" lang="ja-JP" altLang="en-US"/>
        </a:p>
      </dgm:t>
    </dgm:pt>
    <dgm:pt modelId="{72C808E8-2E4C-A142-B4A9-A7E0EDAEFE8A}" type="sibTrans" cxnId="{3DD123E8-A948-3E44-880E-00BB2EC4F150}">
      <dgm:prSet/>
      <dgm:spPr/>
      <dgm:t>
        <a:bodyPr/>
        <a:lstStyle/>
        <a:p>
          <a:endParaRPr kumimoji="1" lang="ja-JP" altLang="en-US"/>
        </a:p>
      </dgm:t>
    </dgm:pt>
    <dgm:pt modelId="{680489A3-BABA-6C4D-A3FD-BF76F0420538}">
      <dgm:prSet custT="1"/>
      <dgm:spPr/>
      <dgm:t>
        <a:bodyPr/>
        <a:lstStyle/>
        <a:p>
          <a:r>
            <a:rPr kumimoji="1" lang="ja-JP" altLang="en-US" sz="1200" b="1" dirty="0" smtClean="0"/>
            <a:t>米国以外でも、日本、欧州連合、中国、シンガポール、オーストラリア、カナダ、韓国、インド、メキシコ、ブラジル、南アフリカ、ロシア等において被疑事業者として日本企業が執行の対象になっている。</a:t>
          </a:r>
          <a:endParaRPr kumimoji="1" lang="ja-JP" altLang="en-US" sz="1200" b="1" dirty="0"/>
        </a:p>
      </dgm:t>
    </dgm:pt>
    <dgm:pt modelId="{010C0970-5595-9449-B391-C3C92E65908C}" type="parTrans" cxnId="{599BC9CC-1FFF-1644-862C-E6CF664B589C}">
      <dgm:prSet/>
      <dgm:spPr/>
      <dgm:t>
        <a:bodyPr/>
        <a:lstStyle/>
        <a:p>
          <a:endParaRPr kumimoji="1" lang="ja-JP" altLang="en-US"/>
        </a:p>
      </dgm:t>
    </dgm:pt>
    <dgm:pt modelId="{F2CA88D3-40BC-974C-9BBC-068D33CB1E76}" type="sibTrans" cxnId="{599BC9CC-1FFF-1644-862C-E6CF664B589C}">
      <dgm:prSet/>
      <dgm:spPr/>
      <dgm:t>
        <a:bodyPr/>
        <a:lstStyle/>
        <a:p>
          <a:endParaRPr kumimoji="1" lang="ja-JP" altLang="en-US"/>
        </a:p>
      </dgm:t>
    </dgm:pt>
    <dgm:pt modelId="{52FDEDD2-C767-814C-9FC5-F50E7AAF0BB0}">
      <dgm:prSet custT="1"/>
      <dgm:spPr/>
      <dgm:t>
        <a:bodyPr/>
        <a:lstStyle/>
        <a:p>
          <a:r>
            <a:rPr kumimoji="1" lang="ja-JP" altLang="ja-JP" sz="1200" b="1" dirty="0" smtClean="0"/>
            <a:t>罰金額の上位では</a:t>
          </a:r>
          <a:r>
            <a:rPr kumimoji="1" lang="ja-JP" altLang="en-US" sz="1200" b="1" dirty="0" smtClean="0"/>
            <a:t>、</a:t>
          </a:r>
          <a:r>
            <a:rPr kumimoji="1" lang="en-US" altLang="ja-JP" sz="1200" b="1" dirty="0" smtClean="0"/>
            <a:t>AU </a:t>
          </a:r>
          <a:r>
            <a:rPr kumimoji="1" lang="en-US" altLang="ja-JP" sz="1200" b="1" dirty="0" err="1" smtClean="0"/>
            <a:t>Optronics</a:t>
          </a:r>
          <a:r>
            <a:rPr kumimoji="1" lang="ja-JP" altLang="ja-JP" sz="1200" b="1" dirty="0" smtClean="0"/>
            <a:t>（</a:t>
          </a:r>
          <a:r>
            <a:rPr kumimoji="1" lang="en-US" altLang="ja-JP" sz="1200" b="1" dirty="0" smtClean="0"/>
            <a:t>2012</a:t>
          </a:r>
          <a:r>
            <a:rPr kumimoji="1" lang="ja-JP" altLang="ja-JP" sz="1200" b="1" dirty="0" smtClean="0"/>
            <a:t>年）</a:t>
          </a:r>
          <a:r>
            <a:rPr kumimoji="1" lang="en-US" altLang="ja-JP" sz="1200" b="1" dirty="0" smtClean="0"/>
            <a:t>500</a:t>
          </a:r>
          <a:r>
            <a:rPr kumimoji="1" lang="ja-JP" altLang="ja-JP" sz="1200" b="1" dirty="0" smtClean="0"/>
            <a:t>百万ドル</a:t>
          </a:r>
          <a:r>
            <a:rPr kumimoji="1" lang="ja-JP" altLang="en-US" sz="1200" b="1" dirty="0" smtClean="0"/>
            <a:t>、</a:t>
          </a:r>
          <a:r>
            <a:rPr kumimoji="1" lang="ja-JP" altLang="ja-JP" sz="1200" b="1" dirty="0" smtClean="0"/>
            <a:t>ロッシェ（</a:t>
          </a:r>
          <a:r>
            <a:rPr kumimoji="1" lang="en-US" altLang="ja-JP" sz="1200" b="1" dirty="0" smtClean="0"/>
            <a:t>1999</a:t>
          </a:r>
          <a:r>
            <a:rPr kumimoji="1" lang="ja-JP" altLang="ja-JP" sz="1200" b="1" dirty="0" smtClean="0"/>
            <a:t>年）</a:t>
          </a:r>
          <a:r>
            <a:rPr kumimoji="1" lang="en-US" altLang="ja-JP" sz="1200" b="1" dirty="0" smtClean="0"/>
            <a:t>500</a:t>
          </a:r>
          <a:r>
            <a:rPr kumimoji="1" lang="ja-JP" altLang="ja-JP" sz="1200" b="1" dirty="0" smtClean="0"/>
            <a:t>百万ドルとなっている。</a:t>
          </a:r>
          <a:endParaRPr kumimoji="1" lang="ja-JP" altLang="en-US" sz="1200" b="1" dirty="0"/>
        </a:p>
      </dgm:t>
    </dgm:pt>
    <dgm:pt modelId="{F46E1C8F-21DE-5A47-8305-EC97C6CE8197}" type="parTrans" cxnId="{16718E67-9EAC-664B-9CDC-9688E3F050FE}">
      <dgm:prSet/>
      <dgm:spPr/>
      <dgm:t>
        <a:bodyPr/>
        <a:lstStyle/>
        <a:p>
          <a:endParaRPr kumimoji="1" lang="ja-JP" altLang="en-US"/>
        </a:p>
      </dgm:t>
    </dgm:pt>
    <dgm:pt modelId="{0FE77855-2FBD-8844-831B-E4BCF17D51AE}" type="sibTrans" cxnId="{16718E67-9EAC-664B-9CDC-9688E3F050FE}">
      <dgm:prSet/>
      <dgm:spPr/>
      <dgm:t>
        <a:bodyPr/>
        <a:lstStyle/>
        <a:p>
          <a:endParaRPr kumimoji="1" lang="ja-JP" altLang="en-US"/>
        </a:p>
      </dgm:t>
    </dgm:pt>
    <dgm:pt modelId="{C0A8AC6C-7750-9648-8D90-74D428A1E01B}">
      <dgm:prSet custT="1"/>
      <dgm:spPr/>
      <dgm:t>
        <a:bodyPr/>
        <a:lstStyle/>
        <a:p>
          <a:pPr rtl="0"/>
          <a:r>
            <a:rPr kumimoji="1" lang="ja-JP" altLang="en-US" sz="1200" b="1" dirty="0" smtClean="0"/>
            <a:t>５０人以上が訴追の対象となり、約３０人がカリフォルニア州ロムポックにある収容施設に収監されている。</a:t>
          </a:r>
          <a:endParaRPr kumimoji="1" lang="en-US" sz="1200" b="1" dirty="0"/>
        </a:p>
      </dgm:t>
    </dgm:pt>
    <dgm:pt modelId="{3CA3EDC4-7A1B-624B-A16C-5AC079D377EF}" type="parTrans" cxnId="{E6E9E18C-B464-9E45-A02A-25EB37F0BCAE}">
      <dgm:prSet/>
      <dgm:spPr/>
      <dgm:t>
        <a:bodyPr/>
        <a:lstStyle/>
        <a:p>
          <a:endParaRPr kumimoji="1" lang="ja-JP" altLang="en-US"/>
        </a:p>
      </dgm:t>
    </dgm:pt>
    <dgm:pt modelId="{E0B89057-F03A-0142-B0CB-4A25261FBF39}" type="sibTrans" cxnId="{E6E9E18C-B464-9E45-A02A-25EB37F0BCAE}">
      <dgm:prSet/>
      <dgm:spPr/>
      <dgm:t>
        <a:bodyPr/>
        <a:lstStyle/>
        <a:p>
          <a:endParaRPr kumimoji="1" lang="ja-JP" altLang="en-US"/>
        </a:p>
      </dgm:t>
    </dgm:pt>
    <dgm:pt modelId="{63CAD5CD-029C-4A6C-8185-90816451611A}" type="pres">
      <dgm:prSet presAssocID="{92F67000-2920-4604-8634-27F4BC1EC0C4}" presName="linear" presStyleCnt="0">
        <dgm:presLayoutVars>
          <dgm:animLvl val="lvl"/>
          <dgm:resizeHandles val="exact"/>
        </dgm:presLayoutVars>
      </dgm:prSet>
      <dgm:spPr/>
      <dgm:t>
        <a:bodyPr/>
        <a:lstStyle/>
        <a:p>
          <a:endParaRPr kumimoji="1" lang="ja-JP" altLang="en-US"/>
        </a:p>
      </dgm:t>
    </dgm:pt>
    <dgm:pt modelId="{FD6D83F6-7D4D-4BAA-95C7-453FC9539047}" type="pres">
      <dgm:prSet presAssocID="{B2FB8BA2-7589-4BF2-89A3-C2850D1F5315}" presName="parentText" presStyleLbl="node1" presStyleIdx="0" presStyleCnt="4">
        <dgm:presLayoutVars>
          <dgm:chMax val="0"/>
          <dgm:bulletEnabled val="1"/>
        </dgm:presLayoutVars>
      </dgm:prSet>
      <dgm:spPr/>
      <dgm:t>
        <a:bodyPr/>
        <a:lstStyle/>
        <a:p>
          <a:endParaRPr kumimoji="1" lang="ja-JP" altLang="en-US"/>
        </a:p>
      </dgm:t>
    </dgm:pt>
    <dgm:pt modelId="{96A7884A-58BA-4FF6-903B-197B7EC44DB6}" type="pres">
      <dgm:prSet presAssocID="{B2FB8BA2-7589-4BF2-89A3-C2850D1F5315}" presName="childText" presStyleLbl="revTx" presStyleIdx="0" presStyleCnt="4">
        <dgm:presLayoutVars>
          <dgm:bulletEnabled val="1"/>
        </dgm:presLayoutVars>
      </dgm:prSet>
      <dgm:spPr/>
      <dgm:t>
        <a:bodyPr/>
        <a:lstStyle/>
        <a:p>
          <a:endParaRPr kumimoji="1" lang="ja-JP" altLang="en-US"/>
        </a:p>
      </dgm:t>
    </dgm:pt>
    <dgm:pt modelId="{7D8B19F6-F69D-FB40-BAD8-C56F628E6F52}" type="pres">
      <dgm:prSet presAssocID="{906F4494-453C-5E4E-8CC8-FA35ED4A763A}" presName="parentText" presStyleLbl="node1" presStyleIdx="1" presStyleCnt="4" custLinFactNeighborX="0" custLinFactNeighborY="-12601">
        <dgm:presLayoutVars>
          <dgm:chMax val="0"/>
          <dgm:bulletEnabled val="1"/>
        </dgm:presLayoutVars>
      </dgm:prSet>
      <dgm:spPr/>
      <dgm:t>
        <a:bodyPr/>
        <a:lstStyle/>
        <a:p>
          <a:endParaRPr kumimoji="1" lang="ja-JP" altLang="en-US"/>
        </a:p>
      </dgm:t>
    </dgm:pt>
    <dgm:pt modelId="{7E462827-B798-0143-8373-73F1AECD19CF}" type="pres">
      <dgm:prSet presAssocID="{906F4494-453C-5E4E-8CC8-FA35ED4A763A}" presName="childText" presStyleLbl="revTx" presStyleIdx="1" presStyleCnt="4" custLinFactNeighborX="0" custLinFactNeighborY="-12185">
        <dgm:presLayoutVars>
          <dgm:bulletEnabled val="1"/>
        </dgm:presLayoutVars>
      </dgm:prSet>
      <dgm:spPr/>
      <dgm:t>
        <a:bodyPr/>
        <a:lstStyle/>
        <a:p>
          <a:endParaRPr kumimoji="1" lang="ja-JP" altLang="en-US"/>
        </a:p>
      </dgm:t>
    </dgm:pt>
    <dgm:pt modelId="{7AE44357-AF1F-4405-86AD-6070B4AEB1F3}" type="pres">
      <dgm:prSet presAssocID="{0CB5FC11-67FB-485E-954F-31B69E091872}" presName="parentText" presStyleLbl="node1" presStyleIdx="2" presStyleCnt="4" custLinFactNeighborX="0" custLinFactNeighborY="-13775">
        <dgm:presLayoutVars>
          <dgm:chMax val="0"/>
          <dgm:bulletEnabled val="1"/>
        </dgm:presLayoutVars>
      </dgm:prSet>
      <dgm:spPr/>
      <dgm:t>
        <a:bodyPr/>
        <a:lstStyle/>
        <a:p>
          <a:endParaRPr kumimoji="1" lang="ja-JP" altLang="en-US"/>
        </a:p>
      </dgm:t>
    </dgm:pt>
    <dgm:pt modelId="{9581FEC9-74AC-482C-8A27-7EB9F6D19621}" type="pres">
      <dgm:prSet presAssocID="{0CB5FC11-67FB-485E-954F-31B69E091872}" presName="childText" presStyleLbl="revTx" presStyleIdx="2" presStyleCnt="4" custLinFactNeighborX="0" custLinFactNeighborY="-16188">
        <dgm:presLayoutVars>
          <dgm:bulletEnabled val="1"/>
        </dgm:presLayoutVars>
      </dgm:prSet>
      <dgm:spPr/>
      <dgm:t>
        <a:bodyPr/>
        <a:lstStyle/>
        <a:p>
          <a:endParaRPr kumimoji="1" lang="ja-JP" altLang="en-US"/>
        </a:p>
      </dgm:t>
    </dgm:pt>
    <dgm:pt modelId="{F0503740-FAEA-4F91-8875-BA174F04D4EE}" type="pres">
      <dgm:prSet presAssocID="{3299C966-6115-44D1-A219-52450FF8C8A0}" presName="parentText" presStyleLbl="node1" presStyleIdx="3" presStyleCnt="4" custLinFactNeighborX="0" custLinFactNeighborY="-22181">
        <dgm:presLayoutVars>
          <dgm:chMax val="0"/>
          <dgm:bulletEnabled val="1"/>
        </dgm:presLayoutVars>
      </dgm:prSet>
      <dgm:spPr/>
      <dgm:t>
        <a:bodyPr/>
        <a:lstStyle/>
        <a:p>
          <a:endParaRPr kumimoji="1" lang="ja-JP" altLang="en-US"/>
        </a:p>
      </dgm:t>
    </dgm:pt>
    <dgm:pt modelId="{8E54A6F5-E365-49BE-834D-E16996E1F2EB}" type="pres">
      <dgm:prSet presAssocID="{3299C966-6115-44D1-A219-52450FF8C8A0}" presName="childText" presStyleLbl="revTx" presStyleIdx="3" presStyleCnt="4" custLinFactNeighborY="-22258">
        <dgm:presLayoutVars>
          <dgm:bulletEnabled val="1"/>
        </dgm:presLayoutVars>
      </dgm:prSet>
      <dgm:spPr/>
      <dgm:t>
        <a:bodyPr/>
        <a:lstStyle/>
        <a:p>
          <a:endParaRPr kumimoji="1" lang="ja-JP" altLang="en-US"/>
        </a:p>
      </dgm:t>
    </dgm:pt>
  </dgm:ptLst>
  <dgm:cxnLst>
    <dgm:cxn modelId="{90609D8D-2317-714C-9DE2-8F7567F6A2F7}" type="presOf" srcId="{92F67000-2920-4604-8634-27F4BC1EC0C4}" destId="{63CAD5CD-029C-4A6C-8185-90816451611A}" srcOrd="0" destOrd="0" presId="urn:microsoft.com/office/officeart/2005/8/layout/vList2"/>
    <dgm:cxn modelId="{1D2DA8FA-593A-B346-B872-8D556E6568EC}" type="presOf" srcId="{0CB5FC11-67FB-485E-954F-31B69E091872}" destId="{7AE44357-AF1F-4405-86AD-6070B4AEB1F3}" srcOrd="0" destOrd="0" presId="urn:microsoft.com/office/officeart/2005/8/layout/vList2"/>
    <dgm:cxn modelId="{5B23955D-32B0-8448-A2F9-F62F88BE0E2B}" type="presOf" srcId="{906F4494-453C-5E4E-8CC8-FA35ED4A763A}" destId="{7D8B19F6-F69D-FB40-BAD8-C56F628E6F52}" srcOrd="0" destOrd="0" presId="urn:microsoft.com/office/officeart/2005/8/layout/vList2"/>
    <dgm:cxn modelId="{B449EE36-8B73-4547-814D-96B7FBAA0573}" type="presOf" srcId="{C0A8AC6C-7750-9648-8D90-74D428A1E01B}" destId="{96A7884A-58BA-4FF6-903B-197B7EC44DB6}" srcOrd="0" destOrd="1" presId="urn:microsoft.com/office/officeart/2005/8/layout/vList2"/>
    <dgm:cxn modelId="{1C39C246-6186-3842-9F95-BD481E838783}" type="presOf" srcId="{FEE33B88-EC97-8744-8952-5C4FAE859F6B}" destId="{7E462827-B798-0143-8373-73F1AECD19CF}" srcOrd="0" destOrd="0" presId="urn:microsoft.com/office/officeart/2005/8/layout/vList2"/>
    <dgm:cxn modelId="{91F242A9-20CA-3A43-9673-F830611B5F24}" type="presOf" srcId="{680489A3-BABA-6C4D-A3FD-BF76F0420538}" destId="{8E54A6F5-E365-49BE-834D-E16996E1F2EB}" srcOrd="0" destOrd="0" presId="urn:microsoft.com/office/officeart/2005/8/layout/vList2"/>
    <dgm:cxn modelId="{F9B6F983-7E94-4655-BFC4-C0B584AB98A5}" srcId="{92F67000-2920-4604-8634-27F4BC1EC0C4}" destId="{3299C966-6115-44D1-A219-52450FF8C8A0}" srcOrd="3" destOrd="0" parTransId="{732A925A-F4B1-435D-A3ED-E74AB10931D5}" sibTransId="{CC97EAD1-3388-4161-AD7C-8EEDDCFD3331}"/>
    <dgm:cxn modelId="{7B8C32C8-FA6D-49AB-8AC5-3A895A426518}" srcId="{B2FB8BA2-7589-4BF2-89A3-C2850D1F5315}" destId="{7B702DC8-A34A-4082-9DBC-8B7C0D9BB98D}" srcOrd="0" destOrd="0" parTransId="{4A4DDD48-099B-40AC-B2B5-96888CF53D88}" sibTransId="{71331877-04EA-4925-9C96-EBC71F5E7DC6}"/>
    <dgm:cxn modelId="{599BC9CC-1FFF-1644-862C-E6CF664B589C}" srcId="{3299C966-6115-44D1-A219-52450FF8C8A0}" destId="{680489A3-BABA-6C4D-A3FD-BF76F0420538}" srcOrd="0" destOrd="0" parTransId="{010C0970-5595-9449-B391-C3C92E65908C}" sibTransId="{F2CA88D3-40BC-974C-9BBC-068D33CB1E76}"/>
    <dgm:cxn modelId="{1A1055A3-DCC1-E846-A2E7-422B52EFC1E6}" type="presOf" srcId="{32167D45-CEA4-DE48-8663-5D6AAF6845D6}" destId="{9581FEC9-74AC-482C-8A27-7EB9F6D19621}" srcOrd="0" destOrd="0" presId="urn:microsoft.com/office/officeart/2005/8/layout/vList2"/>
    <dgm:cxn modelId="{DE5D6F93-CCE6-8C47-8A53-12A5266372ED}" type="presOf" srcId="{52FDEDD2-C767-814C-9FC5-F50E7AAF0BB0}" destId="{7E462827-B798-0143-8373-73F1AECD19CF}" srcOrd="0" destOrd="1" presId="urn:microsoft.com/office/officeart/2005/8/layout/vList2"/>
    <dgm:cxn modelId="{C6564261-E1EA-EC49-8248-503263D49D87}" type="presOf" srcId="{7B702DC8-A34A-4082-9DBC-8B7C0D9BB98D}" destId="{96A7884A-58BA-4FF6-903B-197B7EC44DB6}" srcOrd="0" destOrd="0" presId="urn:microsoft.com/office/officeart/2005/8/layout/vList2"/>
    <dgm:cxn modelId="{834C4E20-8873-461B-B8F9-183245D65169}" srcId="{92F67000-2920-4604-8634-27F4BC1EC0C4}" destId="{B2FB8BA2-7589-4BF2-89A3-C2850D1F5315}" srcOrd="0" destOrd="0" parTransId="{FD258A92-141A-43EB-9727-8E98BBB630C8}" sibTransId="{FE685C35-8B0E-4EE5-88F3-E56D38B92228}"/>
    <dgm:cxn modelId="{EAE0C830-202A-0746-998F-6FD22E452C29}" type="presOf" srcId="{3299C966-6115-44D1-A219-52450FF8C8A0}" destId="{F0503740-FAEA-4F91-8875-BA174F04D4EE}" srcOrd="0" destOrd="0" presId="urn:microsoft.com/office/officeart/2005/8/layout/vList2"/>
    <dgm:cxn modelId="{771FFEE3-8234-BE41-B751-3DC938E5AFFF}" type="presOf" srcId="{B2FB8BA2-7589-4BF2-89A3-C2850D1F5315}" destId="{FD6D83F6-7D4D-4BAA-95C7-453FC9539047}" srcOrd="0" destOrd="0" presId="urn:microsoft.com/office/officeart/2005/8/layout/vList2"/>
    <dgm:cxn modelId="{BBF0F9E6-0BDF-FF4D-BD6C-B90B2E80D9B1}" srcId="{92F67000-2920-4604-8634-27F4BC1EC0C4}" destId="{906F4494-453C-5E4E-8CC8-FA35ED4A763A}" srcOrd="1" destOrd="0" parTransId="{3137494A-7D93-8347-8F9A-00EF316F78AE}" sibTransId="{7ED17770-BFC9-C549-B87C-BD30C59CE06D}"/>
    <dgm:cxn modelId="{3DD123E8-A948-3E44-880E-00BB2EC4F150}" srcId="{0CB5FC11-67FB-485E-954F-31B69E091872}" destId="{32167D45-CEA4-DE48-8663-5D6AAF6845D6}" srcOrd="0" destOrd="0" parTransId="{62533B56-C55C-C14F-A87B-8E09BCD5BD6F}" sibTransId="{72C808E8-2E4C-A142-B4A9-A7E0EDAEFE8A}"/>
    <dgm:cxn modelId="{C940C364-34E5-4A1B-8D05-81A723F616B0}" srcId="{92F67000-2920-4604-8634-27F4BC1EC0C4}" destId="{0CB5FC11-67FB-485E-954F-31B69E091872}" srcOrd="2" destOrd="0" parTransId="{B754950B-4ED3-46A5-8711-DB5C257BF0FC}" sibTransId="{A05F10DE-0C05-4FB4-95D7-D53DFA967D91}"/>
    <dgm:cxn modelId="{8B78DD31-FC87-BB4A-A05C-2C05B8828DDD}" srcId="{906F4494-453C-5E4E-8CC8-FA35ED4A763A}" destId="{FEE33B88-EC97-8744-8952-5C4FAE859F6B}" srcOrd="0" destOrd="0" parTransId="{C8558B3E-75A9-B043-B83D-BC2BDEDD98B0}" sibTransId="{CE6F4E02-DEC3-AB44-8271-30D831870E35}"/>
    <dgm:cxn modelId="{16718E67-9EAC-664B-9CDC-9688E3F050FE}" srcId="{906F4494-453C-5E4E-8CC8-FA35ED4A763A}" destId="{52FDEDD2-C767-814C-9FC5-F50E7AAF0BB0}" srcOrd="1" destOrd="0" parTransId="{F46E1C8F-21DE-5A47-8305-EC97C6CE8197}" sibTransId="{0FE77855-2FBD-8844-831B-E4BCF17D51AE}"/>
    <dgm:cxn modelId="{E6E9E18C-B464-9E45-A02A-25EB37F0BCAE}" srcId="{B2FB8BA2-7589-4BF2-89A3-C2850D1F5315}" destId="{C0A8AC6C-7750-9648-8D90-74D428A1E01B}" srcOrd="1" destOrd="0" parTransId="{3CA3EDC4-7A1B-624B-A16C-5AC079D377EF}" sibTransId="{E0B89057-F03A-0142-B0CB-4A25261FBF39}"/>
    <dgm:cxn modelId="{F89AD4BD-4C5F-7C46-86E4-3F8D92B0BC49}" type="presParOf" srcId="{63CAD5CD-029C-4A6C-8185-90816451611A}" destId="{FD6D83F6-7D4D-4BAA-95C7-453FC9539047}" srcOrd="0" destOrd="0" presId="urn:microsoft.com/office/officeart/2005/8/layout/vList2"/>
    <dgm:cxn modelId="{78CBE7DE-C063-6D47-A4CF-3D48D81B69FE}" type="presParOf" srcId="{63CAD5CD-029C-4A6C-8185-90816451611A}" destId="{96A7884A-58BA-4FF6-903B-197B7EC44DB6}" srcOrd="1" destOrd="0" presId="urn:microsoft.com/office/officeart/2005/8/layout/vList2"/>
    <dgm:cxn modelId="{DB6817FB-E271-5B4B-BA9A-565111091D84}" type="presParOf" srcId="{63CAD5CD-029C-4A6C-8185-90816451611A}" destId="{7D8B19F6-F69D-FB40-BAD8-C56F628E6F52}" srcOrd="2" destOrd="0" presId="urn:microsoft.com/office/officeart/2005/8/layout/vList2"/>
    <dgm:cxn modelId="{3099EABD-0ACD-9C41-882A-758349FC802B}" type="presParOf" srcId="{63CAD5CD-029C-4A6C-8185-90816451611A}" destId="{7E462827-B798-0143-8373-73F1AECD19CF}" srcOrd="3" destOrd="0" presId="urn:microsoft.com/office/officeart/2005/8/layout/vList2"/>
    <dgm:cxn modelId="{3DE7A2AE-781F-0448-92F6-FDFB789946BA}" type="presParOf" srcId="{63CAD5CD-029C-4A6C-8185-90816451611A}" destId="{7AE44357-AF1F-4405-86AD-6070B4AEB1F3}" srcOrd="4" destOrd="0" presId="urn:microsoft.com/office/officeart/2005/8/layout/vList2"/>
    <dgm:cxn modelId="{CBCFB850-481B-3C49-8A51-4D89C4AF1E4A}" type="presParOf" srcId="{63CAD5CD-029C-4A6C-8185-90816451611A}" destId="{9581FEC9-74AC-482C-8A27-7EB9F6D19621}" srcOrd="5" destOrd="0" presId="urn:microsoft.com/office/officeart/2005/8/layout/vList2"/>
    <dgm:cxn modelId="{6017A417-6711-9041-ACDF-1A21819323E1}" type="presParOf" srcId="{63CAD5CD-029C-4A6C-8185-90816451611A}" destId="{F0503740-FAEA-4F91-8875-BA174F04D4EE}" srcOrd="6" destOrd="0" presId="urn:microsoft.com/office/officeart/2005/8/layout/vList2"/>
    <dgm:cxn modelId="{8B1673D6-7E16-E64E-9E4A-C813897B11E3}" type="presParOf" srcId="{63CAD5CD-029C-4A6C-8185-90816451611A}" destId="{8E54A6F5-E365-49BE-834D-E16996E1F2EB}"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134DF31-5A75-4BBD-9C55-ACEAED188893}" type="doc">
      <dgm:prSet loTypeId="urn:microsoft.com/office/officeart/2009/3/layout/HorizontalOrganizationChart" loCatId="hierarchy" qsTypeId="urn:microsoft.com/office/officeart/2005/8/quickstyle/simple1" qsCatId="simple" csTypeId="urn:microsoft.com/office/officeart/2005/8/colors/accent3_2" csCatId="accent3" phldr="1"/>
      <dgm:spPr/>
      <dgm:t>
        <a:bodyPr/>
        <a:lstStyle/>
        <a:p>
          <a:endParaRPr kumimoji="1" lang="ja-JP" altLang="en-US"/>
        </a:p>
      </dgm:t>
    </dgm:pt>
    <dgm:pt modelId="{0B890CDC-BF4F-4674-9129-515F2604D91E}">
      <dgm:prSet phldrT="[テキスト]" custT="1"/>
      <dgm:spPr/>
      <dgm:t>
        <a:bodyPr/>
        <a:lstStyle/>
        <a:p>
          <a:r>
            <a:rPr kumimoji="1" lang="ja-JP" altLang="en-US" sz="2800" b="1" dirty="0" smtClean="0"/>
            <a:t>勝訴利益</a:t>
          </a:r>
          <a:endParaRPr kumimoji="1" lang="ja-JP" altLang="en-US" sz="2800" b="1" dirty="0"/>
        </a:p>
      </dgm:t>
    </dgm:pt>
    <dgm:pt modelId="{BD9E1543-CA62-4F79-8CE1-2544956632B1}" type="parTrans" cxnId="{D16E38FE-7E70-4B2F-A44B-1446F5B80B79}">
      <dgm:prSet/>
      <dgm:spPr/>
      <dgm:t>
        <a:bodyPr/>
        <a:lstStyle/>
        <a:p>
          <a:endParaRPr kumimoji="1" lang="ja-JP" altLang="en-US"/>
        </a:p>
      </dgm:t>
    </dgm:pt>
    <dgm:pt modelId="{3C92F08B-CB0A-41C7-92F8-50AF61E9CAD6}" type="sibTrans" cxnId="{D16E38FE-7E70-4B2F-A44B-1446F5B80B79}">
      <dgm:prSet/>
      <dgm:spPr/>
      <dgm:t>
        <a:bodyPr/>
        <a:lstStyle/>
        <a:p>
          <a:endParaRPr kumimoji="1" lang="ja-JP" altLang="en-US"/>
        </a:p>
      </dgm:t>
    </dgm:pt>
    <dgm:pt modelId="{E1CC65CA-0DA2-4246-9EDF-9D61E67FED87}">
      <dgm:prSet phldrT="[テキスト]"/>
      <dgm:spPr>
        <a:solidFill>
          <a:schemeClr val="accent3">
            <a:lumMod val="75000"/>
          </a:schemeClr>
        </a:solidFill>
      </dgm:spPr>
      <dgm:t>
        <a:bodyPr/>
        <a:lstStyle/>
        <a:p>
          <a:r>
            <a:rPr kumimoji="1" lang="ja-JP" altLang="en-US" b="1" u="sng" dirty="0" smtClean="0">
              <a:solidFill>
                <a:schemeClr val="bg1"/>
              </a:solidFill>
            </a:rPr>
            <a:t>①賠償額－②</a:t>
          </a:r>
          <a:r>
            <a:rPr kumimoji="1" lang="ja-JP" altLang="en-US" b="1" u="sng" smtClean="0">
              <a:solidFill>
                <a:schemeClr val="bg1"/>
              </a:solidFill>
            </a:rPr>
            <a:t>訴訟費用</a:t>
          </a:r>
          <a:endParaRPr kumimoji="1" lang="ja-JP" altLang="en-US" b="1" u="sng" dirty="0">
            <a:solidFill>
              <a:schemeClr val="bg1"/>
            </a:solidFill>
          </a:endParaRPr>
        </a:p>
      </dgm:t>
    </dgm:pt>
    <dgm:pt modelId="{0FAE684C-F279-4BF9-BCCE-CB1A93012D5A}" type="parTrans" cxnId="{C3B98CAF-A045-42F8-89BA-8CB6127E216B}">
      <dgm:prSet/>
      <dgm:spPr/>
      <dgm:t>
        <a:bodyPr/>
        <a:lstStyle/>
        <a:p>
          <a:endParaRPr kumimoji="1" lang="ja-JP" altLang="en-US"/>
        </a:p>
      </dgm:t>
    </dgm:pt>
    <dgm:pt modelId="{63B7A08E-1F21-467F-A1AF-FF99A1B5C762}" type="sibTrans" cxnId="{C3B98CAF-A045-42F8-89BA-8CB6127E216B}">
      <dgm:prSet/>
      <dgm:spPr/>
      <dgm:t>
        <a:bodyPr/>
        <a:lstStyle/>
        <a:p>
          <a:endParaRPr kumimoji="1" lang="ja-JP" altLang="en-US"/>
        </a:p>
      </dgm:t>
    </dgm:pt>
    <dgm:pt modelId="{ABB0B782-222F-4C36-9A59-45F2CFDBE35F}">
      <dgm:prSet phldrT="[テキスト]" custT="1"/>
      <dgm:spPr/>
      <dgm:t>
        <a:bodyPr/>
        <a:lstStyle/>
        <a:p>
          <a:r>
            <a:rPr kumimoji="1" lang="ja-JP" altLang="en-US" sz="2800" b="1" dirty="0" smtClean="0"/>
            <a:t>勝訴率</a:t>
          </a:r>
          <a:endParaRPr kumimoji="1" lang="ja-JP" altLang="en-US" sz="2800" b="1" dirty="0"/>
        </a:p>
      </dgm:t>
    </dgm:pt>
    <dgm:pt modelId="{7EC10795-D9AA-447C-8DFE-9B622C120DD7}" type="parTrans" cxnId="{36F90E49-D4B1-42A7-8ABE-5602F3BEA7D9}">
      <dgm:prSet/>
      <dgm:spPr/>
      <dgm:t>
        <a:bodyPr/>
        <a:lstStyle/>
        <a:p>
          <a:endParaRPr kumimoji="1" lang="ja-JP" altLang="en-US"/>
        </a:p>
      </dgm:t>
    </dgm:pt>
    <dgm:pt modelId="{84296B23-BDE0-4E14-98F4-FF9FF677F847}" type="sibTrans" cxnId="{36F90E49-D4B1-42A7-8ABE-5602F3BEA7D9}">
      <dgm:prSet/>
      <dgm:spPr/>
      <dgm:t>
        <a:bodyPr/>
        <a:lstStyle/>
        <a:p>
          <a:endParaRPr kumimoji="1" lang="ja-JP" altLang="en-US"/>
        </a:p>
      </dgm:t>
    </dgm:pt>
    <dgm:pt modelId="{28D5C205-8EA2-49C5-8E0A-CC5515F7ED73}">
      <dgm:prSet phldrT="[テキスト]"/>
      <dgm:spPr>
        <a:solidFill>
          <a:schemeClr val="accent3">
            <a:lumMod val="75000"/>
          </a:schemeClr>
        </a:solidFill>
      </dgm:spPr>
      <dgm:t>
        <a:bodyPr/>
        <a:lstStyle/>
        <a:p>
          <a:r>
            <a:rPr kumimoji="1" lang="ja-JP" altLang="en-US" b="1" u="sng" dirty="0" smtClean="0">
              <a:solidFill>
                <a:schemeClr val="bg1"/>
              </a:solidFill>
            </a:rPr>
            <a:t>④証拠収集</a:t>
          </a:r>
          <a:endParaRPr kumimoji="1" lang="ja-JP" altLang="en-US" b="1" u="sng" dirty="0">
            <a:solidFill>
              <a:schemeClr val="bg1"/>
            </a:solidFill>
          </a:endParaRPr>
        </a:p>
      </dgm:t>
    </dgm:pt>
    <dgm:pt modelId="{7F24706C-DDAE-4009-BF05-63D12B8534C7}" type="parTrans" cxnId="{6332865B-5ED9-4A78-9E39-5AF601C8BA9B}">
      <dgm:prSet/>
      <dgm:spPr/>
      <dgm:t>
        <a:bodyPr/>
        <a:lstStyle/>
        <a:p>
          <a:endParaRPr kumimoji="1" lang="ja-JP" altLang="en-US"/>
        </a:p>
      </dgm:t>
    </dgm:pt>
    <dgm:pt modelId="{5F17383A-8E4A-4DDC-9BC6-0751C4712A7F}" type="sibTrans" cxnId="{6332865B-5ED9-4A78-9E39-5AF601C8BA9B}">
      <dgm:prSet/>
      <dgm:spPr/>
      <dgm:t>
        <a:bodyPr/>
        <a:lstStyle/>
        <a:p>
          <a:endParaRPr kumimoji="1" lang="ja-JP" altLang="en-US"/>
        </a:p>
      </dgm:t>
    </dgm:pt>
    <dgm:pt modelId="{F446F1F2-6C78-4B6A-84B2-6BE4B798F234}">
      <dgm:prSet phldrT="[テキスト]"/>
      <dgm:spPr>
        <a:solidFill>
          <a:schemeClr val="accent3">
            <a:lumMod val="75000"/>
          </a:schemeClr>
        </a:solidFill>
      </dgm:spPr>
      <dgm:t>
        <a:bodyPr/>
        <a:lstStyle/>
        <a:p>
          <a:r>
            <a:rPr kumimoji="1" lang="ja-JP" altLang="en-US" b="1" u="sng" dirty="0" smtClean="0">
              <a:solidFill>
                <a:schemeClr val="bg1"/>
              </a:solidFill>
            </a:rPr>
            <a:t>⑤訴訟機会　</a:t>
          </a:r>
          <a:r>
            <a:rPr kumimoji="1" lang="en-US" altLang="ja-JP" b="1" u="sng" dirty="0" err="1" smtClean="0">
              <a:solidFill>
                <a:schemeClr val="bg1"/>
              </a:solidFill>
            </a:rPr>
            <a:t>etc</a:t>
          </a:r>
          <a:r>
            <a:rPr kumimoji="1" lang="en-US" altLang="ja-JP" b="1" u="sng" dirty="0" smtClean="0">
              <a:solidFill>
                <a:schemeClr val="bg1"/>
              </a:solidFill>
            </a:rPr>
            <a:t>…</a:t>
          </a:r>
        </a:p>
      </dgm:t>
    </dgm:pt>
    <dgm:pt modelId="{0CB07B49-88A0-4A50-92B5-EA15C266D329}" type="parTrans" cxnId="{64F22025-094A-4271-8D50-ECAB6AA2EC3C}">
      <dgm:prSet/>
      <dgm:spPr/>
      <dgm:t>
        <a:bodyPr/>
        <a:lstStyle/>
        <a:p>
          <a:endParaRPr kumimoji="1" lang="ja-JP" altLang="en-US"/>
        </a:p>
      </dgm:t>
    </dgm:pt>
    <dgm:pt modelId="{776C6703-524D-46B4-8227-05CE39AA8EB2}" type="sibTrans" cxnId="{64F22025-094A-4271-8D50-ECAB6AA2EC3C}">
      <dgm:prSet/>
      <dgm:spPr/>
      <dgm:t>
        <a:bodyPr/>
        <a:lstStyle/>
        <a:p>
          <a:endParaRPr kumimoji="1" lang="ja-JP" altLang="en-US"/>
        </a:p>
      </dgm:t>
    </dgm:pt>
    <dgm:pt modelId="{B825284D-C2E8-4D44-9186-828020E6A26E}">
      <dgm:prSet phldrT="[テキスト]"/>
      <dgm:spPr>
        <a:solidFill>
          <a:schemeClr val="accent3">
            <a:lumMod val="75000"/>
          </a:schemeClr>
        </a:solidFill>
      </dgm:spPr>
      <dgm:t>
        <a:bodyPr/>
        <a:lstStyle/>
        <a:p>
          <a:r>
            <a:rPr kumimoji="1" lang="ja-JP" altLang="en-US" b="1" u="sng" dirty="0" smtClean="0">
              <a:solidFill>
                <a:schemeClr val="bg1"/>
              </a:solidFill>
            </a:rPr>
            <a:t>③判断基準の厳格さ</a:t>
          </a:r>
          <a:endParaRPr kumimoji="1" lang="ja-JP" altLang="en-US" b="1" u="sng" dirty="0">
            <a:solidFill>
              <a:schemeClr val="bg1"/>
            </a:solidFill>
          </a:endParaRPr>
        </a:p>
      </dgm:t>
    </dgm:pt>
    <dgm:pt modelId="{6D3B5E5A-70FF-45F4-A31C-6304CBBF139E}" type="parTrans" cxnId="{C83CB4D4-C9DF-4874-A806-CD5F2D545913}">
      <dgm:prSet/>
      <dgm:spPr/>
      <dgm:t>
        <a:bodyPr/>
        <a:lstStyle/>
        <a:p>
          <a:endParaRPr kumimoji="1" lang="ja-JP" altLang="en-US"/>
        </a:p>
      </dgm:t>
    </dgm:pt>
    <dgm:pt modelId="{61E0BCA2-E7A8-443C-9EF1-F452A096AFB5}" type="sibTrans" cxnId="{C83CB4D4-C9DF-4874-A806-CD5F2D545913}">
      <dgm:prSet/>
      <dgm:spPr/>
      <dgm:t>
        <a:bodyPr/>
        <a:lstStyle/>
        <a:p>
          <a:endParaRPr kumimoji="1" lang="ja-JP" altLang="en-US"/>
        </a:p>
      </dgm:t>
    </dgm:pt>
    <dgm:pt modelId="{750D1207-EFC5-4F17-A616-9499BC685114}" type="pres">
      <dgm:prSet presAssocID="{2134DF31-5A75-4BBD-9C55-ACEAED188893}" presName="hierChild1" presStyleCnt="0">
        <dgm:presLayoutVars>
          <dgm:orgChart val="1"/>
          <dgm:chPref val="1"/>
          <dgm:dir/>
          <dgm:animOne val="branch"/>
          <dgm:animLvl val="lvl"/>
          <dgm:resizeHandles/>
        </dgm:presLayoutVars>
      </dgm:prSet>
      <dgm:spPr/>
      <dgm:t>
        <a:bodyPr/>
        <a:lstStyle/>
        <a:p>
          <a:endParaRPr kumimoji="1" lang="ja-JP" altLang="en-US"/>
        </a:p>
      </dgm:t>
    </dgm:pt>
    <dgm:pt modelId="{401BAA7E-0C08-41C4-851E-D8A22E8B88CA}" type="pres">
      <dgm:prSet presAssocID="{0B890CDC-BF4F-4674-9129-515F2604D91E}" presName="hierRoot1" presStyleCnt="0">
        <dgm:presLayoutVars>
          <dgm:hierBranch val="init"/>
        </dgm:presLayoutVars>
      </dgm:prSet>
      <dgm:spPr/>
    </dgm:pt>
    <dgm:pt modelId="{75E4D8A5-EE35-4066-8710-8EC9717AB7A3}" type="pres">
      <dgm:prSet presAssocID="{0B890CDC-BF4F-4674-9129-515F2604D91E}" presName="rootComposite1" presStyleCnt="0"/>
      <dgm:spPr/>
    </dgm:pt>
    <dgm:pt modelId="{7C24A653-401C-497A-B4EB-B279151D8AD9}" type="pres">
      <dgm:prSet presAssocID="{0B890CDC-BF4F-4674-9129-515F2604D91E}" presName="rootText1" presStyleLbl="node0" presStyleIdx="0" presStyleCnt="2">
        <dgm:presLayoutVars>
          <dgm:chPref val="3"/>
        </dgm:presLayoutVars>
      </dgm:prSet>
      <dgm:spPr>
        <a:prstGeom prst="roundRect">
          <a:avLst/>
        </a:prstGeom>
      </dgm:spPr>
      <dgm:t>
        <a:bodyPr/>
        <a:lstStyle/>
        <a:p>
          <a:endParaRPr kumimoji="1" lang="ja-JP" altLang="en-US"/>
        </a:p>
      </dgm:t>
    </dgm:pt>
    <dgm:pt modelId="{F6CEEE78-A6B1-43EF-BA12-E824428A0E95}" type="pres">
      <dgm:prSet presAssocID="{0B890CDC-BF4F-4674-9129-515F2604D91E}" presName="rootConnector1" presStyleLbl="node1" presStyleIdx="0" presStyleCnt="0"/>
      <dgm:spPr/>
      <dgm:t>
        <a:bodyPr/>
        <a:lstStyle/>
        <a:p>
          <a:endParaRPr kumimoji="1" lang="ja-JP" altLang="en-US"/>
        </a:p>
      </dgm:t>
    </dgm:pt>
    <dgm:pt modelId="{318521C7-DBA9-4C43-A640-0A545F20B647}" type="pres">
      <dgm:prSet presAssocID="{0B890CDC-BF4F-4674-9129-515F2604D91E}" presName="hierChild2" presStyleCnt="0"/>
      <dgm:spPr/>
    </dgm:pt>
    <dgm:pt modelId="{83D95059-0D29-4041-BB7D-F7DFA3EE8152}" type="pres">
      <dgm:prSet presAssocID="{0FAE684C-F279-4BF9-BCCE-CB1A93012D5A}" presName="Name64" presStyleLbl="parChTrans1D2" presStyleIdx="0" presStyleCnt="4"/>
      <dgm:spPr/>
      <dgm:t>
        <a:bodyPr/>
        <a:lstStyle/>
        <a:p>
          <a:endParaRPr kumimoji="1" lang="ja-JP" altLang="en-US"/>
        </a:p>
      </dgm:t>
    </dgm:pt>
    <dgm:pt modelId="{7DB785D5-EE7C-4BCA-AB7A-A9BDD337FBE6}" type="pres">
      <dgm:prSet presAssocID="{E1CC65CA-0DA2-4246-9EDF-9D61E67FED87}" presName="hierRoot2" presStyleCnt="0">
        <dgm:presLayoutVars>
          <dgm:hierBranch val="init"/>
        </dgm:presLayoutVars>
      </dgm:prSet>
      <dgm:spPr/>
    </dgm:pt>
    <dgm:pt modelId="{1E696B32-D2EC-4777-9F11-1A8D2E4DE1BA}" type="pres">
      <dgm:prSet presAssocID="{E1CC65CA-0DA2-4246-9EDF-9D61E67FED87}" presName="rootComposite" presStyleCnt="0"/>
      <dgm:spPr/>
    </dgm:pt>
    <dgm:pt modelId="{7D886BFA-525E-4A58-8215-1FA100BDD381}" type="pres">
      <dgm:prSet presAssocID="{E1CC65CA-0DA2-4246-9EDF-9D61E67FED87}" presName="rootText" presStyleLbl="node2" presStyleIdx="0" presStyleCnt="4">
        <dgm:presLayoutVars>
          <dgm:chPref val="3"/>
        </dgm:presLayoutVars>
      </dgm:prSet>
      <dgm:spPr>
        <a:prstGeom prst="roundRect">
          <a:avLst/>
        </a:prstGeom>
      </dgm:spPr>
      <dgm:t>
        <a:bodyPr/>
        <a:lstStyle/>
        <a:p>
          <a:endParaRPr kumimoji="1" lang="ja-JP" altLang="en-US"/>
        </a:p>
      </dgm:t>
    </dgm:pt>
    <dgm:pt modelId="{B48813CA-2DCD-4A51-93CE-5AAD47C28DD0}" type="pres">
      <dgm:prSet presAssocID="{E1CC65CA-0DA2-4246-9EDF-9D61E67FED87}" presName="rootConnector" presStyleLbl="node2" presStyleIdx="0" presStyleCnt="4"/>
      <dgm:spPr/>
      <dgm:t>
        <a:bodyPr/>
        <a:lstStyle/>
        <a:p>
          <a:endParaRPr kumimoji="1" lang="ja-JP" altLang="en-US"/>
        </a:p>
      </dgm:t>
    </dgm:pt>
    <dgm:pt modelId="{F1918C4D-20D9-45A6-83AC-5E3B221C87B3}" type="pres">
      <dgm:prSet presAssocID="{E1CC65CA-0DA2-4246-9EDF-9D61E67FED87}" presName="hierChild4" presStyleCnt="0"/>
      <dgm:spPr/>
    </dgm:pt>
    <dgm:pt modelId="{87E10071-F05A-45BA-9CE6-7CCF8FCDFE64}" type="pres">
      <dgm:prSet presAssocID="{E1CC65CA-0DA2-4246-9EDF-9D61E67FED87}" presName="hierChild5" presStyleCnt="0"/>
      <dgm:spPr/>
    </dgm:pt>
    <dgm:pt modelId="{76950660-93B2-4C8C-AC7B-16210C3C2A34}" type="pres">
      <dgm:prSet presAssocID="{0B890CDC-BF4F-4674-9129-515F2604D91E}" presName="hierChild3" presStyleCnt="0"/>
      <dgm:spPr/>
    </dgm:pt>
    <dgm:pt modelId="{85B2AF5F-A5C3-4289-9004-52C841593B7C}" type="pres">
      <dgm:prSet presAssocID="{ABB0B782-222F-4C36-9A59-45F2CFDBE35F}" presName="hierRoot1" presStyleCnt="0">
        <dgm:presLayoutVars>
          <dgm:hierBranch val="init"/>
        </dgm:presLayoutVars>
      </dgm:prSet>
      <dgm:spPr/>
    </dgm:pt>
    <dgm:pt modelId="{7DD169B0-6ED1-4E08-9082-7EEA36033312}" type="pres">
      <dgm:prSet presAssocID="{ABB0B782-222F-4C36-9A59-45F2CFDBE35F}" presName="rootComposite1" presStyleCnt="0"/>
      <dgm:spPr/>
    </dgm:pt>
    <dgm:pt modelId="{C71B5F8E-C3E6-42B4-B814-9B8A5DA04054}" type="pres">
      <dgm:prSet presAssocID="{ABB0B782-222F-4C36-9A59-45F2CFDBE35F}" presName="rootText1" presStyleLbl="node0" presStyleIdx="1" presStyleCnt="2">
        <dgm:presLayoutVars>
          <dgm:chPref val="3"/>
        </dgm:presLayoutVars>
      </dgm:prSet>
      <dgm:spPr>
        <a:prstGeom prst="roundRect">
          <a:avLst/>
        </a:prstGeom>
      </dgm:spPr>
      <dgm:t>
        <a:bodyPr/>
        <a:lstStyle/>
        <a:p>
          <a:endParaRPr kumimoji="1" lang="ja-JP" altLang="en-US"/>
        </a:p>
      </dgm:t>
    </dgm:pt>
    <dgm:pt modelId="{A259E4A9-3ADB-436E-8E28-69CE36AF2FE1}" type="pres">
      <dgm:prSet presAssocID="{ABB0B782-222F-4C36-9A59-45F2CFDBE35F}" presName="rootConnector1" presStyleLbl="node1" presStyleIdx="0" presStyleCnt="0"/>
      <dgm:spPr/>
      <dgm:t>
        <a:bodyPr/>
        <a:lstStyle/>
        <a:p>
          <a:endParaRPr kumimoji="1" lang="ja-JP" altLang="en-US"/>
        </a:p>
      </dgm:t>
    </dgm:pt>
    <dgm:pt modelId="{E50744CD-1A2D-4ABB-8390-236C0E4DF769}" type="pres">
      <dgm:prSet presAssocID="{ABB0B782-222F-4C36-9A59-45F2CFDBE35F}" presName="hierChild2" presStyleCnt="0"/>
      <dgm:spPr/>
    </dgm:pt>
    <dgm:pt modelId="{4841AC30-8DCE-45F8-8547-367685EF7E72}" type="pres">
      <dgm:prSet presAssocID="{6D3B5E5A-70FF-45F4-A31C-6304CBBF139E}" presName="Name64" presStyleLbl="parChTrans1D2" presStyleIdx="1" presStyleCnt="4"/>
      <dgm:spPr/>
      <dgm:t>
        <a:bodyPr/>
        <a:lstStyle/>
        <a:p>
          <a:endParaRPr kumimoji="1" lang="ja-JP" altLang="en-US"/>
        </a:p>
      </dgm:t>
    </dgm:pt>
    <dgm:pt modelId="{5D3BD172-F80B-45FF-8B5E-D053154BBD76}" type="pres">
      <dgm:prSet presAssocID="{B825284D-C2E8-4D44-9186-828020E6A26E}" presName="hierRoot2" presStyleCnt="0">
        <dgm:presLayoutVars>
          <dgm:hierBranch val="init"/>
        </dgm:presLayoutVars>
      </dgm:prSet>
      <dgm:spPr/>
    </dgm:pt>
    <dgm:pt modelId="{F5ADD360-426F-4F2D-96BD-A6F1892DC41F}" type="pres">
      <dgm:prSet presAssocID="{B825284D-C2E8-4D44-9186-828020E6A26E}" presName="rootComposite" presStyleCnt="0"/>
      <dgm:spPr/>
    </dgm:pt>
    <dgm:pt modelId="{B0C01673-A2FC-46FA-AF14-0C1C17015EF5}" type="pres">
      <dgm:prSet presAssocID="{B825284D-C2E8-4D44-9186-828020E6A26E}" presName="rootText" presStyleLbl="node2" presStyleIdx="1" presStyleCnt="4">
        <dgm:presLayoutVars>
          <dgm:chPref val="3"/>
        </dgm:presLayoutVars>
      </dgm:prSet>
      <dgm:spPr>
        <a:prstGeom prst="roundRect">
          <a:avLst/>
        </a:prstGeom>
      </dgm:spPr>
      <dgm:t>
        <a:bodyPr/>
        <a:lstStyle/>
        <a:p>
          <a:endParaRPr kumimoji="1" lang="ja-JP" altLang="en-US"/>
        </a:p>
      </dgm:t>
    </dgm:pt>
    <dgm:pt modelId="{42834FD6-BFF3-4AEC-9788-3BAEE950C409}" type="pres">
      <dgm:prSet presAssocID="{B825284D-C2E8-4D44-9186-828020E6A26E}" presName="rootConnector" presStyleLbl="node2" presStyleIdx="1" presStyleCnt="4"/>
      <dgm:spPr/>
      <dgm:t>
        <a:bodyPr/>
        <a:lstStyle/>
        <a:p>
          <a:endParaRPr kumimoji="1" lang="ja-JP" altLang="en-US"/>
        </a:p>
      </dgm:t>
    </dgm:pt>
    <dgm:pt modelId="{AD705758-5DE0-440A-A784-BECE971FCE09}" type="pres">
      <dgm:prSet presAssocID="{B825284D-C2E8-4D44-9186-828020E6A26E}" presName="hierChild4" presStyleCnt="0"/>
      <dgm:spPr/>
    </dgm:pt>
    <dgm:pt modelId="{FC7262B8-A980-4BBE-A65F-C859E8B46277}" type="pres">
      <dgm:prSet presAssocID="{B825284D-C2E8-4D44-9186-828020E6A26E}" presName="hierChild5" presStyleCnt="0"/>
      <dgm:spPr/>
    </dgm:pt>
    <dgm:pt modelId="{32F3236F-B02D-497B-B3C9-FCD9BE927D8B}" type="pres">
      <dgm:prSet presAssocID="{7F24706C-DDAE-4009-BF05-63D12B8534C7}" presName="Name64" presStyleLbl="parChTrans1D2" presStyleIdx="2" presStyleCnt="4"/>
      <dgm:spPr/>
      <dgm:t>
        <a:bodyPr/>
        <a:lstStyle/>
        <a:p>
          <a:endParaRPr kumimoji="1" lang="ja-JP" altLang="en-US"/>
        </a:p>
      </dgm:t>
    </dgm:pt>
    <dgm:pt modelId="{37279490-1FC7-4C18-84C5-0A7F31BFD721}" type="pres">
      <dgm:prSet presAssocID="{28D5C205-8EA2-49C5-8E0A-CC5515F7ED73}" presName="hierRoot2" presStyleCnt="0">
        <dgm:presLayoutVars>
          <dgm:hierBranch val="init"/>
        </dgm:presLayoutVars>
      </dgm:prSet>
      <dgm:spPr/>
    </dgm:pt>
    <dgm:pt modelId="{2B0E7E62-F985-44F9-814D-7F837FFF1B40}" type="pres">
      <dgm:prSet presAssocID="{28D5C205-8EA2-49C5-8E0A-CC5515F7ED73}" presName="rootComposite" presStyleCnt="0"/>
      <dgm:spPr/>
    </dgm:pt>
    <dgm:pt modelId="{6A23D9C7-66BB-4B56-B5B0-63F49021B876}" type="pres">
      <dgm:prSet presAssocID="{28D5C205-8EA2-49C5-8E0A-CC5515F7ED73}" presName="rootText" presStyleLbl="node2" presStyleIdx="2" presStyleCnt="4">
        <dgm:presLayoutVars>
          <dgm:chPref val="3"/>
        </dgm:presLayoutVars>
      </dgm:prSet>
      <dgm:spPr>
        <a:prstGeom prst="roundRect">
          <a:avLst/>
        </a:prstGeom>
      </dgm:spPr>
      <dgm:t>
        <a:bodyPr/>
        <a:lstStyle/>
        <a:p>
          <a:endParaRPr kumimoji="1" lang="ja-JP" altLang="en-US"/>
        </a:p>
      </dgm:t>
    </dgm:pt>
    <dgm:pt modelId="{B63657DF-3F1A-4F21-A8CA-C3B3D05B6191}" type="pres">
      <dgm:prSet presAssocID="{28D5C205-8EA2-49C5-8E0A-CC5515F7ED73}" presName="rootConnector" presStyleLbl="node2" presStyleIdx="2" presStyleCnt="4"/>
      <dgm:spPr/>
      <dgm:t>
        <a:bodyPr/>
        <a:lstStyle/>
        <a:p>
          <a:endParaRPr kumimoji="1" lang="ja-JP" altLang="en-US"/>
        </a:p>
      </dgm:t>
    </dgm:pt>
    <dgm:pt modelId="{A0A2F0C8-822C-4DC9-8A10-FEF86FCF6DAE}" type="pres">
      <dgm:prSet presAssocID="{28D5C205-8EA2-49C5-8E0A-CC5515F7ED73}" presName="hierChild4" presStyleCnt="0"/>
      <dgm:spPr/>
    </dgm:pt>
    <dgm:pt modelId="{ED2443F4-8C59-4333-8DBC-F9E54E0426E1}" type="pres">
      <dgm:prSet presAssocID="{28D5C205-8EA2-49C5-8E0A-CC5515F7ED73}" presName="hierChild5" presStyleCnt="0"/>
      <dgm:spPr/>
    </dgm:pt>
    <dgm:pt modelId="{A3E87BB6-78F2-4DF7-9FDB-51A317D74839}" type="pres">
      <dgm:prSet presAssocID="{0CB07B49-88A0-4A50-92B5-EA15C266D329}" presName="Name64" presStyleLbl="parChTrans1D2" presStyleIdx="3" presStyleCnt="4"/>
      <dgm:spPr/>
      <dgm:t>
        <a:bodyPr/>
        <a:lstStyle/>
        <a:p>
          <a:endParaRPr kumimoji="1" lang="ja-JP" altLang="en-US"/>
        </a:p>
      </dgm:t>
    </dgm:pt>
    <dgm:pt modelId="{D8FDB8CE-ED35-4179-9866-F386A70411B5}" type="pres">
      <dgm:prSet presAssocID="{F446F1F2-6C78-4B6A-84B2-6BE4B798F234}" presName="hierRoot2" presStyleCnt="0">
        <dgm:presLayoutVars>
          <dgm:hierBranch val="init"/>
        </dgm:presLayoutVars>
      </dgm:prSet>
      <dgm:spPr/>
    </dgm:pt>
    <dgm:pt modelId="{057D2CA8-C5A6-4A19-A5CB-C407C5DD9FA5}" type="pres">
      <dgm:prSet presAssocID="{F446F1F2-6C78-4B6A-84B2-6BE4B798F234}" presName="rootComposite" presStyleCnt="0"/>
      <dgm:spPr/>
    </dgm:pt>
    <dgm:pt modelId="{A69414E4-4FE2-42FA-AFF4-080A907496BD}" type="pres">
      <dgm:prSet presAssocID="{F446F1F2-6C78-4B6A-84B2-6BE4B798F234}" presName="rootText" presStyleLbl="node2" presStyleIdx="3" presStyleCnt="4">
        <dgm:presLayoutVars>
          <dgm:chPref val="3"/>
        </dgm:presLayoutVars>
      </dgm:prSet>
      <dgm:spPr>
        <a:prstGeom prst="roundRect">
          <a:avLst/>
        </a:prstGeom>
      </dgm:spPr>
      <dgm:t>
        <a:bodyPr/>
        <a:lstStyle/>
        <a:p>
          <a:endParaRPr kumimoji="1" lang="ja-JP" altLang="en-US"/>
        </a:p>
      </dgm:t>
    </dgm:pt>
    <dgm:pt modelId="{280261A2-C4F3-46BE-9D72-4AB60B7F2808}" type="pres">
      <dgm:prSet presAssocID="{F446F1F2-6C78-4B6A-84B2-6BE4B798F234}" presName="rootConnector" presStyleLbl="node2" presStyleIdx="3" presStyleCnt="4"/>
      <dgm:spPr/>
      <dgm:t>
        <a:bodyPr/>
        <a:lstStyle/>
        <a:p>
          <a:endParaRPr kumimoji="1" lang="ja-JP" altLang="en-US"/>
        </a:p>
      </dgm:t>
    </dgm:pt>
    <dgm:pt modelId="{A6F93D9B-F2C1-4B9B-9B23-95B334F3F071}" type="pres">
      <dgm:prSet presAssocID="{F446F1F2-6C78-4B6A-84B2-6BE4B798F234}" presName="hierChild4" presStyleCnt="0"/>
      <dgm:spPr/>
    </dgm:pt>
    <dgm:pt modelId="{03DFC658-A4D5-4C2B-92D9-82FDF8BDD76C}" type="pres">
      <dgm:prSet presAssocID="{F446F1F2-6C78-4B6A-84B2-6BE4B798F234}" presName="hierChild5" presStyleCnt="0"/>
      <dgm:spPr/>
    </dgm:pt>
    <dgm:pt modelId="{47945839-AA5B-4F2E-B33A-2D257FA94C31}" type="pres">
      <dgm:prSet presAssocID="{ABB0B782-222F-4C36-9A59-45F2CFDBE35F}" presName="hierChild3" presStyleCnt="0"/>
      <dgm:spPr/>
    </dgm:pt>
  </dgm:ptLst>
  <dgm:cxnLst>
    <dgm:cxn modelId="{D834239B-8EFA-FB4A-8AD1-BE37482D0CA3}" type="presOf" srcId="{2134DF31-5A75-4BBD-9C55-ACEAED188893}" destId="{750D1207-EFC5-4F17-A616-9499BC685114}" srcOrd="0" destOrd="0" presId="urn:microsoft.com/office/officeart/2009/3/layout/HorizontalOrganizationChart"/>
    <dgm:cxn modelId="{36F90E49-D4B1-42A7-8ABE-5602F3BEA7D9}" srcId="{2134DF31-5A75-4BBD-9C55-ACEAED188893}" destId="{ABB0B782-222F-4C36-9A59-45F2CFDBE35F}" srcOrd="1" destOrd="0" parTransId="{7EC10795-D9AA-447C-8DFE-9B622C120DD7}" sibTransId="{84296B23-BDE0-4E14-98F4-FF9FF677F847}"/>
    <dgm:cxn modelId="{2D13FE7C-E12E-A149-8EEF-3F1BC4FED692}" type="presOf" srcId="{6D3B5E5A-70FF-45F4-A31C-6304CBBF139E}" destId="{4841AC30-8DCE-45F8-8547-367685EF7E72}" srcOrd="0" destOrd="0" presId="urn:microsoft.com/office/officeart/2009/3/layout/HorizontalOrganizationChart"/>
    <dgm:cxn modelId="{2F165562-47FE-0C42-B9C2-29DBDF1CEEBE}" type="presOf" srcId="{0FAE684C-F279-4BF9-BCCE-CB1A93012D5A}" destId="{83D95059-0D29-4041-BB7D-F7DFA3EE8152}" srcOrd="0" destOrd="0" presId="urn:microsoft.com/office/officeart/2009/3/layout/HorizontalOrganizationChart"/>
    <dgm:cxn modelId="{52B86704-DF57-FF49-8CA2-C99F2CBC51EC}" type="presOf" srcId="{ABB0B782-222F-4C36-9A59-45F2CFDBE35F}" destId="{A259E4A9-3ADB-436E-8E28-69CE36AF2FE1}" srcOrd="1" destOrd="0" presId="urn:microsoft.com/office/officeart/2009/3/layout/HorizontalOrganizationChart"/>
    <dgm:cxn modelId="{D3620035-B5C0-6145-AB29-DAB08B9D4A47}" type="presOf" srcId="{28D5C205-8EA2-49C5-8E0A-CC5515F7ED73}" destId="{B63657DF-3F1A-4F21-A8CA-C3B3D05B6191}" srcOrd="1" destOrd="0" presId="urn:microsoft.com/office/officeart/2009/3/layout/HorizontalOrganizationChart"/>
    <dgm:cxn modelId="{CB8F4768-FE41-534D-8837-F61C0DACBAE0}" type="presOf" srcId="{0B890CDC-BF4F-4674-9129-515F2604D91E}" destId="{7C24A653-401C-497A-B4EB-B279151D8AD9}" srcOrd="0" destOrd="0" presId="urn:microsoft.com/office/officeart/2009/3/layout/HorizontalOrganizationChart"/>
    <dgm:cxn modelId="{C3B98CAF-A045-42F8-89BA-8CB6127E216B}" srcId="{0B890CDC-BF4F-4674-9129-515F2604D91E}" destId="{E1CC65CA-0DA2-4246-9EDF-9D61E67FED87}" srcOrd="0" destOrd="0" parTransId="{0FAE684C-F279-4BF9-BCCE-CB1A93012D5A}" sibTransId="{63B7A08E-1F21-467F-A1AF-FF99A1B5C762}"/>
    <dgm:cxn modelId="{0B17D183-2E71-6E4E-9900-DDC4E8CB51EF}" type="presOf" srcId="{B825284D-C2E8-4D44-9186-828020E6A26E}" destId="{B0C01673-A2FC-46FA-AF14-0C1C17015EF5}" srcOrd="0" destOrd="0" presId="urn:microsoft.com/office/officeart/2009/3/layout/HorizontalOrganizationChart"/>
    <dgm:cxn modelId="{B8718652-04F5-0341-9ACF-BDB5C0219CF4}" type="presOf" srcId="{ABB0B782-222F-4C36-9A59-45F2CFDBE35F}" destId="{C71B5F8E-C3E6-42B4-B814-9B8A5DA04054}" srcOrd="0" destOrd="0" presId="urn:microsoft.com/office/officeart/2009/3/layout/HorizontalOrganizationChart"/>
    <dgm:cxn modelId="{53B7855E-436A-DF49-B9DA-B08178AD64D0}" type="presOf" srcId="{0CB07B49-88A0-4A50-92B5-EA15C266D329}" destId="{A3E87BB6-78F2-4DF7-9FDB-51A317D74839}" srcOrd="0" destOrd="0" presId="urn:microsoft.com/office/officeart/2009/3/layout/HorizontalOrganizationChart"/>
    <dgm:cxn modelId="{6332865B-5ED9-4A78-9E39-5AF601C8BA9B}" srcId="{ABB0B782-222F-4C36-9A59-45F2CFDBE35F}" destId="{28D5C205-8EA2-49C5-8E0A-CC5515F7ED73}" srcOrd="1" destOrd="0" parTransId="{7F24706C-DDAE-4009-BF05-63D12B8534C7}" sibTransId="{5F17383A-8E4A-4DDC-9BC6-0751C4712A7F}"/>
    <dgm:cxn modelId="{63FA6393-1207-9B43-B29D-8B4AF9146D0F}" type="presOf" srcId="{E1CC65CA-0DA2-4246-9EDF-9D61E67FED87}" destId="{7D886BFA-525E-4A58-8215-1FA100BDD381}" srcOrd="0" destOrd="0" presId="urn:microsoft.com/office/officeart/2009/3/layout/HorizontalOrganizationChart"/>
    <dgm:cxn modelId="{5B890873-49BA-3649-A7D8-26A70906274D}" type="presOf" srcId="{0B890CDC-BF4F-4674-9129-515F2604D91E}" destId="{F6CEEE78-A6B1-43EF-BA12-E824428A0E95}" srcOrd="1" destOrd="0" presId="urn:microsoft.com/office/officeart/2009/3/layout/HorizontalOrganizationChart"/>
    <dgm:cxn modelId="{A14C8F16-A3C2-AB4D-95E0-482F8C53F98F}" type="presOf" srcId="{7F24706C-DDAE-4009-BF05-63D12B8534C7}" destId="{32F3236F-B02D-497B-B3C9-FCD9BE927D8B}" srcOrd="0" destOrd="0" presId="urn:microsoft.com/office/officeart/2009/3/layout/HorizontalOrganizationChart"/>
    <dgm:cxn modelId="{9BDB5B7F-60E3-884D-8EB0-2DEBD501F508}" type="presOf" srcId="{E1CC65CA-0DA2-4246-9EDF-9D61E67FED87}" destId="{B48813CA-2DCD-4A51-93CE-5AAD47C28DD0}" srcOrd="1" destOrd="0" presId="urn:microsoft.com/office/officeart/2009/3/layout/HorizontalOrganizationChart"/>
    <dgm:cxn modelId="{BC14DB34-490A-D646-A700-BA38ACAB1713}" type="presOf" srcId="{B825284D-C2E8-4D44-9186-828020E6A26E}" destId="{42834FD6-BFF3-4AEC-9788-3BAEE950C409}" srcOrd="1" destOrd="0" presId="urn:microsoft.com/office/officeart/2009/3/layout/HorizontalOrganizationChart"/>
    <dgm:cxn modelId="{64F22025-094A-4271-8D50-ECAB6AA2EC3C}" srcId="{ABB0B782-222F-4C36-9A59-45F2CFDBE35F}" destId="{F446F1F2-6C78-4B6A-84B2-6BE4B798F234}" srcOrd="2" destOrd="0" parTransId="{0CB07B49-88A0-4A50-92B5-EA15C266D329}" sibTransId="{776C6703-524D-46B4-8227-05CE39AA8EB2}"/>
    <dgm:cxn modelId="{D16E38FE-7E70-4B2F-A44B-1446F5B80B79}" srcId="{2134DF31-5A75-4BBD-9C55-ACEAED188893}" destId="{0B890CDC-BF4F-4674-9129-515F2604D91E}" srcOrd="0" destOrd="0" parTransId="{BD9E1543-CA62-4F79-8CE1-2544956632B1}" sibTransId="{3C92F08B-CB0A-41C7-92F8-50AF61E9CAD6}"/>
    <dgm:cxn modelId="{7E40EE95-EE3B-2043-9F4A-C94313128E98}" type="presOf" srcId="{28D5C205-8EA2-49C5-8E0A-CC5515F7ED73}" destId="{6A23D9C7-66BB-4B56-B5B0-63F49021B876}" srcOrd="0" destOrd="0" presId="urn:microsoft.com/office/officeart/2009/3/layout/HorizontalOrganizationChart"/>
    <dgm:cxn modelId="{A805D565-5139-2C4B-9383-C9A65D78A810}" type="presOf" srcId="{F446F1F2-6C78-4B6A-84B2-6BE4B798F234}" destId="{280261A2-C4F3-46BE-9D72-4AB60B7F2808}" srcOrd="1" destOrd="0" presId="urn:microsoft.com/office/officeart/2009/3/layout/HorizontalOrganizationChart"/>
    <dgm:cxn modelId="{C83CB4D4-C9DF-4874-A806-CD5F2D545913}" srcId="{ABB0B782-222F-4C36-9A59-45F2CFDBE35F}" destId="{B825284D-C2E8-4D44-9186-828020E6A26E}" srcOrd="0" destOrd="0" parTransId="{6D3B5E5A-70FF-45F4-A31C-6304CBBF139E}" sibTransId="{61E0BCA2-E7A8-443C-9EF1-F452A096AFB5}"/>
    <dgm:cxn modelId="{A05F444B-634C-634E-B8D9-7FC82635F5EC}" type="presOf" srcId="{F446F1F2-6C78-4B6A-84B2-6BE4B798F234}" destId="{A69414E4-4FE2-42FA-AFF4-080A907496BD}" srcOrd="0" destOrd="0" presId="urn:microsoft.com/office/officeart/2009/3/layout/HorizontalOrganizationChart"/>
    <dgm:cxn modelId="{81EE4708-4CDE-D548-A691-89910D15CA84}" type="presParOf" srcId="{750D1207-EFC5-4F17-A616-9499BC685114}" destId="{401BAA7E-0C08-41C4-851E-D8A22E8B88CA}" srcOrd="0" destOrd="0" presId="urn:microsoft.com/office/officeart/2009/3/layout/HorizontalOrganizationChart"/>
    <dgm:cxn modelId="{19EBBDCA-A61C-C24E-9EA1-BCA829EA5AA3}" type="presParOf" srcId="{401BAA7E-0C08-41C4-851E-D8A22E8B88CA}" destId="{75E4D8A5-EE35-4066-8710-8EC9717AB7A3}" srcOrd="0" destOrd="0" presId="urn:microsoft.com/office/officeart/2009/3/layout/HorizontalOrganizationChart"/>
    <dgm:cxn modelId="{F5B0C118-16FF-AC47-B38A-A52D88F082C7}" type="presParOf" srcId="{75E4D8A5-EE35-4066-8710-8EC9717AB7A3}" destId="{7C24A653-401C-497A-B4EB-B279151D8AD9}" srcOrd="0" destOrd="0" presId="urn:microsoft.com/office/officeart/2009/3/layout/HorizontalOrganizationChart"/>
    <dgm:cxn modelId="{9BBD4D68-D5E4-A74C-9D5A-FBFADEA771CC}" type="presParOf" srcId="{75E4D8A5-EE35-4066-8710-8EC9717AB7A3}" destId="{F6CEEE78-A6B1-43EF-BA12-E824428A0E95}" srcOrd="1" destOrd="0" presId="urn:microsoft.com/office/officeart/2009/3/layout/HorizontalOrganizationChart"/>
    <dgm:cxn modelId="{36062E56-2AC5-E745-8DC9-00988DC744C4}" type="presParOf" srcId="{401BAA7E-0C08-41C4-851E-D8A22E8B88CA}" destId="{318521C7-DBA9-4C43-A640-0A545F20B647}" srcOrd="1" destOrd="0" presId="urn:microsoft.com/office/officeart/2009/3/layout/HorizontalOrganizationChart"/>
    <dgm:cxn modelId="{1F4F2F2E-F5E0-6B42-8B53-8BB3878544E7}" type="presParOf" srcId="{318521C7-DBA9-4C43-A640-0A545F20B647}" destId="{83D95059-0D29-4041-BB7D-F7DFA3EE8152}" srcOrd="0" destOrd="0" presId="urn:microsoft.com/office/officeart/2009/3/layout/HorizontalOrganizationChart"/>
    <dgm:cxn modelId="{6BCD50AC-B68A-1B43-A5DB-03CD3D4DB9E5}" type="presParOf" srcId="{318521C7-DBA9-4C43-A640-0A545F20B647}" destId="{7DB785D5-EE7C-4BCA-AB7A-A9BDD337FBE6}" srcOrd="1" destOrd="0" presId="urn:microsoft.com/office/officeart/2009/3/layout/HorizontalOrganizationChart"/>
    <dgm:cxn modelId="{EEB9D942-2373-DA47-837A-780BA6F9C7CD}" type="presParOf" srcId="{7DB785D5-EE7C-4BCA-AB7A-A9BDD337FBE6}" destId="{1E696B32-D2EC-4777-9F11-1A8D2E4DE1BA}" srcOrd="0" destOrd="0" presId="urn:microsoft.com/office/officeart/2009/3/layout/HorizontalOrganizationChart"/>
    <dgm:cxn modelId="{054B8F90-8053-F34F-8793-63E3205B1F1B}" type="presParOf" srcId="{1E696B32-D2EC-4777-9F11-1A8D2E4DE1BA}" destId="{7D886BFA-525E-4A58-8215-1FA100BDD381}" srcOrd="0" destOrd="0" presId="urn:microsoft.com/office/officeart/2009/3/layout/HorizontalOrganizationChart"/>
    <dgm:cxn modelId="{8AB58657-A538-1745-9E5F-BF41A5175F44}" type="presParOf" srcId="{1E696B32-D2EC-4777-9F11-1A8D2E4DE1BA}" destId="{B48813CA-2DCD-4A51-93CE-5AAD47C28DD0}" srcOrd="1" destOrd="0" presId="urn:microsoft.com/office/officeart/2009/3/layout/HorizontalOrganizationChart"/>
    <dgm:cxn modelId="{8DF6F9C0-E94A-514C-B511-1E55B41DF29F}" type="presParOf" srcId="{7DB785D5-EE7C-4BCA-AB7A-A9BDD337FBE6}" destId="{F1918C4D-20D9-45A6-83AC-5E3B221C87B3}" srcOrd="1" destOrd="0" presId="urn:microsoft.com/office/officeart/2009/3/layout/HorizontalOrganizationChart"/>
    <dgm:cxn modelId="{FC1E0C0A-9565-F24E-A2B7-EB8193AF4911}" type="presParOf" srcId="{7DB785D5-EE7C-4BCA-AB7A-A9BDD337FBE6}" destId="{87E10071-F05A-45BA-9CE6-7CCF8FCDFE64}" srcOrd="2" destOrd="0" presId="urn:microsoft.com/office/officeart/2009/3/layout/HorizontalOrganizationChart"/>
    <dgm:cxn modelId="{5A719C8C-540E-234D-9699-D233853716E4}" type="presParOf" srcId="{401BAA7E-0C08-41C4-851E-D8A22E8B88CA}" destId="{76950660-93B2-4C8C-AC7B-16210C3C2A34}" srcOrd="2" destOrd="0" presId="urn:microsoft.com/office/officeart/2009/3/layout/HorizontalOrganizationChart"/>
    <dgm:cxn modelId="{BA590552-40BF-BF4E-982A-646D0494EC0F}" type="presParOf" srcId="{750D1207-EFC5-4F17-A616-9499BC685114}" destId="{85B2AF5F-A5C3-4289-9004-52C841593B7C}" srcOrd="1" destOrd="0" presId="urn:microsoft.com/office/officeart/2009/3/layout/HorizontalOrganizationChart"/>
    <dgm:cxn modelId="{EF253CEA-2727-1649-9D86-E98EB81EB991}" type="presParOf" srcId="{85B2AF5F-A5C3-4289-9004-52C841593B7C}" destId="{7DD169B0-6ED1-4E08-9082-7EEA36033312}" srcOrd="0" destOrd="0" presId="urn:microsoft.com/office/officeart/2009/3/layout/HorizontalOrganizationChart"/>
    <dgm:cxn modelId="{9A2E9765-4780-8E49-80B0-02C46F272F91}" type="presParOf" srcId="{7DD169B0-6ED1-4E08-9082-7EEA36033312}" destId="{C71B5F8E-C3E6-42B4-B814-9B8A5DA04054}" srcOrd="0" destOrd="0" presId="urn:microsoft.com/office/officeart/2009/3/layout/HorizontalOrganizationChart"/>
    <dgm:cxn modelId="{C4C67FFC-76CE-0147-8608-62F12C2D1FA0}" type="presParOf" srcId="{7DD169B0-6ED1-4E08-9082-7EEA36033312}" destId="{A259E4A9-3ADB-436E-8E28-69CE36AF2FE1}" srcOrd="1" destOrd="0" presId="urn:microsoft.com/office/officeart/2009/3/layout/HorizontalOrganizationChart"/>
    <dgm:cxn modelId="{2A3E5634-0D60-F040-8235-E130C4AD0873}" type="presParOf" srcId="{85B2AF5F-A5C3-4289-9004-52C841593B7C}" destId="{E50744CD-1A2D-4ABB-8390-236C0E4DF769}" srcOrd="1" destOrd="0" presId="urn:microsoft.com/office/officeart/2009/3/layout/HorizontalOrganizationChart"/>
    <dgm:cxn modelId="{3EAACD85-A543-3646-96B2-166C926B813D}" type="presParOf" srcId="{E50744CD-1A2D-4ABB-8390-236C0E4DF769}" destId="{4841AC30-8DCE-45F8-8547-367685EF7E72}" srcOrd="0" destOrd="0" presId="urn:microsoft.com/office/officeart/2009/3/layout/HorizontalOrganizationChart"/>
    <dgm:cxn modelId="{E3206943-B95A-3D4A-8566-A490CF794CCB}" type="presParOf" srcId="{E50744CD-1A2D-4ABB-8390-236C0E4DF769}" destId="{5D3BD172-F80B-45FF-8B5E-D053154BBD76}" srcOrd="1" destOrd="0" presId="urn:microsoft.com/office/officeart/2009/3/layout/HorizontalOrganizationChart"/>
    <dgm:cxn modelId="{8D11E111-967B-3343-9CD7-A46334F07ACC}" type="presParOf" srcId="{5D3BD172-F80B-45FF-8B5E-D053154BBD76}" destId="{F5ADD360-426F-4F2D-96BD-A6F1892DC41F}" srcOrd="0" destOrd="0" presId="urn:microsoft.com/office/officeart/2009/3/layout/HorizontalOrganizationChart"/>
    <dgm:cxn modelId="{07F03029-33BC-F749-9700-B7A9964C2FEC}" type="presParOf" srcId="{F5ADD360-426F-4F2D-96BD-A6F1892DC41F}" destId="{B0C01673-A2FC-46FA-AF14-0C1C17015EF5}" srcOrd="0" destOrd="0" presId="urn:microsoft.com/office/officeart/2009/3/layout/HorizontalOrganizationChart"/>
    <dgm:cxn modelId="{0CFF82A3-9A6B-9048-A5E7-2E25D17D1C5D}" type="presParOf" srcId="{F5ADD360-426F-4F2D-96BD-A6F1892DC41F}" destId="{42834FD6-BFF3-4AEC-9788-3BAEE950C409}" srcOrd="1" destOrd="0" presId="urn:microsoft.com/office/officeart/2009/3/layout/HorizontalOrganizationChart"/>
    <dgm:cxn modelId="{B8D0F19F-1FE0-A447-8C3F-869B479B6A88}" type="presParOf" srcId="{5D3BD172-F80B-45FF-8B5E-D053154BBD76}" destId="{AD705758-5DE0-440A-A784-BECE971FCE09}" srcOrd="1" destOrd="0" presId="urn:microsoft.com/office/officeart/2009/3/layout/HorizontalOrganizationChart"/>
    <dgm:cxn modelId="{6DA2DAF6-7BDD-D441-B6C7-9737655FEF44}" type="presParOf" srcId="{5D3BD172-F80B-45FF-8B5E-D053154BBD76}" destId="{FC7262B8-A980-4BBE-A65F-C859E8B46277}" srcOrd="2" destOrd="0" presId="urn:microsoft.com/office/officeart/2009/3/layout/HorizontalOrganizationChart"/>
    <dgm:cxn modelId="{DE8BA9A8-AE02-E445-9A00-152F3282511B}" type="presParOf" srcId="{E50744CD-1A2D-4ABB-8390-236C0E4DF769}" destId="{32F3236F-B02D-497B-B3C9-FCD9BE927D8B}" srcOrd="2" destOrd="0" presId="urn:microsoft.com/office/officeart/2009/3/layout/HorizontalOrganizationChart"/>
    <dgm:cxn modelId="{80ED7347-E671-E342-B676-B15BFB89E5A1}" type="presParOf" srcId="{E50744CD-1A2D-4ABB-8390-236C0E4DF769}" destId="{37279490-1FC7-4C18-84C5-0A7F31BFD721}" srcOrd="3" destOrd="0" presId="urn:microsoft.com/office/officeart/2009/3/layout/HorizontalOrganizationChart"/>
    <dgm:cxn modelId="{6A672E85-85F4-FD43-AC48-EB6E948F3AED}" type="presParOf" srcId="{37279490-1FC7-4C18-84C5-0A7F31BFD721}" destId="{2B0E7E62-F985-44F9-814D-7F837FFF1B40}" srcOrd="0" destOrd="0" presId="urn:microsoft.com/office/officeart/2009/3/layout/HorizontalOrganizationChart"/>
    <dgm:cxn modelId="{DDAF2426-EE9C-CD43-AE36-51C579EF7185}" type="presParOf" srcId="{2B0E7E62-F985-44F9-814D-7F837FFF1B40}" destId="{6A23D9C7-66BB-4B56-B5B0-63F49021B876}" srcOrd="0" destOrd="0" presId="urn:microsoft.com/office/officeart/2009/3/layout/HorizontalOrganizationChart"/>
    <dgm:cxn modelId="{E2200440-C9F7-7E4F-86D0-F5B632873A79}" type="presParOf" srcId="{2B0E7E62-F985-44F9-814D-7F837FFF1B40}" destId="{B63657DF-3F1A-4F21-A8CA-C3B3D05B6191}" srcOrd="1" destOrd="0" presId="urn:microsoft.com/office/officeart/2009/3/layout/HorizontalOrganizationChart"/>
    <dgm:cxn modelId="{5C9300BF-939F-774B-A263-41482D1AE0F7}" type="presParOf" srcId="{37279490-1FC7-4C18-84C5-0A7F31BFD721}" destId="{A0A2F0C8-822C-4DC9-8A10-FEF86FCF6DAE}" srcOrd="1" destOrd="0" presId="urn:microsoft.com/office/officeart/2009/3/layout/HorizontalOrganizationChart"/>
    <dgm:cxn modelId="{5439DB2D-FD3B-2D4E-9523-F6A34EF8BBE0}" type="presParOf" srcId="{37279490-1FC7-4C18-84C5-0A7F31BFD721}" destId="{ED2443F4-8C59-4333-8DBC-F9E54E0426E1}" srcOrd="2" destOrd="0" presId="urn:microsoft.com/office/officeart/2009/3/layout/HorizontalOrganizationChart"/>
    <dgm:cxn modelId="{B1E776B6-B0DE-3348-9E0E-B698F4C4EE68}" type="presParOf" srcId="{E50744CD-1A2D-4ABB-8390-236C0E4DF769}" destId="{A3E87BB6-78F2-4DF7-9FDB-51A317D74839}" srcOrd="4" destOrd="0" presId="urn:microsoft.com/office/officeart/2009/3/layout/HorizontalOrganizationChart"/>
    <dgm:cxn modelId="{FB88849B-7C2B-9E42-8B6C-BBE23C2BA504}" type="presParOf" srcId="{E50744CD-1A2D-4ABB-8390-236C0E4DF769}" destId="{D8FDB8CE-ED35-4179-9866-F386A70411B5}" srcOrd="5" destOrd="0" presId="urn:microsoft.com/office/officeart/2009/3/layout/HorizontalOrganizationChart"/>
    <dgm:cxn modelId="{19F524C8-CB60-744B-8B29-5B10E58E488B}" type="presParOf" srcId="{D8FDB8CE-ED35-4179-9866-F386A70411B5}" destId="{057D2CA8-C5A6-4A19-A5CB-C407C5DD9FA5}" srcOrd="0" destOrd="0" presId="urn:microsoft.com/office/officeart/2009/3/layout/HorizontalOrganizationChart"/>
    <dgm:cxn modelId="{92FE8CBF-FB0B-464F-A5E4-6C0E13C59345}" type="presParOf" srcId="{057D2CA8-C5A6-4A19-A5CB-C407C5DD9FA5}" destId="{A69414E4-4FE2-42FA-AFF4-080A907496BD}" srcOrd="0" destOrd="0" presId="urn:microsoft.com/office/officeart/2009/3/layout/HorizontalOrganizationChart"/>
    <dgm:cxn modelId="{04646827-7FB5-2C44-BFEC-B2A9231CFC3F}" type="presParOf" srcId="{057D2CA8-C5A6-4A19-A5CB-C407C5DD9FA5}" destId="{280261A2-C4F3-46BE-9D72-4AB60B7F2808}" srcOrd="1" destOrd="0" presId="urn:microsoft.com/office/officeart/2009/3/layout/HorizontalOrganizationChart"/>
    <dgm:cxn modelId="{3B910A60-E8A5-B74C-AA90-38FB5FF93345}" type="presParOf" srcId="{D8FDB8CE-ED35-4179-9866-F386A70411B5}" destId="{A6F93D9B-F2C1-4B9B-9B23-95B334F3F071}" srcOrd="1" destOrd="0" presId="urn:microsoft.com/office/officeart/2009/3/layout/HorizontalOrganizationChart"/>
    <dgm:cxn modelId="{7E1B2AA0-5F9C-174F-B987-60B40B8C31BB}" type="presParOf" srcId="{D8FDB8CE-ED35-4179-9866-F386A70411B5}" destId="{03DFC658-A4D5-4C2B-92D9-82FDF8BDD76C}" srcOrd="2" destOrd="0" presId="urn:microsoft.com/office/officeart/2009/3/layout/HorizontalOrganizationChart"/>
    <dgm:cxn modelId="{C5148767-9609-CC4F-9ED1-4F368A8F1EEC}" type="presParOf" srcId="{85B2AF5F-A5C3-4289-9004-52C841593B7C}" destId="{47945839-AA5B-4F2E-B33A-2D257FA94C31}"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E96DFC1-5DB6-2447-84C3-EF85A878634B}" type="doc">
      <dgm:prSet loTypeId="urn:microsoft.com/office/officeart/2005/8/layout/process4" loCatId="process" qsTypeId="urn:microsoft.com/office/officeart/2005/8/quickstyle/simple1" qsCatId="simple" csTypeId="urn:microsoft.com/office/officeart/2005/8/colors/accent3_2" csCatId="accent3" phldr="1"/>
      <dgm:spPr/>
      <dgm:t>
        <a:bodyPr/>
        <a:lstStyle/>
        <a:p>
          <a:endParaRPr kumimoji="1" lang="ja-JP" altLang="en-US"/>
        </a:p>
      </dgm:t>
    </dgm:pt>
    <dgm:pt modelId="{5625120D-57CC-2846-B15C-21E30505A63F}">
      <dgm:prSet custT="1"/>
      <dgm:spPr>
        <a:solidFill>
          <a:schemeClr val="accent3">
            <a:lumMod val="20000"/>
            <a:lumOff val="80000"/>
          </a:schemeClr>
        </a:solidFill>
      </dgm:spPr>
      <dgm:t>
        <a:bodyPr lIns="864000" rIns="180000"/>
        <a:lstStyle/>
        <a:p>
          <a:pPr algn="l" rtl="0"/>
          <a:r>
            <a:rPr kumimoji="1" lang="ja-JP" altLang="en-US" sz="2400" dirty="0" smtClean="0">
              <a:solidFill>
                <a:schemeClr val="tx1">
                  <a:lumMod val="65000"/>
                  <a:lumOff val="35000"/>
                </a:schemeClr>
              </a:solidFill>
            </a:rPr>
            <a:t>①</a:t>
          </a:r>
          <a:r>
            <a:rPr kumimoji="1" lang="en-US" altLang="ja-JP" sz="2400" dirty="0" smtClean="0">
              <a:solidFill>
                <a:schemeClr val="tx1">
                  <a:lumMod val="65000"/>
                  <a:lumOff val="35000"/>
                </a:schemeClr>
              </a:solidFill>
            </a:rPr>
            <a:t> 10</a:t>
          </a:r>
          <a:r>
            <a:rPr kumimoji="1" lang="ja-JP" altLang="en-US" sz="2400" dirty="0" smtClean="0">
              <a:solidFill>
                <a:schemeClr val="tx1">
                  <a:lumMod val="65000"/>
                  <a:lumOff val="35000"/>
                </a:schemeClr>
              </a:solidFill>
            </a:rPr>
            <a:t>個の要素についての</a:t>
          </a:r>
          <a:r>
            <a:rPr kumimoji="1" lang="ja-JP" altLang="en-US" sz="2400" b="0" u="none" dirty="0" smtClean="0">
              <a:solidFill>
                <a:schemeClr val="tx1">
                  <a:lumMod val="65000"/>
                  <a:lumOff val="35000"/>
                </a:schemeClr>
              </a:solidFill>
            </a:rPr>
            <a:t>認定</a:t>
          </a:r>
          <a:endParaRPr lang="ja-JP" altLang="en-US" sz="2400" b="0" u="none" dirty="0">
            <a:noFill/>
          </a:endParaRPr>
        </a:p>
      </dgm:t>
    </dgm:pt>
    <dgm:pt modelId="{5DFAD7A9-91D0-E141-A491-EAA4472910CE}" type="parTrans" cxnId="{EE212493-B103-E645-9F52-8A9957FE8AB9}">
      <dgm:prSet/>
      <dgm:spPr/>
      <dgm:t>
        <a:bodyPr/>
        <a:lstStyle/>
        <a:p>
          <a:pPr algn="ctr"/>
          <a:endParaRPr kumimoji="1" lang="ja-JP" altLang="en-US" sz="2400"/>
        </a:p>
      </dgm:t>
    </dgm:pt>
    <dgm:pt modelId="{4E4FA5D0-0C7F-A64C-A496-2A90F5ACAE9C}" type="sibTrans" cxnId="{EE212493-B103-E645-9F52-8A9957FE8AB9}">
      <dgm:prSet/>
      <dgm:spPr/>
      <dgm:t>
        <a:bodyPr/>
        <a:lstStyle/>
        <a:p>
          <a:pPr algn="ctr"/>
          <a:endParaRPr kumimoji="1" lang="ja-JP" altLang="en-US" sz="2400"/>
        </a:p>
      </dgm:t>
    </dgm:pt>
    <dgm:pt modelId="{52205824-512D-E14E-96CF-1813A518A48D}">
      <dgm:prSet custT="1"/>
      <dgm:spPr>
        <a:solidFill>
          <a:schemeClr val="accent3">
            <a:lumMod val="20000"/>
            <a:lumOff val="80000"/>
          </a:schemeClr>
        </a:solidFill>
      </dgm:spPr>
      <dgm:t>
        <a:bodyPr lIns="0" rIns="180000"/>
        <a:lstStyle/>
        <a:p>
          <a:pPr algn="ctr" rtl="0"/>
          <a:r>
            <a:rPr kumimoji="1" lang="ja-JP" altLang="en-US" sz="2400" dirty="0" smtClean="0">
              <a:solidFill>
                <a:schemeClr val="tx1">
                  <a:lumMod val="65000"/>
                  <a:lumOff val="35000"/>
                </a:schemeClr>
              </a:solidFill>
            </a:rPr>
            <a:t>②</a:t>
          </a:r>
          <a:r>
            <a:rPr kumimoji="1" lang="en-US" altLang="ja-JP" sz="2400" dirty="0" smtClean="0">
              <a:solidFill>
                <a:schemeClr val="tx1">
                  <a:lumMod val="65000"/>
                  <a:lumOff val="35000"/>
                </a:schemeClr>
              </a:solidFill>
            </a:rPr>
            <a:t>  </a:t>
          </a:r>
          <a:r>
            <a:rPr kumimoji="1" lang="ja-JP" altLang="en-US" sz="2400" dirty="0" smtClean="0">
              <a:solidFill>
                <a:schemeClr val="tx1">
                  <a:lumMod val="65000"/>
                  <a:lumOff val="35000"/>
                </a:schemeClr>
              </a:solidFill>
            </a:rPr>
            <a:t>①を踏まえ国際礼譲と域外適用を</a:t>
          </a:r>
          <a:r>
            <a:rPr kumimoji="1" lang="ja-JP" altLang="en-US" sz="2400" b="1" u="sng" dirty="0" smtClean="0">
              <a:solidFill>
                <a:schemeClr val="tx1">
                  <a:lumMod val="65000"/>
                  <a:lumOff val="35000"/>
                </a:schemeClr>
              </a:solidFill>
            </a:rPr>
            <a:t>比較衡量</a:t>
          </a:r>
          <a:endParaRPr lang="ja-JP" altLang="en-US" sz="2400" b="1" u="sng" dirty="0">
            <a:solidFill>
              <a:schemeClr val="tx1">
                <a:lumMod val="65000"/>
                <a:lumOff val="35000"/>
              </a:schemeClr>
            </a:solidFill>
          </a:endParaRPr>
        </a:p>
      </dgm:t>
    </dgm:pt>
    <dgm:pt modelId="{AE05AF7C-D4E9-3C4F-BA5E-C41D10722F04}" type="parTrans" cxnId="{AB0925AC-E9D3-B74E-B7FC-C9BB38F01D72}">
      <dgm:prSet/>
      <dgm:spPr/>
      <dgm:t>
        <a:bodyPr/>
        <a:lstStyle/>
        <a:p>
          <a:pPr algn="ctr"/>
          <a:endParaRPr kumimoji="1" lang="ja-JP" altLang="en-US" sz="2400"/>
        </a:p>
      </dgm:t>
    </dgm:pt>
    <dgm:pt modelId="{B805D2A5-939D-5146-8FC8-889F155818AF}" type="sibTrans" cxnId="{AB0925AC-E9D3-B74E-B7FC-C9BB38F01D72}">
      <dgm:prSet/>
      <dgm:spPr/>
      <dgm:t>
        <a:bodyPr/>
        <a:lstStyle/>
        <a:p>
          <a:pPr algn="ctr"/>
          <a:endParaRPr kumimoji="1" lang="ja-JP" altLang="en-US" sz="2400"/>
        </a:p>
      </dgm:t>
    </dgm:pt>
    <dgm:pt modelId="{42F63CE7-E2F9-B44F-813D-F6AF39758FD0}" type="pres">
      <dgm:prSet presAssocID="{EE96DFC1-5DB6-2447-84C3-EF85A878634B}" presName="Name0" presStyleCnt="0">
        <dgm:presLayoutVars>
          <dgm:dir/>
          <dgm:animLvl val="lvl"/>
          <dgm:resizeHandles val="exact"/>
        </dgm:presLayoutVars>
      </dgm:prSet>
      <dgm:spPr/>
      <dgm:t>
        <a:bodyPr/>
        <a:lstStyle/>
        <a:p>
          <a:endParaRPr kumimoji="1" lang="ja-JP" altLang="en-US"/>
        </a:p>
      </dgm:t>
    </dgm:pt>
    <dgm:pt modelId="{EF86554F-54A4-7A48-BEF2-FD442D288D96}" type="pres">
      <dgm:prSet presAssocID="{52205824-512D-E14E-96CF-1813A518A48D}" presName="boxAndChildren" presStyleCnt="0"/>
      <dgm:spPr/>
    </dgm:pt>
    <dgm:pt modelId="{6D677564-8E69-BC43-B251-5D18A65892D8}" type="pres">
      <dgm:prSet presAssocID="{52205824-512D-E14E-96CF-1813A518A48D}" presName="parentTextBox" presStyleLbl="node1" presStyleIdx="0" presStyleCnt="2"/>
      <dgm:spPr/>
      <dgm:t>
        <a:bodyPr/>
        <a:lstStyle/>
        <a:p>
          <a:endParaRPr kumimoji="1" lang="ja-JP" altLang="en-US"/>
        </a:p>
      </dgm:t>
    </dgm:pt>
    <dgm:pt modelId="{DCE27B69-9D16-824C-995B-1D7C8F69D572}" type="pres">
      <dgm:prSet presAssocID="{4E4FA5D0-0C7F-A64C-A496-2A90F5ACAE9C}" presName="sp" presStyleCnt="0"/>
      <dgm:spPr/>
    </dgm:pt>
    <dgm:pt modelId="{2BB8FC9C-FE90-1D4A-9D62-E0A3D5C06A7B}" type="pres">
      <dgm:prSet presAssocID="{5625120D-57CC-2846-B15C-21E30505A63F}" presName="arrowAndChildren" presStyleCnt="0"/>
      <dgm:spPr/>
    </dgm:pt>
    <dgm:pt modelId="{BDDAF34A-69A9-5F49-9955-BA9AA3328AE8}" type="pres">
      <dgm:prSet presAssocID="{5625120D-57CC-2846-B15C-21E30505A63F}" presName="parentTextArrow" presStyleLbl="node1" presStyleIdx="1" presStyleCnt="2" custLinFactNeighborX="-161" custLinFactNeighborY="-3194"/>
      <dgm:spPr/>
      <dgm:t>
        <a:bodyPr/>
        <a:lstStyle/>
        <a:p>
          <a:endParaRPr kumimoji="1" lang="ja-JP" altLang="en-US"/>
        </a:p>
      </dgm:t>
    </dgm:pt>
  </dgm:ptLst>
  <dgm:cxnLst>
    <dgm:cxn modelId="{EE212493-B103-E645-9F52-8A9957FE8AB9}" srcId="{EE96DFC1-5DB6-2447-84C3-EF85A878634B}" destId="{5625120D-57CC-2846-B15C-21E30505A63F}" srcOrd="0" destOrd="0" parTransId="{5DFAD7A9-91D0-E141-A491-EAA4472910CE}" sibTransId="{4E4FA5D0-0C7F-A64C-A496-2A90F5ACAE9C}"/>
    <dgm:cxn modelId="{D4B530E6-2940-FB4D-9C1A-5ED6F0EBD607}" type="presOf" srcId="{52205824-512D-E14E-96CF-1813A518A48D}" destId="{6D677564-8E69-BC43-B251-5D18A65892D8}" srcOrd="0" destOrd="0" presId="urn:microsoft.com/office/officeart/2005/8/layout/process4"/>
    <dgm:cxn modelId="{109C56CD-DEB6-C349-B258-B4D2C70C6913}" type="presOf" srcId="{EE96DFC1-5DB6-2447-84C3-EF85A878634B}" destId="{42F63CE7-E2F9-B44F-813D-F6AF39758FD0}" srcOrd="0" destOrd="0" presId="urn:microsoft.com/office/officeart/2005/8/layout/process4"/>
    <dgm:cxn modelId="{AE3F6CCA-8107-EF4A-9974-AE13B4882156}" type="presOf" srcId="{5625120D-57CC-2846-B15C-21E30505A63F}" destId="{BDDAF34A-69A9-5F49-9955-BA9AA3328AE8}" srcOrd="0" destOrd="0" presId="urn:microsoft.com/office/officeart/2005/8/layout/process4"/>
    <dgm:cxn modelId="{AB0925AC-E9D3-B74E-B7FC-C9BB38F01D72}" srcId="{EE96DFC1-5DB6-2447-84C3-EF85A878634B}" destId="{52205824-512D-E14E-96CF-1813A518A48D}" srcOrd="1" destOrd="0" parTransId="{AE05AF7C-D4E9-3C4F-BA5E-C41D10722F04}" sibTransId="{B805D2A5-939D-5146-8FC8-889F155818AF}"/>
    <dgm:cxn modelId="{8C405A00-2EA6-8E45-B5E5-AE4E95DE2C19}" type="presParOf" srcId="{42F63CE7-E2F9-B44F-813D-F6AF39758FD0}" destId="{EF86554F-54A4-7A48-BEF2-FD442D288D96}" srcOrd="0" destOrd="0" presId="urn:microsoft.com/office/officeart/2005/8/layout/process4"/>
    <dgm:cxn modelId="{C3F04205-5BFF-1544-AB76-F350B8DE95EE}" type="presParOf" srcId="{EF86554F-54A4-7A48-BEF2-FD442D288D96}" destId="{6D677564-8E69-BC43-B251-5D18A65892D8}" srcOrd="0" destOrd="0" presId="urn:microsoft.com/office/officeart/2005/8/layout/process4"/>
    <dgm:cxn modelId="{7EC76180-6E84-9F46-A328-03F743C7856D}" type="presParOf" srcId="{42F63CE7-E2F9-B44F-813D-F6AF39758FD0}" destId="{DCE27B69-9D16-824C-995B-1D7C8F69D572}" srcOrd="1" destOrd="0" presId="urn:microsoft.com/office/officeart/2005/8/layout/process4"/>
    <dgm:cxn modelId="{ADABAB50-3E89-2345-B6AA-1377C08C2620}" type="presParOf" srcId="{42F63CE7-E2F9-B44F-813D-F6AF39758FD0}" destId="{2BB8FC9C-FE90-1D4A-9D62-E0A3D5C06A7B}" srcOrd="2" destOrd="0" presId="urn:microsoft.com/office/officeart/2005/8/layout/process4"/>
    <dgm:cxn modelId="{C64BF36C-1D46-6B4C-B657-E9D9D7D24756}" type="presParOf" srcId="{2BB8FC9C-FE90-1D4A-9D62-E0A3D5C06A7B}" destId="{BDDAF34A-69A9-5F49-9955-BA9AA3328AE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FF25C7F-28CF-DB44-B54F-5CB935EFF9A9}" type="doc">
      <dgm:prSet loTypeId="urn:microsoft.com/office/officeart/2005/8/layout/lProcess2" loCatId="process" qsTypeId="urn:microsoft.com/office/officeart/2005/8/quickstyle/simple1" qsCatId="simple" csTypeId="urn:microsoft.com/office/officeart/2005/8/colors/accent3_2" csCatId="accent3" phldr="1"/>
      <dgm:spPr/>
      <dgm:t>
        <a:bodyPr/>
        <a:lstStyle/>
        <a:p>
          <a:endParaRPr kumimoji="1" lang="ja-JP" altLang="en-US"/>
        </a:p>
      </dgm:t>
    </dgm:pt>
    <dgm:pt modelId="{74C05F40-F365-E445-B000-B3822826A86E}">
      <dgm:prSet/>
      <dgm:spPr/>
      <dgm:t>
        <a:bodyPr/>
        <a:lstStyle/>
        <a:p>
          <a:pPr rtl="0"/>
          <a:r>
            <a:rPr kumimoji="1" lang="ja-JP" altLang="en-US" b="1" dirty="0" smtClean="0"/>
            <a:t>政府訴訟</a:t>
          </a:r>
          <a:endParaRPr lang="ja-JP" altLang="en-US" b="1" dirty="0"/>
        </a:p>
      </dgm:t>
    </dgm:pt>
    <dgm:pt modelId="{D7A53BDA-1BCD-DF4C-8BCA-2F7617A8BDD5}" type="parTrans" cxnId="{34D09166-A26E-904F-A03C-2068A895A720}">
      <dgm:prSet/>
      <dgm:spPr/>
      <dgm:t>
        <a:bodyPr/>
        <a:lstStyle/>
        <a:p>
          <a:endParaRPr kumimoji="1" lang="ja-JP" altLang="en-US"/>
        </a:p>
      </dgm:t>
    </dgm:pt>
    <dgm:pt modelId="{0C3087D9-90D9-1F4F-9906-178BDD7E1FA2}" type="sibTrans" cxnId="{34D09166-A26E-904F-A03C-2068A895A720}">
      <dgm:prSet/>
      <dgm:spPr/>
      <dgm:t>
        <a:bodyPr/>
        <a:lstStyle/>
        <a:p>
          <a:endParaRPr kumimoji="1" lang="ja-JP" altLang="en-US"/>
        </a:p>
      </dgm:t>
    </dgm:pt>
    <dgm:pt modelId="{3454C75C-BEA4-0D46-BBA7-3C807BA79DD5}">
      <dgm:prSet/>
      <dgm:spPr>
        <a:ln>
          <a:noFill/>
        </a:ln>
      </dgm:spPr>
      <dgm:t>
        <a:bodyPr/>
        <a:lstStyle/>
        <a:p>
          <a:pPr rtl="0"/>
          <a:r>
            <a:rPr lang="ja-JP" altLang="en-US" dirty="0" smtClean="0"/>
            <a:t>競争当局が提訴前に他国の利害など、様々な要因について考慮</a:t>
          </a:r>
          <a:endParaRPr lang="ja-JP" altLang="en-US" dirty="0"/>
        </a:p>
      </dgm:t>
    </dgm:pt>
    <dgm:pt modelId="{106656F8-ACD2-5B4F-966B-D5229618BDB1}" type="parTrans" cxnId="{7026BC85-1251-7F42-B314-0CB5D477822B}">
      <dgm:prSet/>
      <dgm:spPr/>
      <dgm:t>
        <a:bodyPr/>
        <a:lstStyle/>
        <a:p>
          <a:endParaRPr kumimoji="1" lang="ja-JP" altLang="en-US"/>
        </a:p>
      </dgm:t>
    </dgm:pt>
    <dgm:pt modelId="{E6F90B70-2DE6-1446-87CE-5199A97875AF}" type="sibTrans" cxnId="{7026BC85-1251-7F42-B314-0CB5D477822B}">
      <dgm:prSet/>
      <dgm:spPr/>
      <dgm:t>
        <a:bodyPr/>
        <a:lstStyle/>
        <a:p>
          <a:endParaRPr kumimoji="1" lang="ja-JP" altLang="en-US"/>
        </a:p>
      </dgm:t>
    </dgm:pt>
    <dgm:pt modelId="{2E547056-FCA3-1748-9F88-E99C7D749683}">
      <dgm:prSet/>
      <dgm:spPr/>
      <dgm:t>
        <a:bodyPr/>
        <a:lstStyle/>
        <a:p>
          <a:pPr rtl="0"/>
          <a:r>
            <a:rPr lang="ja-JP" altLang="en-US" b="1" dirty="0" smtClean="0"/>
            <a:t>私訴</a:t>
          </a:r>
          <a:endParaRPr lang="ja-JP" altLang="en-US" b="1" dirty="0"/>
        </a:p>
      </dgm:t>
    </dgm:pt>
    <dgm:pt modelId="{C8B49EAA-C7B3-7949-A8AD-461C987180EB}" type="parTrans" cxnId="{8639B679-939B-3B46-9AB8-D90355683535}">
      <dgm:prSet/>
      <dgm:spPr/>
      <dgm:t>
        <a:bodyPr/>
        <a:lstStyle/>
        <a:p>
          <a:endParaRPr kumimoji="1" lang="ja-JP" altLang="en-US"/>
        </a:p>
      </dgm:t>
    </dgm:pt>
    <dgm:pt modelId="{A1BDF85A-9DB2-0745-983A-34F5034CF272}" type="sibTrans" cxnId="{8639B679-939B-3B46-9AB8-D90355683535}">
      <dgm:prSet/>
      <dgm:spPr/>
      <dgm:t>
        <a:bodyPr/>
        <a:lstStyle/>
        <a:p>
          <a:endParaRPr kumimoji="1" lang="ja-JP" altLang="en-US"/>
        </a:p>
      </dgm:t>
    </dgm:pt>
    <dgm:pt modelId="{A78600E9-2463-DF42-ACBD-36CE87B45BE8}">
      <dgm:prSet custT="1"/>
      <dgm:spPr>
        <a:ln>
          <a:noFill/>
        </a:ln>
      </dgm:spPr>
      <dgm:t>
        <a:bodyPr/>
        <a:lstStyle/>
        <a:p>
          <a:pPr rtl="0"/>
          <a:r>
            <a:rPr lang="ja-JP" altLang="en-US" sz="1800" dirty="0" smtClean="0"/>
            <a:t>提訴前に他国の利害等を考慮をする機会も能力も存在しない</a:t>
          </a:r>
          <a:endParaRPr lang="ja-JP" altLang="en-US" sz="1800" dirty="0"/>
        </a:p>
      </dgm:t>
    </dgm:pt>
    <dgm:pt modelId="{C9EAF033-6491-9E4C-984C-72E308C96CDB}" type="parTrans" cxnId="{75855E55-8717-9242-B07D-8817EEB59027}">
      <dgm:prSet/>
      <dgm:spPr/>
      <dgm:t>
        <a:bodyPr/>
        <a:lstStyle/>
        <a:p>
          <a:endParaRPr kumimoji="1" lang="ja-JP" altLang="en-US"/>
        </a:p>
      </dgm:t>
    </dgm:pt>
    <dgm:pt modelId="{3DBCE404-0D7A-2C42-AA71-432E6413DFAB}" type="sibTrans" cxnId="{75855E55-8717-9242-B07D-8817EEB59027}">
      <dgm:prSet/>
      <dgm:spPr/>
      <dgm:t>
        <a:bodyPr/>
        <a:lstStyle/>
        <a:p>
          <a:endParaRPr kumimoji="1" lang="ja-JP" altLang="en-US"/>
        </a:p>
      </dgm:t>
    </dgm:pt>
    <dgm:pt modelId="{C09F9B47-C91E-1B48-9A42-1F93BC7B251D}">
      <dgm:prSet custT="1"/>
      <dgm:spPr>
        <a:noFill/>
        <a:ln>
          <a:noFill/>
        </a:ln>
      </dgm:spPr>
      <dgm:t>
        <a:bodyPr/>
        <a:lstStyle/>
        <a:p>
          <a:r>
            <a:rPr lang="ja-JP" altLang="en-US" sz="1800" b="1" dirty="0" smtClean="0">
              <a:solidFill>
                <a:sysClr val="windowText" lastClr="000000"/>
              </a:solidFill>
            </a:rPr>
            <a:t>裁判所で様々な要因について判断して管轄権を決定せざるをえない</a:t>
          </a:r>
          <a:endParaRPr lang="ja-JP" altLang="en-US" sz="1800" b="1" dirty="0">
            <a:solidFill>
              <a:sysClr val="windowText" lastClr="000000"/>
            </a:solidFill>
          </a:endParaRPr>
        </a:p>
      </dgm:t>
    </dgm:pt>
    <dgm:pt modelId="{6181EB8A-A648-3248-B546-02DEF6F595AF}" type="parTrans" cxnId="{BEFA0C38-DDBF-9743-9573-B8EEB6F90DC3}">
      <dgm:prSet/>
      <dgm:spPr/>
      <dgm:t>
        <a:bodyPr/>
        <a:lstStyle/>
        <a:p>
          <a:endParaRPr kumimoji="1" lang="ja-JP" altLang="en-US"/>
        </a:p>
      </dgm:t>
    </dgm:pt>
    <dgm:pt modelId="{E9C71F09-CC5E-5E4F-9F93-65599F734F4E}" type="sibTrans" cxnId="{BEFA0C38-DDBF-9743-9573-B8EEB6F90DC3}">
      <dgm:prSet/>
      <dgm:spPr/>
      <dgm:t>
        <a:bodyPr/>
        <a:lstStyle/>
        <a:p>
          <a:endParaRPr kumimoji="1" lang="ja-JP" altLang="en-US"/>
        </a:p>
      </dgm:t>
    </dgm:pt>
    <dgm:pt modelId="{90C8CBB4-015A-6244-8B21-E5207FA94F4E}">
      <dgm:prSet custT="1"/>
      <dgm:spPr>
        <a:noFill/>
        <a:ln>
          <a:noFill/>
        </a:ln>
      </dgm:spPr>
      <dgm:t>
        <a:bodyPr/>
        <a:lstStyle/>
        <a:p>
          <a:pPr rtl="0"/>
          <a:r>
            <a:rPr lang="ja-JP" altLang="en-US" sz="1800" dirty="0" smtClean="0">
              <a:solidFill>
                <a:schemeClr val="tx1"/>
              </a:solidFill>
            </a:rPr>
            <a:t>競争当局が管轄権に関し判断</a:t>
          </a:r>
          <a:endParaRPr lang="ja-JP" altLang="en-US" sz="1800" dirty="0">
            <a:solidFill>
              <a:schemeClr val="tx1"/>
            </a:solidFill>
          </a:endParaRPr>
        </a:p>
      </dgm:t>
    </dgm:pt>
    <dgm:pt modelId="{35F74B4F-C84E-BC42-BFBC-867DC852EE60}" type="sibTrans" cxnId="{83893180-A2D4-F54C-836A-44458B69A5F7}">
      <dgm:prSet/>
      <dgm:spPr/>
      <dgm:t>
        <a:bodyPr/>
        <a:lstStyle/>
        <a:p>
          <a:endParaRPr kumimoji="1" lang="ja-JP" altLang="en-US"/>
        </a:p>
      </dgm:t>
    </dgm:pt>
    <dgm:pt modelId="{EFACFC87-4286-DA4C-87FB-0846AD9935E7}" type="parTrans" cxnId="{83893180-A2D4-F54C-836A-44458B69A5F7}">
      <dgm:prSet/>
      <dgm:spPr/>
      <dgm:t>
        <a:bodyPr/>
        <a:lstStyle/>
        <a:p>
          <a:endParaRPr kumimoji="1" lang="ja-JP" altLang="en-US"/>
        </a:p>
      </dgm:t>
    </dgm:pt>
    <dgm:pt modelId="{8E3F949C-623F-BE49-845A-F58D9C7B6489}" type="pres">
      <dgm:prSet presAssocID="{EFF25C7F-28CF-DB44-B54F-5CB935EFF9A9}" presName="theList" presStyleCnt="0">
        <dgm:presLayoutVars>
          <dgm:dir/>
          <dgm:animLvl val="lvl"/>
          <dgm:resizeHandles val="exact"/>
        </dgm:presLayoutVars>
      </dgm:prSet>
      <dgm:spPr/>
      <dgm:t>
        <a:bodyPr/>
        <a:lstStyle/>
        <a:p>
          <a:endParaRPr kumimoji="1" lang="ja-JP" altLang="en-US"/>
        </a:p>
      </dgm:t>
    </dgm:pt>
    <dgm:pt modelId="{EB44E33F-2462-384B-88D0-345BF329A69B}" type="pres">
      <dgm:prSet presAssocID="{74C05F40-F365-E445-B000-B3822826A86E}" presName="compNode" presStyleCnt="0"/>
      <dgm:spPr/>
    </dgm:pt>
    <dgm:pt modelId="{0A49A5BD-6D97-AC4B-9B34-F7E58208BE39}" type="pres">
      <dgm:prSet presAssocID="{74C05F40-F365-E445-B000-B3822826A86E}" presName="aNode" presStyleLbl="bgShp" presStyleIdx="0" presStyleCnt="2"/>
      <dgm:spPr/>
      <dgm:t>
        <a:bodyPr/>
        <a:lstStyle/>
        <a:p>
          <a:endParaRPr kumimoji="1" lang="ja-JP" altLang="en-US"/>
        </a:p>
      </dgm:t>
    </dgm:pt>
    <dgm:pt modelId="{CF0CB2DD-7989-1940-A1D9-957871FE27A0}" type="pres">
      <dgm:prSet presAssocID="{74C05F40-F365-E445-B000-B3822826A86E}" presName="textNode" presStyleLbl="bgShp" presStyleIdx="0" presStyleCnt="2"/>
      <dgm:spPr/>
      <dgm:t>
        <a:bodyPr/>
        <a:lstStyle/>
        <a:p>
          <a:endParaRPr kumimoji="1" lang="ja-JP" altLang="en-US"/>
        </a:p>
      </dgm:t>
    </dgm:pt>
    <dgm:pt modelId="{42091B7D-4F6B-C940-B73C-75D477B25B30}" type="pres">
      <dgm:prSet presAssocID="{74C05F40-F365-E445-B000-B3822826A86E}" presName="compChildNode" presStyleCnt="0"/>
      <dgm:spPr/>
    </dgm:pt>
    <dgm:pt modelId="{5881C6C3-7E56-9548-8B9B-EE9326119067}" type="pres">
      <dgm:prSet presAssocID="{74C05F40-F365-E445-B000-B3822826A86E}" presName="theInnerList" presStyleCnt="0"/>
      <dgm:spPr/>
    </dgm:pt>
    <dgm:pt modelId="{74688F14-2D6C-4E45-8416-92237D2E2F9F}" type="pres">
      <dgm:prSet presAssocID="{3454C75C-BEA4-0D46-BBA7-3C807BA79DD5}" presName="childNode" presStyleLbl="node1" presStyleIdx="0" presStyleCnt="4" custScaleX="114650" custScaleY="90413">
        <dgm:presLayoutVars>
          <dgm:bulletEnabled val="1"/>
        </dgm:presLayoutVars>
      </dgm:prSet>
      <dgm:spPr/>
      <dgm:t>
        <a:bodyPr/>
        <a:lstStyle/>
        <a:p>
          <a:endParaRPr kumimoji="1" lang="ja-JP" altLang="en-US"/>
        </a:p>
      </dgm:t>
    </dgm:pt>
    <dgm:pt modelId="{B91432D6-F015-CC47-9056-0F0476E41507}" type="pres">
      <dgm:prSet presAssocID="{3454C75C-BEA4-0D46-BBA7-3C807BA79DD5}" presName="aSpace2" presStyleCnt="0"/>
      <dgm:spPr/>
    </dgm:pt>
    <dgm:pt modelId="{82B198D3-D912-5A41-8319-22365C6D784C}" type="pres">
      <dgm:prSet presAssocID="{90C8CBB4-015A-6244-8B21-E5207FA94F4E}" presName="childNode" presStyleLbl="node1" presStyleIdx="1" presStyleCnt="4" custScaleX="114687" custScaleY="82735">
        <dgm:presLayoutVars>
          <dgm:bulletEnabled val="1"/>
        </dgm:presLayoutVars>
      </dgm:prSet>
      <dgm:spPr/>
      <dgm:t>
        <a:bodyPr/>
        <a:lstStyle/>
        <a:p>
          <a:endParaRPr kumimoji="1" lang="ja-JP" altLang="en-US"/>
        </a:p>
      </dgm:t>
    </dgm:pt>
    <dgm:pt modelId="{479CB58A-239A-7247-BB3C-D7B458647690}" type="pres">
      <dgm:prSet presAssocID="{74C05F40-F365-E445-B000-B3822826A86E}" presName="aSpace" presStyleCnt="0"/>
      <dgm:spPr/>
    </dgm:pt>
    <dgm:pt modelId="{412E2938-0ADA-A244-846D-376EE191EE0F}" type="pres">
      <dgm:prSet presAssocID="{2E547056-FCA3-1748-9F88-E99C7D749683}" presName="compNode" presStyleCnt="0"/>
      <dgm:spPr/>
    </dgm:pt>
    <dgm:pt modelId="{1E19A4CA-6F8E-E94A-A00E-5BEE8A9EFD8D}" type="pres">
      <dgm:prSet presAssocID="{2E547056-FCA3-1748-9F88-E99C7D749683}" presName="aNode" presStyleLbl="bgShp" presStyleIdx="1" presStyleCnt="2"/>
      <dgm:spPr/>
      <dgm:t>
        <a:bodyPr/>
        <a:lstStyle/>
        <a:p>
          <a:endParaRPr kumimoji="1" lang="ja-JP" altLang="en-US"/>
        </a:p>
      </dgm:t>
    </dgm:pt>
    <dgm:pt modelId="{50981A85-8684-3146-AD94-F99D5F7E0661}" type="pres">
      <dgm:prSet presAssocID="{2E547056-FCA3-1748-9F88-E99C7D749683}" presName="textNode" presStyleLbl="bgShp" presStyleIdx="1" presStyleCnt="2"/>
      <dgm:spPr/>
      <dgm:t>
        <a:bodyPr/>
        <a:lstStyle/>
        <a:p>
          <a:endParaRPr kumimoji="1" lang="ja-JP" altLang="en-US"/>
        </a:p>
      </dgm:t>
    </dgm:pt>
    <dgm:pt modelId="{E1BB3741-F867-F74E-A648-72260AE05097}" type="pres">
      <dgm:prSet presAssocID="{2E547056-FCA3-1748-9F88-E99C7D749683}" presName="compChildNode" presStyleCnt="0"/>
      <dgm:spPr/>
    </dgm:pt>
    <dgm:pt modelId="{317F0ECF-C3C7-6D4A-911F-72BB7FE7131D}" type="pres">
      <dgm:prSet presAssocID="{2E547056-FCA3-1748-9F88-E99C7D749683}" presName="theInnerList" presStyleCnt="0"/>
      <dgm:spPr/>
    </dgm:pt>
    <dgm:pt modelId="{7B50C292-98BF-E44E-95BA-DA8B86D92824}" type="pres">
      <dgm:prSet presAssocID="{A78600E9-2463-DF42-ACBD-36CE87B45BE8}" presName="childNode" presStyleLbl="node1" presStyleIdx="2" presStyleCnt="4" custScaleX="114687" custScaleY="55123" custLinFactNeighborY="14831">
        <dgm:presLayoutVars>
          <dgm:bulletEnabled val="1"/>
        </dgm:presLayoutVars>
      </dgm:prSet>
      <dgm:spPr/>
      <dgm:t>
        <a:bodyPr/>
        <a:lstStyle/>
        <a:p>
          <a:endParaRPr kumimoji="1" lang="ja-JP" altLang="en-US"/>
        </a:p>
      </dgm:t>
    </dgm:pt>
    <dgm:pt modelId="{DC381C9F-DB63-FA47-84DD-3F058AAA4514}" type="pres">
      <dgm:prSet presAssocID="{A78600E9-2463-DF42-ACBD-36CE87B45BE8}" presName="aSpace2" presStyleCnt="0"/>
      <dgm:spPr/>
    </dgm:pt>
    <dgm:pt modelId="{247F3EEB-2B86-354D-B848-E72F57AC38E5}" type="pres">
      <dgm:prSet presAssocID="{C09F9B47-C91E-1B48-9A42-1F93BC7B251D}" presName="childNode" presStyleLbl="node1" presStyleIdx="3" presStyleCnt="4" custScaleX="114687" custScaleY="55123">
        <dgm:presLayoutVars>
          <dgm:bulletEnabled val="1"/>
        </dgm:presLayoutVars>
      </dgm:prSet>
      <dgm:spPr/>
      <dgm:t>
        <a:bodyPr/>
        <a:lstStyle/>
        <a:p>
          <a:endParaRPr kumimoji="1" lang="ja-JP" altLang="en-US"/>
        </a:p>
      </dgm:t>
    </dgm:pt>
  </dgm:ptLst>
  <dgm:cxnLst>
    <dgm:cxn modelId="{C89CDEE5-1195-3C4F-80F4-70D52F0CFB80}" type="presOf" srcId="{74C05F40-F365-E445-B000-B3822826A86E}" destId="{CF0CB2DD-7989-1940-A1D9-957871FE27A0}" srcOrd="1" destOrd="0" presId="urn:microsoft.com/office/officeart/2005/8/layout/lProcess2"/>
    <dgm:cxn modelId="{CD584CAC-5E58-B04D-96E6-BF8579211C75}" type="presOf" srcId="{90C8CBB4-015A-6244-8B21-E5207FA94F4E}" destId="{82B198D3-D912-5A41-8319-22365C6D784C}" srcOrd="0" destOrd="0" presId="urn:microsoft.com/office/officeart/2005/8/layout/lProcess2"/>
    <dgm:cxn modelId="{7026BC85-1251-7F42-B314-0CB5D477822B}" srcId="{74C05F40-F365-E445-B000-B3822826A86E}" destId="{3454C75C-BEA4-0D46-BBA7-3C807BA79DD5}" srcOrd="0" destOrd="0" parTransId="{106656F8-ACD2-5B4F-966B-D5229618BDB1}" sibTransId="{E6F90B70-2DE6-1446-87CE-5199A97875AF}"/>
    <dgm:cxn modelId="{8639B679-939B-3B46-9AB8-D90355683535}" srcId="{EFF25C7F-28CF-DB44-B54F-5CB935EFF9A9}" destId="{2E547056-FCA3-1748-9F88-E99C7D749683}" srcOrd="1" destOrd="0" parTransId="{C8B49EAA-C7B3-7949-A8AD-461C987180EB}" sibTransId="{A1BDF85A-9DB2-0745-983A-34F5034CF272}"/>
    <dgm:cxn modelId="{A4A28DF6-ACF7-FE45-8602-2FB5802A3288}" type="presOf" srcId="{74C05F40-F365-E445-B000-B3822826A86E}" destId="{0A49A5BD-6D97-AC4B-9B34-F7E58208BE39}" srcOrd="0" destOrd="0" presId="urn:microsoft.com/office/officeart/2005/8/layout/lProcess2"/>
    <dgm:cxn modelId="{75855E55-8717-9242-B07D-8817EEB59027}" srcId="{2E547056-FCA3-1748-9F88-E99C7D749683}" destId="{A78600E9-2463-DF42-ACBD-36CE87B45BE8}" srcOrd="0" destOrd="0" parTransId="{C9EAF033-6491-9E4C-984C-72E308C96CDB}" sibTransId="{3DBCE404-0D7A-2C42-AA71-432E6413DFAB}"/>
    <dgm:cxn modelId="{83893180-A2D4-F54C-836A-44458B69A5F7}" srcId="{74C05F40-F365-E445-B000-B3822826A86E}" destId="{90C8CBB4-015A-6244-8B21-E5207FA94F4E}" srcOrd="1" destOrd="0" parTransId="{EFACFC87-4286-DA4C-87FB-0846AD9935E7}" sibTransId="{35F74B4F-C84E-BC42-BFBC-867DC852EE60}"/>
    <dgm:cxn modelId="{EAB46932-5C5F-584D-A49C-46FE6A1DFFF1}" type="presOf" srcId="{2E547056-FCA3-1748-9F88-E99C7D749683}" destId="{1E19A4CA-6F8E-E94A-A00E-5BEE8A9EFD8D}" srcOrd="0" destOrd="0" presId="urn:microsoft.com/office/officeart/2005/8/layout/lProcess2"/>
    <dgm:cxn modelId="{85BB0390-62B4-8247-93BC-6D588A0127FE}" type="presOf" srcId="{C09F9B47-C91E-1B48-9A42-1F93BC7B251D}" destId="{247F3EEB-2B86-354D-B848-E72F57AC38E5}" srcOrd="0" destOrd="0" presId="urn:microsoft.com/office/officeart/2005/8/layout/lProcess2"/>
    <dgm:cxn modelId="{0D74B2EA-6BA1-854C-AAA2-6BB38A34BBCE}" type="presOf" srcId="{2E547056-FCA3-1748-9F88-E99C7D749683}" destId="{50981A85-8684-3146-AD94-F99D5F7E0661}" srcOrd="1" destOrd="0" presId="urn:microsoft.com/office/officeart/2005/8/layout/lProcess2"/>
    <dgm:cxn modelId="{BEFA0C38-DDBF-9743-9573-B8EEB6F90DC3}" srcId="{2E547056-FCA3-1748-9F88-E99C7D749683}" destId="{C09F9B47-C91E-1B48-9A42-1F93BC7B251D}" srcOrd="1" destOrd="0" parTransId="{6181EB8A-A648-3248-B546-02DEF6F595AF}" sibTransId="{E9C71F09-CC5E-5E4F-9F93-65599F734F4E}"/>
    <dgm:cxn modelId="{12F3F131-BFC6-E142-83C9-2AB5EDAF1D9F}" type="presOf" srcId="{A78600E9-2463-DF42-ACBD-36CE87B45BE8}" destId="{7B50C292-98BF-E44E-95BA-DA8B86D92824}" srcOrd="0" destOrd="0" presId="urn:microsoft.com/office/officeart/2005/8/layout/lProcess2"/>
    <dgm:cxn modelId="{17D5C961-D39D-F14E-8C52-A87BC6569175}" type="presOf" srcId="{EFF25C7F-28CF-DB44-B54F-5CB935EFF9A9}" destId="{8E3F949C-623F-BE49-845A-F58D9C7B6489}" srcOrd="0" destOrd="0" presId="urn:microsoft.com/office/officeart/2005/8/layout/lProcess2"/>
    <dgm:cxn modelId="{CDA9EDBC-1E49-FD45-B2B2-91B498B5C1A2}" type="presOf" srcId="{3454C75C-BEA4-0D46-BBA7-3C807BA79DD5}" destId="{74688F14-2D6C-4E45-8416-92237D2E2F9F}" srcOrd="0" destOrd="0" presId="urn:microsoft.com/office/officeart/2005/8/layout/lProcess2"/>
    <dgm:cxn modelId="{34D09166-A26E-904F-A03C-2068A895A720}" srcId="{EFF25C7F-28CF-DB44-B54F-5CB935EFF9A9}" destId="{74C05F40-F365-E445-B000-B3822826A86E}" srcOrd="0" destOrd="0" parTransId="{D7A53BDA-1BCD-DF4C-8BCA-2F7617A8BDD5}" sibTransId="{0C3087D9-90D9-1F4F-9906-178BDD7E1FA2}"/>
    <dgm:cxn modelId="{A4BF63CF-A730-B647-B1C7-9D4A9A6E50AC}" type="presParOf" srcId="{8E3F949C-623F-BE49-845A-F58D9C7B6489}" destId="{EB44E33F-2462-384B-88D0-345BF329A69B}" srcOrd="0" destOrd="0" presId="urn:microsoft.com/office/officeart/2005/8/layout/lProcess2"/>
    <dgm:cxn modelId="{C43D9772-FC43-7D46-8F8B-2DB9EF155AE3}" type="presParOf" srcId="{EB44E33F-2462-384B-88D0-345BF329A69B}" destId="{0A49A5BD-6D97-AC4B-9B34-F7E58208BE39}" srcOrd="0" destOrd="0" presId="urn:microsoft.com/office/officeart/2005/8/layout/lProcess2"/>
    <dgm:cxn modelId="{54959DAC-E401-C947-A995-25A03868F3FE}" type="presParOf" srcId="{EB44E33F-2462-384B-88D0-345BF329A69B}" destId="{CF0CB2DD-7989-1940-A1D9-957871FE27A0}" srcOrd="1" destOrd="0" presId="urn:microsoft.com/office/officeart/2005/8/layout/lProcess2"/>
    <dgm:cxn modelId="{373AA13A-F9BD-DC42-8459-3559EC177DB2}" type="presParOf" srcId="{EB44E33F-2462-384B-88D0-345BF329A69B}" destId="{42091B7D-4F6B-C940-B73C-75D477B25B30}" srcOrd="2" destOrd="0" presId="urn:microsoft.com/office/officeart/2005/8/layout/lProcess2"/>
    <dgm:cxn modelId="{63F6F2F6-AA6F-5146-AACA-C23754FF5EB1}" type="presParOf" srcId="{42091B7D-4F6B-C940-B73C-75D477B25B30}" destId="{5881C6C3-7E56-9548-8B9B-EE9326119067}" srcOrd="0" destOrd="0" presId="urn:microsoft.com/office/officeart/2005/8/layout/lProcess2"/>
    <dgm:cxn modelId="{55EAE323-E2CB-8944-8CD6-0F4162E8223A}" type="presParOf" srcId="{5881C6C3-7E56-9548-8B9B-EE9326119067}" destId="{74688F14-2D6C-4E45-8416-92237D2E2F9F}" srcOrd="0" destOrd="0" presId="urn:microsoft.com/office/officeart/2005/8/layout/lProcess2"/>
    <dgm:cxn modelId="{6346735B-267A-F64D-8622-730BDF23B7B2}" type="presParOf" srcId="{5881C6C3-7E56-9548-8B9B-EE9326119067}" destId="{B91432D6-F015-CC47-9056-0F0476E41507}" srcOrd="1" destOrd="0" presId="urn:microsoft.com/office/officeart/2005/8/layout/lProcess2"/>
    <dgm:cxn modelId="{4BD8F845-14F5-3243-9D6A-A9DBFE4828C6}" type="presParOf" srcId="{5881C6C3-7E56-9548-8B9B-EE9326119067}" destId="{82B198D3-D912-5A41-8319-22365C6D784C}" srcOrd="2" destOrd="0" presId="urn:microsoft.com/office/officeart/2005/8/layout/lProcess2"/>
    <dgm:cxn modelId="{1D1CA133-789C-344E-8850-F94210AE3D36}" type="presParOf" srcId="{8E3F949C-623F-BE49-845A-F58D9C7B6489}" destId="{479CB58A-239A-7247-BB3C-D7B458647690}" srcOrd="1" destOrd="0" presId="urn:microsoft.com/office/officeart/2005/8/layout/lProcess2"/>
    <dgm:cxn modelId="{82562379-5AC5-2A4B-BCBC-2FFAD157EDA7}" type="presParOf" srcId="{8E3F949C-623F-BE49-845A-F58D9C7B6489}" destId="{412E2938-0ADA-A244-846D-376EE191EE0F}" srcOrd="2" destOrd="0" presId="urn:microsoft.com/office/officeart/2005/8/layout/lProcess2"/>
    <dgm:cxn modelId="{AFE9D540-18AD-C84B-83AE-A59B81E60525}" type="presParOf" srcId="{412E2938-0ADA-A244-846D-376EE191EE0F}" destId="{1E19A4CA-6F8E-E94A-A00E-5BEE8A9EFD8D}" srcOrd="0" destOrd="0" presId="urn:microsoft.com/office/officeart/2005/8/layout/lProcess2"/>
    <dgm:cxn modelId="{DFB85D22-8578-754C-9933-0E0701D47274}" type="presParOf" srcId="{412E2938-0ADA-A244-846D-376EE191EE0F}" destId="{50981A85-8684-3146-AD94-F99D5F7E0661}" srcOrd="1" destOrd="0" presId="urn:microsoft.com/office/officeart/2005/8/layout/lProcess2"/>
    <dgm:cxn modelId="{96E2C606-A3FA-A84E-B1E3-AC2E154E06DA}" type="presParOf" srcId="{412E2938-0ADA-A244-846D-376EE191EE0F}" destId="{E1BB3741-F867-F74E-A648-72260AE05097}" srcOrd="2" destOrd="0" presId="urn:microsoft.com/office/officeart/2005/8/layout/lProcess2"/>
    <dgm:cxn modelId="{4866C6AC-35C2-344B-86B3-56E4B314622A}" type="presParOf" srcId="{E1BB3741-F867-F74E-A648-72260AE05097}" destId="{317F0ECF-C3C7-6D4A-911F-72BB7FE7131D}" srcOrd="0" destOrd="0" presId="urn:microsoft.com/office/officeart/2005/8/layout/lProcess2"/>
    <dgm:cxn modelId="{E508DF48-68E7-7349-8469-FEE0EBF25A69}" type="presParOf" srcId="{317F0ECF-C3C7-6D4A-911F-72BB7FE7131D}" destId="{7B50C292-98BF-E44E-95BA-DA8B86D92824}" srcOrd="0" destOrd="0" presId="urn:microsoft.com/office/officeart/2005/8/layout/lProcess2"/>
    <dgm:cxn modelId="{37AECD7E-AE9B-4143-9E8D-20A0B40FF35F}" type="presParOf" srcId="{317F0ECF-C3C7-6D4A-911F-72BB7FE7131D}" destId="{DC381C9F-DB63-FA47-84DD-3F058AAA4514}" srcOrd="1" destOrd="0" presId="urn:microsoft.com/office/officeart/2005/8/layout/lProcess2"/>
    <dgm:cxn modelId="{0DDC334B-AC15-AC4B-8833-559AA5723D49}" type="presParOf" srcId="{317F0ECF-C3C7-6D4A-911F-72BB7FE7131D}" destId="{247F3EEB-2B86-354D-B848-E72F57AC38E5}"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E16EBB-ED31-BB4A-8710-36B64AB9C661}" type="doc">
      <dgm:prSet loTypeId="urn:microsoft.com/office/officeart/2005/8/layout/process4" loCatId="process" qsTypeId="urn:microsoft.com/office/officeart/2005/8/quickstyle/simple1" qsCatId="simple" csTypeId="urn:microsoft.com/office/officeart/2005/8/colors/accent3_1" csCatId="accent3" phldr="1"/>
      <dgm:spPr/>
      <dgm:t>
        <a:bodyPr/>
        <a:lstStyle/>
        <a:p>
          <a:endParaRPr kumimoji="1" lang="ja-JP" altLang="en-US"/>
        </a:p>
      </dgm:t>
    </dgm:pt>
    <dgm:pt modelId="{E1A36157-73E4-CD45-8114-5D6D93456275}">
      <dgm:prSet custT="1"/>
      <dgm:spPr>
        <a:ln>
          <a:noFill/>
        </a:ln>
      </dgm:spPr>
      <dgm:t>
        <a:bodyPr/>
        <a:lstStyle/>
        <a:p>
          <a:pPr rtl="0"/>
          <a:r>
            <a:rPr kumimoji="1" lang="ja-JP" altLang="en-US" sz="3000" b="1" dirty="0" smtClean="0"/>
            <a:t>「管轄権に関する合理の原則」</a:t>
          </a:r>
          <a:r>
            <a:rPr kumimoji="1" lang="ja-JP" altLang="en-US" sz="3000" dirty="0" smtClean="0"/>
            <a:t>は、</a:t>
          </a:r>
          <a:br>
            <a:rPr kumimoji="1" lang="ja-JP" altLang="en-US" sz="3000" dirty="0" smtClean="0"/>
          </a:br>
          <a:r>
            <a:rPr kumimoji="1" lang="ja-JP" altLang="en-US" sz="3600" b="1" dirty="0" smtClean="0">
              <a:solidFill>
                <a:srgbClr val="FF0000"/>
              </a:solidFill>
            </a:rPr>
            <a:t>私訴</a:t>
          </a:r>
          <a:r>
            <a:rPr kumimoji="1" lang="ja-JP" altLang="en-US" sz="3000" dirty="0" smtClean="0"/>
            <a:t>を前提に検討された理論</a:t>
          </a:r>
          <a:endParaRPr lang="ja-JP" altLang="en-US" sz="3000" dirty="0"/>
        </a:p>
      </dgm:t>
    </dgm:pt>
    <dgm:pt modelId="{F552940D-5BA5-C741-92F0-4F88D075FCDD}" type="parTrans" cxnId="{B2FFD216-9BD3-F24E-89FE-9478935A1FD5}">
      <dgm:prSet/>
      <dgm:spPr/>
      <dgm:t>
        <a:bodyPr/>
        <a:lstStyle/>
        <a:p>
          <a:endParaRPr kumimoji="1" lang="ja-JP" altLang="en-US"/>
        </a:p>
      </dgm:t>
    </dgm:pt>
    <dgm:pt modelId="{B6B3B5D2-490A-C243-9F90-FC828FFDD6B8}" type="sibTrans" cxnId="{B2FFD216-9BD3-F24E-89FE-9478935A1FD5}">
      <dgm:prSet/>
      <dgm:spPr/>
      <dgm:t>
        <a:bodyPr/>
        <a:lstStyle/>
        <a:p>
          <a:endParaRPr kumimoji="1" lang="ja-JP" altLang="en-US"/>
        </a:p>
      </dgm:t>
    </dgm:pt>
    <dgm:pt modelId="{EA9871D1-FE43-7D4D-B6F7-EED27712068B}">
      <dgm:prSet custT="1"/>
      <dgm:spPr>
        <a:ln>
          <a:noFill/>
        </a:ln>
      </dgm:spPr>
      <dgm:t>
        <a:bodyPr/>
        <a:lstStyle/>
        <a:p>
          <a:pPr rtl="0"/>
          <a:r>
            <a:rPr kumimoji="1" lang="ja-JP" altLang="en-US" sz="3000" dirty="0" smtClean="0"/>
            <a:t>よって、</a:t>
          </a:r>
          <a:r>
            <a:rPr kumimoji="1" lang="ja-JP" altLang="en-US" sz="3600" b="1" dirty="0" smtClean="0">
              <a:solidFill>
                <a:srgbClr val="FF0000"/>
              </a:solidFill>
            </a:rPr>
            <a:t>公訴</a:t>
          </a:r>
          <a:r>
            <a:rPr kumimoji="1" lang="ja-JP" altLang="en-US" sz="3000" dirty="0" smtClean="0"/>
            <a:t>であるハートフォード事件</a:t>
          </a:r>
          <a:r>
            <a:rPr kumimoji="1" lang="en-US" altLang="ja-JP" sz="3000" dirty="0" smtClean="0"/>
            <a:t/>
          </a:r>
          <a:br>
            <a:rPr kumimoji="1" lang="en-US" altLang="ja-JP" sz="3000" dirty="0" smtClean="0"/>
          </a:br>
          <a:r>
            <a:rPr kumimoji="1" lang="ja-JP" altLang="en-US" sz="3000" dirty="0" smtClean="0"/>
            <a:t>（</a:t>
          </a:r>
          <a:r>
            <a:rPr kumimoji="1" lang="en-US" altLang="ja-JP" sz="3000" dirty="0" smtClean="0"/>
            <a:t>v. California </a:t>
          </a:r>
          <a:r>
            <a:rPr kumimoji="1" lang="ja-JP" altLang="en-US" sz="3000" dirty="0" smtClean="0"/>
            <a:t>）には妥当しない</a:t>
          </a:r>
          <a:endParaRPr lang="ja-JP" altLang="en-US" sz="3000" dirty="0"/>
        </a:p>
      </dgm:t>
    </dgm:pt>
    <dgm:pt modelId="{18B651CF-A197-3B49-89F0-7689AE366D66}" type="parTrans" cxnId="{005D0ABF-1C31-AA40-ABE0-20EBC4E65612}">
      <dgm:prSet/>
      <dgm:spPr/>
      <dgm:t>
        <a:bodyPr/>
        <a:lstStyle/>
        <a:p>
          <a:endParaRPr kumimoji="1" lang="ja-JP" altLang="en-US"/>
        </a:p>
      </dgm:t>
    </dgm:pt>
    <dgm:pt modelId="{B588E1B8-47A4-8F45-AD8E-09FDCC41B030}" type="sibTrans" cxnId="{005D0ABF-1C31-AA40-ABE0-20EBC4E65612}">
      <dgm:prSet/>
      <dgm:spPr/>
      <dgm:t>
        <a:bodyPr/>
        <a:lstStyle/>
        <a:p>
          <a:endParaRPr kumimoji="1" lang="ja-JP" altLang="en-US"/>
        </a:p>
      </dgm:t>
    </dgm:pt>
    <dgm:pt modelId="{176C91AA-B6B5-C14C-8DCD-D68C0BD959AB}" type="pres">
      <dgm:prSet presAssocID="{B2E16EBB-ED31-BB4A-8710-36B64AB9C661}" presName="Name0" presStyleCnt="0">
        <dgm:presLayoutVars>
          <dgm:dir/>
          <dgm:animLvl val="lvl"/>
          <dgm:resizeHandles val="exact"/>
        </dgm:presLayoutVars>
      </dgm:prSet>
      <dgm:spPr/>
      <dgm:t>
        <a:bodyPr/>
        <a:lstStyle/>
        <a:p>
          <a:endParaRPr kumimoji="1" lang="ja-JP" altLang="en-US"/>
        </a:p>
      </dgm:t>
    </dgm:pt>
    <dgm:pt modelId="{07F71832-61D5-4F4B-B2D4-2CEC52AB1AB4}" type="pres">
      <dgm:prSet presAssocID="{EA9871D1-FE43-7D4D-B6F7-EED27712068B}" presName="boxAndChildren" presStyleCnt="0"/>
      <dgm:spPr/>
    </dgm:pt>
    <dgm:pt modelId="{0EA71F12-661C-8647-A2CB-EF3B239A6001}" type="pres">
      <dgm:prSet presAssocID="{EA9871D1-FE43-7D4D-B6F7-EED27712068B}" presName="parentTextBox" presStyleLbl="node1" presStyleIdx="0" presStyleCnt="2" custLinFactNeighborY="114"/>
      <dgm:spPr/>
      <dgm:t>
        <a:bodyPr/>
        <a:lstStyle/>
        <a:p>
          <a:endParaRPr kumimoji="1" lang="ja-JP" altLang="en-US"/>
        </a:p>
      </dgm:t>
    </dgm:pt>
    <dgm:pt modelId="{526A0575-DED3-F643-B781-330D508E97D6}" type="pres">
      <dgm:prSet presAssocID="{B6B3B5D2-490A-C243-9F90-FC828FFDD6B8}" presName="sp" presStyleCnt="0"/>
      <dgm:spPr/>
    </dgm:pt>
    <dgm:pt modelId="{7DE7B9C5-A365-E14D-9940-BC8303C80865}" type="pres">
      <dgm:prSet presAssocID="{E1A36157-73E4-CD45-8114-5D6D93456275}" presName="arrowAndChildren" presStyleCnt="0"/>
      <dgm:spPr/>
    </dgm:pt>
    <dgm:pt modelId="{5FB90198-0EA0-BF4F-9B38-2CDE7FEB3BB8}" type="pres">
      <dgm:prSet presAssocID="{E1A36157-73E4-CD45-8114-5D6D93456275}" presName="parentTextArrow" presStyleLbl="node1" presStyleIdx="1" presStyleCnt="2"/>
      <dgm:spPr/>
      <dgm:t>
        <a:bodyPr/>
        <a:lstStyle/>
        <a:p>
          <a:endParaRPr kumimoji="1" lang="ja-JP" altLang="en-US"/>
        </a:p>
      </dgm:t>
    </dgm:pt>
  </dgm:ptLst>
  <dgm:cxnLst>
    <dgm:cxn modelId="{A2268195-FFAD-A44A-A39A-ECB51FC46649}" type="presOf" srcId="{E1A36157-73E4-CD45-8114-5D6D93456275}" destId="{5FB90198-0EA0-BF4F-9B38-2CDE7FEB3BB8}" srcOrd="0" destOrd="0" presId="urn:microsoft.com/office/officeart/2005/8/layout/process4"/>
    <dgm:cxn modelId="{5ECE5557-5D0E-6545-8328-6A1CCE337ABB}" type="presOf" srcId="{B2E16EBB-ED31-BB4A-8710-36B64AB9C661}" destId="{176C91AA-B6B5-C14C-8DCD-D68C0BD959AB}" srcOrd="0" destOrd="0" presId="urn:microsoft.com/office/officeart/2005/8/layout/process4"/>
    <dgm:cxn modelId="{B2FFD216-9BD3-F24E-89FE-9478935A1FD5}" srcId="{B2E16EBB-ED31-BB4A-8710-36B64AB9C661}" destId="{E1A36157-73E4-CD45-8114-5D6D93456275}" srcOrd="0" destOrd="0" parTransId="{F552940D-5BA5-C741-92F0-4F88D075FCDD}" sibTransId="{B6B3B5D2-490A-C243-9F90-FC828FFDD6B8}"/>
    <dgm:cxn modelId="{005D0ABF-1C31-AA40-ABE0-20EBC4E65612}" srcId="{B2E16EBB-ED31-BB4A-8710-36B64AB9C661}" destId="{EA9871D1-FE43-7D4D-B6F7-EED27712068B}" srcOrd="1" destOrd="0" parTransId="{18B651CF-A197-3B49-89F0-7689AE366D66}" sibTransId="{B588E1B8-47A4-8F45-AD8E-09FDCC41B030}"/>
    <dgm:cxn modelId="{7D74F004-DBDE-0948-B2C4-AC94A8DCE8C4}" type="presOf" srcId="{EA9871D1-FE43-7D4D-B6F7-EED27712068B}" destId="{0EA71F12-661C-8647-A2CB-EF3B239A6001}" srcOrd="0" destOrd="0" presId="urn:microsoft.com/office/officeart/2005/8/layout/process4"/>
    <dgm:cxn modelId="{07DCF789-97FB-9641-AC13-2932FC969399}" type="presParOf" srcId="{176C91AA-B6B5-C14C-8DCD-D68C0BD959AB}" destId="{07F71832-61D5-4F4B-B2D4-2CEC52AB1AB4}" srcOrd="0" destOrd="0" presId="urn:microsoft.com/office/officeart/2005/8/layout/process4"/>
    <dgm:cxn modelId="{EB7D8411-8539-E94D-87FE-53F0D1C22CBF}" type="presParOf" srcId="{07F71832-61D5-4F4B-B2D4-2CEC52AB1AB4}" destId="{0EA71F12-661C-8647-A2CB-EF3B239A6001}" srcOrd="0" destOrd="0" presId="urn:microsoft.com/office/officeart/2005/8/layout/process4"/>
    <dgm:cxn modelId="{B152784F-8198-A043-9523-296F2783010E}" type="presParOf" srcId="{176C91AA-B6B5-C14C-8DCD-D68C0BD959AB}" destId="{526A0575-DED3-F643-B781-330D508E97D6}" srcOrd="1" destOrd="0" presId="urn:microsoft.com/office/officeart/2005/8/layout/process4"/>
    <dgm:cxn modelId="{60132DF2-A59E-1A47-9528-3E443CA1C230}" type="presParOf" srcId="{176C91AA-B6B5-C14C-8DCD-D68C0BD959AB}" destId="{7DE7B9C5-A365-E14D-9940-BC8303C80865}" srcOrd="2" destOrd="0" presId="urn:microsoft.com/office/officeart/2005/8/layout/process4"/>
    <dgm:cxn modelId="{502E3397-1F17-3844-A073-8334C8418C19}" type="presParOf" srcId="{7DE7B9C5-A365-E14D-9940-BC8303C80865}" destId="{5FB90198-0EA0-BF4F-9B38-2CDE7FEB3BB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E70DD9-4527-4715-80E3-BDE000D2E438}"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kumimoji="1" lang="ja-JP" altLang="en-US"/>
        </a:p>
      </dgm:t>
    </dgm:pt>
    <dgm:pt modelId="{41E01EAF-3D41-4FCA-9988-7479CB6F901E}">
      <dgm:prSet custT="1"/>
      <dgm:spPr/>
      <dgm:t>
        <a:bodyPr/>
        <a:lstStyle/>
        <a:p>
          <a:r>
            <a:rPr kumimoji="1" lang="ja-JP" altLang="en-US" sz="1400" b="1" dirty="0" smtClean="0"/>
            <a:t>論拠１の主張：域外的管轄権の「行使」に際して、国際礼譲を考慮</a:t>
          </a:r>
          <a:endParaRPr lang="ja-JP" altLang="en-US" sz="1400" b="1" dirty="0"/>
        </a:p>
      </dgm:t>
    </dgm:pt>
    <dgm:pt modelId="{00700ABF-9407-49C5-8DC2-D5F4D913D18F}" type="parTrans" cxnId="{85754732-B0E2-4FF4-851C-0B1587CA03E8}">
      <dgm:prSet/>
      <dgm:spPr/>
      <dgm:t>
        <a:bodyPr/>
        <a:lstStyle/>
        <a:p>
          <a:endParaRPr kumimoji="1" lang="ja-JP" altLang="en-US"/>
        </a:p>
      </dgm:t>
    </dgm:pt>
    <dgm:pt modelId="{2113EFD4-17FF-4ADB-AB88-E631E3E5C181}" type="sibTrans" cxnId="{85754732-B0E2-4FF4-851C-0B1587CA03E8}">
      <dgm:prSet/>
      <dgm:spPr/>
      <dgm:t>
        <a:bodyPr/>
        <a:lstStyle/>
        <a:p>
          <a:endParaRPr kumimoji="1" lang="ja-JP" altLang="en-US"/>
        </a:p>
      </dgm:t>
    </dgm:pt>
    <dgm:pt modelId="{B9DD5D2D-C2A3-4A3F-9958-A86F966837BA}">
      <dgm:prSet custT="1"/>
      <dgm:spPr/>
      <dgm:t>
        <a:bodyPr/>
        <a:lstStyle/>
        <a:p>
          <a:r>
            <a:rPr kumimoji="1" lang="ja-JP" altLang="en-US" sz="1400" b="1" smtClean="0"/>
            <a:t>論拠２の主張：国際礼譲を考慮せず、管轄権の「有無」を判断。</a:t>
          </a:r>
          <a:endParaRPr lang="ja-JP" altLang="en-US" sz="1400" b="1" dirty="0"/>
        </a:p>
      </dgm:t>
    </dgm:pt>
    <dgm:pt modelId="{C706EFC5-1784-4F7E-BC50-988AE1028C46}" type="parTrans" cxnId="{EF572F8E-008C-44C9-AA23-F773C8992A0F}">
      <dgm:prSet/>
      <dgm:spPr/>
      <dgm:t>
        <a:bodyPr/>
        <a:lstStyle/>
        <a:p>
          <a:endParaRPr kumimoji="1" lang="ja-JP" altLang="en-US"/>
        </a:p>
      </dgm:t>
    </dgm:pt>
    <dgm:pt modelId="{6F7CDB55-2C84-4C1F-864D-ACDDEDAC1F24}" type="sibTrans" cxnId="{EF572F8E-008C-44C9-AA23-F773C8992A0F}">
      <dgm:prSet/>
      <dgm:spPr/>
      <dgm:t>
        <a:bodyPr/>
        <a:lstStyle/>
        <a:p>
          <a:endParaRPr kumimoji="1" lang="ja-JP" altLang="en-US"/>
        </a:p>
      </dgm:t>
    </dgm:pt>
    <dgm:pt modelId="{E088C02F-80FF-4948-887E-B42B7CF058FF}">
      <dgm:prSet/>
      <dgm:spPr/>
      <dgm:t>
        <a:bodyPr/>
        <a:lstStyle/>
        <a:p>
          <a:r>
            <a:rPr kumimoji="1" lang="ja-JP" altLang="en-US" b="1" dirty="0" smtClean="0"/>
            <a:t>実際の</a:t>
          </a:r>
          <a:r>
            <a:rPr kumimoji="1" lang="ja-JP" b="1" dirty="0" smtClean="0"/>
            <a:t>論拠</a:t>
          </a:r>
          <a:r>
            <a:rPr kumimoji="1" lang="ja-JP" b="1" dirty="0"/>
            <a:t>２の事例</a:t>
          </a:r>
          <a:r>
            <a:rPr kumimoji="1" lang="ja-JP" b="1" dirty="0" smtClean="0"/>
            <a:t>：</a:t>
          </a:r>
          <a:r>
            <a:rPr kumimoji="1" lang="ja-JP" altLang="en-US" b="1" dirty="0" smtClean="0"/>
            <a:t>管轄権の有無を判断</a:t>
          </a:r>
          <a:r>
            <a:rPr kumimoji="1" lang="en-US" altLang="ja-JP" b="1" dirty="0" smtClean="0"/>
            <a:t>→</a:t>
          </a:r>
          <a:r>
            <a:rPr kumimoji="1" lang="ja-JP" altLang="en-US" b="1" dirty="0" smtClean="0"/>
            <a:t>行使の判断に際して国際礼譲を考慮</a:t>
          </a:r>
          <a:endParaRPr lang="ja-JP" b="1" dirty="0"/>
        </a:p>
      </dgm:t>
    </dgm:pt>
    <dgm:pt modelId="{31E9DC9E-1EF4-49D6-BBDE-43DC2BD2E3FB}" type="parTrans" cxnId="{0100AB87-B090-4B79-B3E5-9741468413F8}">
      <dgm:prSet/>
      <dgm:spPr/>
      <dgm:t>
        <a:bodyPr/>
        <a:lstStyle/>
        <a:p>
          <a:endParaRPr kumimoji="1" lang="ja-JP" altLang="en-US"/>
        </a:p>
      </dgm:t>
    </dgm:pt>
    <dgm:pt modelId="{ED1AA2BA-F566-476F-991D-48845B276814}" type="sibTrans" cxnId="{0100AB87-B090-4B79-B3E5-9741468413F8}">
      <dgm:prSet/>
      <dgm:spPr/>
      <dgm:t>
        <a:bodyPr/>
        <a:lstStyle/>
        <a:p>
          <a:endParaRPr kumimoji="1" lang="ja-JP" altLang="en-US"/>
        </a:p>
      </dgm:t>
    </dgm:pt>
    <dgm:pt modelId="{00329103-B1E2-4E84-BC33-1E25D671C318}">
      <dgm:prSet custT="1"/>
      <dgm:spPr/>
      <dgm:t>
        <a:bodyPr/>
        <a:lstStyle/>
        <a:p>
          <a:r>
            <a:rPr kumimoji="1" lang="ja-JP" altLang="en-US" sz="1400" b="1" dirty="0" smtClean="0"/>
            <a:t>論拠</a:t>
          </a:r>
          <a:r>
            <a:rPr kumimoji="1" lang="en-US" altLang="ja-JP" sz="1400" b="1" dirty="0" smtClean="0"/>
            <a:t>1</a:t>
          </a:r>
          <a:r>
            <a:rPr kumimoji="1" lang="ja-JP" altLang="en-US" sz="1400" b="1" dirty="0" smtClean="0"/>
            <a:t>→</a:t>
          </a:r>
          <a:r>
            <a:rPr kumimoji="1" lang="ja-JP" altLang="en-US" sz="1300" b="1" dirty="0" smtClean="0">
              <a:solidFill>
                <a:srgbClr val="FF0000"/>
              </a:solidFill>
            </a:rPr>
            <a:t>要素の勘案</a:t>
          </a:r>
          <a:r>
            <a:rPr kumimoji="1" lang="ja-JP" altLang="en-US" sz="1300" b="1" dirty="0" smtClean="0"/>
            <a:t>によって効果と管轄権が認められた後に、主権尊重のために国際礼譲を考慮</a:t>
          </a:r>
          <a:endParaRPr lang="ja-JP" altLang="en-US" sz="1300" b="1" dirty="0"/>
        </a:p>
      </dgm:t>
    </dgm:pt>
    <dgm:pt modelId="{3486D94F-6A72-4486-BACE-4CFD9B685842}" type="parTrans" cxnId="{846359C5-18D9-488E-85D3-440B9B280118}">
      <dgm:prSet/>
      <dgm:spPr/>
      <dgm:t>
        <a:bodyPr/>
        <a:lstStyle/>
        <a:p>
          <a:endParaRPr kumimoji="1" lang="ja-JP" altLang="en-US"/>
        </a:p>
      </dgm:t>
    </dgm:pt>
    <dgm:pt modelId="{F0A37FE5-A010-4815-99F9-97F3BE5C0B9A}" type="sibTrans" cxnId="{846359C5-18D9-488E-85D3-440B9B280118}">
      <dgm:prSet/>
      <dgm:spPr/>
      <dgm:t>
        <a:bodyPr/>
        <a:lstStyle/>
        <a:p>
          <a:endParaRPr kumimoji="1" lang="ja-JP" altLang="en-US"/>
        </a:p>
      </dgm:t>
    </dgm:pt>
    <dgm:pt modelId="{F6A2A4E6-E57E-4072-AAFC-EB412CA64484}">
      <dgm:prSet custT="1"/>
      <dgm:spPr/>
      <dgm:t>
        <a:bodyPr/>
        <a:lstStyle/>
        <a:p>
          <a:r>
            <a:rPr kumimoji="1" lang="ja-JP" altLang="en-US" sz="1400" b="1" dirty="0" smtClean="0"/>
            <a:t>論拠</a:t>
          </a:r>
          <a:r>
            <a:rPr kumimoji="1" lang="en-US" altLang="ja-JP" sz="1400" b="1" dirty="0" smtClean="0"/>
            <a:t>2</a:t>
          </a:r>
          <a:r>
            <a:rPr kumimoji="1" lang="ja-JP" altLang="en-US" sz="1400" b="1" dirty="0" smtClean="0"/>
            <a:t>→</a:t>
          </a:r>
          <a:r>
            <a:rPr kumimoji="1" lang="en-US" altLang="ja-JP" sz="1300" b="1" dirty="0" smtClean="0"/>
            <a:t>FTAIA</a:t>
          </a:r>
          <a:r>
            <a:rPr kumimoji="1" lang="ja-JP" altLang="en-US" sz="1300" b="1" dirty="0" smtClean="0"/>
            <a:t>の効果理論によって管轄権が認められた後に、主権尊重のために国際礼譲を考慮</a:t>
          </a:r>
          <a:endParaRPr lang="ja-JP" altLang="en-US" sz="1300" b="1" dirty="0"/>
        </a:p>
      </dgm:t>
    </dgm:pt>
    <dgm:pt modelId="{8A445228-26EF-4B95-92BB-7D5493826446}" type="parTrans" cxnId="{F9B2409B-0116-472D-8C6B-D9C6F5A9FB4E}">
      <dgm:prSet/>
      <dgm:spPr/>
      <dgm:t>
        <a:bodyPr/>
        <a:lstStyle/>
        <a:p>
          <a:endParaRPr kumimoji="1" lang="ja-JP" altLang="en-US"/>
        </a:p>
      </dgm:t>
    </dgm:pt>
    <dgm:pt modelId="{690C64CE-F1B3-4701-87BB-938668ED8925}" type="sibTrans" cxnId="{F9B2409B-0116-472D-8C6B-D9C6F5A9FB4E}">
      <dgm:prSet/>
      <dgm:spPr/>
      <dgm:t>
        <a:bodyPr/>
        <a:lstStyle/>
        <a:p>
          <a:endParaRPr kumimoji="1" lang="ja-JP" altLang="en-US"/>
        </a:p>
      </dgm:t>
    </dgm:pt>
    <dgm:pt modelId="{066E4F5E-8B3D-B947-9FAD-50E8BCF29B71}">
      <dgm:prSet/>
      <dgm:spPr/>
      <dgm:t>
        <a:bodyPr/>
        <a:lstStyle/>
        <a:p>
          <a:endParaRPr kumimoji="1" lang="ja-JP" altLang="en-US" dirty="0"/>
        </a:p>
      </dgm:t>
    </dgm:pt>
    <dgm:pt modelId="{628DD414-9C59-7C45-B5D4-9C677C8640DC}" type="parTrans" cxnId="{0FC49766-0288-8045-8203-C9C4BC6C778E}">
      <dgm:prSet/>
      <dgm:spPr/>
      <dgm:t>
        <a:bodyPr/>
        <a:lstStyle/>
        <a:p>
          <a:endParaRPr kumimoji="1" lang="ja-JP" altLang="en-US"/>
        </a:p>
      </dgm:t>
    </dgm:pt>
    <dgm:pt modelId="{8ADBEEE3-E7C6-9F4B-9AC0-9F3CFC479B41}" type="sibTrans" cxnId="{0FC49766-0288-8045-8203-C9C4BC6C778E}">
      <dgm:prSet/>
      <dgm:spPr/>
      <dgm:t>
        <a:bodyPr/>
        <a:lstStyle/>
        <a:p>
          <a:endParaRPr kumimoji="1" lang="ja-JP" altLang="en-US"/>
        </a:p>
      </dgm:t>
    </dgm:pt>
    <dgm:pt modelId="{F4D4AA36-5D4F-4156-959E-9968115CECAE}" type="pres">
      <dgm:prSet presAssocID="{2FE70DD9-4527-4715-80E3-BDE000D2E438}" presName="linear" presStyleCnt="0">
        <dgm:presLayoutVars>
          <dgm:dir/>
          <dgm:animLvl val="lvl"/>
          <dgm:resizeHandles val="exact"/>
        </dgm:presLayoutVars>
      </dgm:prSet>
      <dgm:spPr/>
      <dgm:t>
        <a:bodyPr/>
        <a:lstStyle/>
        <a:p>
          <a:endParaRPr kumimoji="1" lang="ja-JP" altLang="en-US"/>
        </a:p>
      </dgm:t>
    </dgm:pt>
    <dgm:pt modelId="{7D4CEDD4-16EB-4DC5-9F96-51D21ECADFB9}" type="pres">
      <dgm:prSet presAssocID="{41E01EAF-3D41-4FCA-9988-7479CB6F901E}" presName="parentLin" presStyleCnt="0"/>
      <dgm:spPr/>
      <dgm:t>
        <a:bodyPr/>
        <a:lstStyle/>
        <a:p>
          <a:endParaRPr kumimoji="1" lang="ja-JP" altLang="en-US"/>
        </a:p>
      </dgm:t>
    </dgm:pt>
    <dgm:pt modelId="{52BE2D65-E715-4335-9C29-113304830690}" type="pres">
      <dgm:prSet presAssocID="{41E01EAF-3D41-4FCA-9988-7479CB6F901E}" presName="parentLeftMargin" presStyleLbl="node1" presStyleIdx="0" presStyleCnt="3"/>
      <dgm:spPr/>
      <dgm:t>
        <a:bodyPr/>
        <a:lstStyle/>
        <a:p>
          <a:endParaRPr kumimoji="1" lang="ja-JP" altLang="en-US"/>
        </a:p>
      </dgm:t>
    </dgm:pt>
    <dgm:pt modelId="{93B39CBD-21C3-4190-8591-2CE02400CE2D}" type="pres">
      <dgm:prSet presAssocID="{41E01EAF-3D41-4FCA-9988-7479CB6F901E}" presName="parentText" presStyleLbl="node1" presStyleIdx="0" presStyleCnt="3" custScaleX="129691" custScaleY="157875" custLinFactNeighborY="9928">
        <dgm:presLayoutVars>
          <dgm:chMax val="0"/>
          <dgm:bulletEnabled val="1"/>
        </dgm:presLayoutVars>
      </dgm:prSet>
      <dgm:spPr/>
      <dgm:t>
        <a:bodyPr/>
        <a:lstStyle/>
        <a:p>
          <a:endParaRPr kumimoji="1" lang="ja-JP" altLang="en-US"/>
        </a:p>
      </dgm:t>
    </dgm:pt>
    <dgm:pt modelId="{18AB7A5E-4EF1-46C9-A181-B6193CF2F69B}" type="pres">
      <dgm:prSet presAssocID="{41E01EAF-3D41-4FCA-9988-7479CB6F901E}" presName="negativeSpace" presStyleCnt="0"/>
      <dgm:spPr/>
      <dgm:t>
        <a:bodyPr/>
        <a:lstStyle/>
        <a:p>
          <a:endParaRPr kumimoji="1" lang="ja-JP" altLang="en-US"/>
        </a:p>
      </dgm:t>
    </dgm:pt>
    <dgm:pt modelId="{DF44CDBD-2177-4584-87AF-B66C4D2F581C}" type="pres">
      <dgm:prSet presAssocID="{41E01EAF-3D41-4FCA-9988-7479CB6F901E}" presName="childText" presStyleLbl="conFgAcc1" presStyleIdx="0" presStyleCnt="3" custLinFactNeighborY="-50098">
        <dgm:presLayoutVars>
          <dgm:bulletEnabled val="1"/>
        </dgm:presLayoutVars>
      </dgm:prSet>
      <dgm:spPr/>
      <dgm:t>
        <a:bodyPr/>
        <a:lstStyle/>
        <a:p>
          <a:endParaRPr kumimoji="1" lang="ja-JP" altLang="en-US"/>
        </a:p>
      </dgm:t>
    </dgm:pt>
    <dgm:pt modelId="{D9DC1CF4-C26F-4A45-96D3-86819A304274}" type="pres">
      <dgm:prSet presAssocID="{2113EFD4-17FF-4ADB-AB88-E631E3E5C181}" presName="spaceBetweenRectangles" presStyleCnt="0"/>
      <dgm:spPr/>
      <dgm:t>
        <a:bodyPr/>
        <a:lstStyle/>
        <a:p>
          <a:endParaRPr kumimoji="1" lang="ja-JP" altLang="en-US"/>
        </a:p>
      </dgm:t>
    </dgm:pt>
    <dgm:pt modelId="{5EAC6F96-3DF8-47A7-AC05-CB06D130A4C4}" type="pres">
      <dgm:prSet presAssocID="{B9DD5D2D-C2A3-4A3F-9958-A86F966837BA}" presName="parentLin" presStyleCnt="0"/>
      <dgm:spPr/>
      <dgm:t>
        <a:bodyPr/>
        <a:lstStyle/>
        <a:p>
          <a:endParaRPr kumimoji="1" lang="ja-JP" altLang="en-US"/>
        </a:p>
      </dgm:t>
    </dgm:pt>
    <dgm:pt modelId="{C083A5C6-6B02-4B73-BF81-D78FAD9E424B}" type="pres">
      <dgm:prSet presAssocID="{B9DD5D2D-C2A3-4A3F-9958-A86F966837BA}" presName="parentLeftMargin" presStyleLbl="node1" presStyleIdx="0" presStyleCnt="3"/>
      <dgm:spPr/>
      <dgm:t>
        <a:bodyPr/>
        <a:lstStyle/>
        <a:p>
          <a:endParaRPr kumimoji="1" lang="ja-JP" altLang="en-US"/>
        </a:p>
      </dgm:t>
    </dgm:pt>
    <dgm:pt modelId="{5DC32389-6345-4927-857B-71D006985ABC}" type="pres">
      <dgm:prSet presAssocID="{B9DD5D2D-C2A3-4A3F-9958-A86F966837BA}" presName="parentText" presStyleLbl="node1" presStyleIdx="1" presStyleCnt="3" custScaleX="129691" custScaleY="157875" custLinFactNeighborY="9928">
        <dgm:presLayoutVars>
          <dgm:chMax val="0"/>
          <dgm:bulletEnabled val="1"/>
        </dgm:presLayoutVars>
      </dgm:prSet>
      <dgm:spPr/>
      <dgm:t>
        <a:bodyPr/>
        <a:lstStyle/>
        <a:p>
          <a:endParaRPr kumimoji="1" lang="ja-JP" altLang="en-US"/>
        </a:p>
      </dgm:t>
    </dgm:pt>
    <dgm:pt modelId="{266A1D22-27C9-40CB-B0AF-F8C684B070A3}" type="pres">
      <dgm:prSet presAssocID="{B9DD5D2D-C2A3-4A3F-9958-A86F966837BA}" presName="negativeSpace" presStyleCnt="0"/>
      <dgm:spPr/>
      <dgm:t>
        <a:bodyPr/>
        <a:lstStyle/>
        <a:p>
          <a:endParaRPr kumimoji="1" lang="ja-JP" altLang="en-US"/>
        </a:p>
      </dgm:t>
    </dgm:pt>
    <dgm:pt modelId="{7AF8DB01-12FA-451C-AE77-CADF33EB25A6}" type="pres">
      <dgm:prSet presAssocID="{B9DD5D2D-C2A3-4A3F-9958-A86F966837BA}" presName="childText" presStyleLbl="conFgAcc1" presStyleIdx="1" presStyleCnt="3">
        <dgm:presLayoutVars>
          <dgm:bulletEnabled val="1"/>
        </dgm:presLayoutVars>
      </dgm:prSet>
      <dgm:spPr/>
      <dgm:t>
        <a:bodyPr/>
        <a:lstStyle/>
        <a:p>
          <a:endParaRPr kumimoji="1" lang="ja-JP" altLang="en-US"/>
        </a:p>
      </dgm:t>
    </dgm:pt>
    <dgm:pt modelId="{ACD5860B-BD1F-4D99-8BCF-12656AFEEB0E}" type="pres">
      <dgm:prSet presAssocID="{6F7CDB55-2C84-4C1F-864D-ACDDEDAC1F24}" presName="spaceBetweenRectangles" presStyleCnt="0"/>
      <dgm:spPr/>
      <dgm:t>
        <a:bodyPr/>
        <a:lstStyle/>
        <a:p>
          <a:endParaRPr kumimoji="1" lang="ja-JP" altLang="en-US"/>
        </a:p>
      </dgm:t>
    </dgm:pt>
    <dgm:pt modelId="{7656820E-B376-4E29-A34A-8CA5EE32AFBC}" type="pres">
      <dgm:prSet presAssocID="{E088C02F-80FF-4948-887E-B42B7CF058FF}" presName="parentLin" presStyleCnt="0"/>
      <dgm:spPr/>
      <dgm:t>
        <a:bodyPr/>
        <a:lstStyle/>
        <a:p>
          <a:endParaRPr kumimoji="1" lang="ja-JP" altLang="en-US"/>
        </a:p>
      </dgm:t>
    </dgm:pt>
    <dgm:pt modelId="{17183F7A-8CFD-451D-9DBD-141C5C9E9C8C}" type="pres">
      <dgm:prSet presAssocID="{E088C02F-80FF-4948-887E-B42B7CF058FF}" presName="parentLeftMargin" presStyleLbl="node1" presStyleIdx="1" presStyleCnt="3"/>
      <dgm:spPr/>
      <dgm:t>
        <a:bodyPr/>
        <a:lstStyle/>
        <a:p>
          <a:endParaRPr kumimoji="1" lang="ja-JP" altLang="en-US"/>
        </a:p>
      </dgm:t>
    </dgm:pt>
    <dgm:pt modelId="{9780604C-CB3D-45AF-9C23-D3C48EC67526}" type="pres">
      <dgm:prSet presAssocID="{E088C02F-80FF-4948-887E-B42B7CF058FF}" presName="parentText" presStyleLbl="node1" presStyleIdx="2" presStyleCnt="3" custScaleX="129691" custScaleY="157875" custLinFactNeighborY="9928">
        <dgm:presLayoutVars>
          <dgm:chMax val="0"/>
          <dgm:bulletEnabled val="1"/>
        </dgm:presLayoutVars>
      </dgm:prSet>
      <dgm:spPr/>
      <dgm:t>
        <a:bodyPr/>
        <a:lstStyle/>
        <a:p>
          <a:endParaRPr kumimoji="1" lang="ja-JP" altLang="en-US"/>
        </a:p>
      </dgm:t>
    </dgm:pt>
    <dgm:pt modelId="{F69AE72E-D85F-44DB-8A83-872E67741BA9}" type="pres">
      <dgm:prSet presAssocID="{E088C02F-80FF-4948-887E-B42B7CF058FF}" presName="negativeSpace" presStyleCnt="0"/>
      <dgm:spPr/>
      <dgm:t>
        <a:bodyPr/>
        <a:lstStyle/>
        <a:p>
          <a:endParaRPr kumimoji="1" lang="ja-JP" altLang="en-US"/>
        </a:p>
      </dgm:t>
    </dgm:pt>
    <dgm:pt modelId="{3E02C907-E63D-4183-8767-64D1DEF58F52}" type="pres">
      <dgm:prSet presAssocID="{E088C02F-80FF-4948-887E-B42B7CF058FF}" presName="childText" presStyleLbl="conFgAcc1" presStyleIdx="2" presStyleCnt="3" custScaleY="100734" custLinFactNeighborY="19856">
        <dgm:presLayoutVars>
          <dgm:bulletEnabled val="1"/>
        </dgm:presLayoutVars>
      </dgm:prSet>
      <dgm:spPr/>
      <dgm:t>
        <a:bodyPr/>
        <a:lstStyle/>
        <a:p>
          <a:endParaRPr kumimoji="1" lang="ja-JP" altLang="en-US"/>
        </a:p>
      </dgm:t>
    </dgm:pt>
  </dgm:ptLst>
  <dgm:cxnLst>
    <dgm:cxn modelId="{85754732-B0E2-4FF4-851C-0B1587CA03E8}" srcId="{2FE70DD9-4527-4715-80E3-BDE000D2E438}" destId="{41E01EAF-3D41-4FCA-9988-7479CB6F901E}" srcOrd="0" destOrd="0" parTransId="{00700ABF-9407-49C5-8DC2-D5F4D913D18F}" sibTransId="{2113EFD4-17FF-4ADB-AB88-E631E3E5C181}"/>
    <dgm:cxn modelId="{0100AB87-B090-4B79-B3E5-9741468413F8}" srcId="{2FE70DD9-4527-4715-80E3-BDE000D2E438}" destId="{E088C02F-80FF-4948-887E-B42B7CF058FF}" srcOrd="2" destOrd="0" parTransId="{31E9DC9E-1EF4-49D6-BBDE-43DC2BD2E3FB}" sibTransId="{ED1AA2BA-F566-476F-991D-48845B276814}"/>
    <dgm:cxn modelId="{99999E9B-6543-2E46-8CFA-0E2B724C3574}" type="presOf" srcId="{00329103-B1E2-4E84-BC33-1E25D671C318}" destId="{3E02C907-E63D-4183-8767-64D1DEF58F52}" srcOrd="0" destOrd="0" presId="urn:microsoft.com/office/officeart/2005/8/layout/list1"/>
    <dgm:cxn modelId="{9AF92230-EB06-554E-925B-B1190A664790}" type="presOf" srcId="{E088C02F-80FF-4948-887E-B42B7CF058FF}" destId="{9780604C-CB3D-45AF-9C23-D3C48EC67526}" srcOrd="1" destOrd="0" presId="urn:microsoft.com/office/officeart/2005/8/layout/list1"/>
    <dgm:cxn modelId="{B1F3F624-4D28-C745-BEB8-F1F6F337C006}" type="presOf" srcId="{2FE70DD9-4527-4715-80E3-BDE000D2E438}" destId="{F4D4AA36-5D4F-4156-959E-9968115CECAE}" srcOrd="0" destOrd="0" presId="urn:microsoft.com/office/officeart/2005/8/layout/list1"/>
    <dgm:cxn modelId="{846359C5-18D9-488E-85D3-440B9B280118}" srcId="{E088C02F-80FF-4948-887E-B42B7CF058FF}" destId="{00329103-B1E2-4E84-BC33-1E25D671C318}" srcOrd="0" destOrd="0" parTransId="{3486D94F-6A72-4486-BACE-4CFD9B685842}" sibTransId="{F0A37FE5-A010-4815-99F9-97F3BE5C0B9A}"/>
    <dgm:cxn modelId="{698A5BDC-1539-644D-A40F-7AD0013CC460}" type="presOf" srcId="{F6A2A4E6-E57E-4072-AAFC-EB412CA64484}" destId="{3E02C907-E63D-4183-8767-64D1DEF58F52}" srcOrd="0" destOrd="1" presId="urn:microsoft.com/office/officeart/2005/8/layout/list1"/>
    <dgm:cxn modelId="{B623017F-5ECB-E04A-B8CA-7B1818F3985E}" type="presOf" srcId="{B9DD5D2D-C2A3-4A3F-9958-A86F966837BA}" destId="{C083A5C6-6B02-4B73-BF81-D78FAD9E424B}" srcOrd="0" destOrd="0" presId="urn:microsoft.com/office/officeart/2005/8/layout/list1"/>
    <dgm:cxn modelId="{8F412678-C76C-F04C-9914-684A860ECDE0}" type="presOf" srcId="{41E01EAF-3D41-4FCA-9988-7479CB6F901E}" destId="{93B39CBD-21C3-4190-8591-2CE02400CE2D}" srcOrd="1" destOrd="0" presId="urn:microsoft.com/office/officeart/2005/8/layout/list1"/>
    <dgm:cxn modelId="{4922D376-3EC5-0C43-B737-7779848261C7}" type="presOf" srcId="{B9DD5D2D-C2A3-4A3F-9958-A86F966837BA}" destId="{5DC32389-6345-4927-857B-71D006985ABC}" srcOrd="1" destOrd="0" presId="urn:microsoft.com/office/officeart/2005/8/layout/list1"/>
    <dgm:cxn modelId="{40EBCF92-E947-2042-A96C-78368EF2EE2F}" type="presOf" srcId="{E088C02F-80FF-4948-887E-B42B7CF058FF}" destId="{17183F7A-8CFD-451D-9DBD-141C5C9E9C8C}" srcOrd="0" destOrd="0" presId="urn:microsoft.com/office/officeart/2005/8/layout/list1"/>
    <dgm:cxn modelId="{EF572F8E-008C-44C9-AA23-F773C8992A0F}" srcId="{2FE70DD9-4527-4715-80E3-BDE000D2E438}" destId="{B9DD5D2D-C2A3-4A3F-9958-A86F966837BA}" srcOrd="1" destOrd="0" parTransId="{C706EFC5-1784-4F7E-BC50-988AE1028C46}" sibTransId="{6F7CDB55-2C84-4C1F-864D-ACDDEDAC1F24}"/>
    <dgm:cxn modelId="{784E2CD3-EB3F-7345-99E1-83F6E03779B2}" type="presOf" srcId="{066E4F5E-8B3D-B947-9FAD-50E8BCF29B71}" destId="{7AF8DB01-12FA-451C-AE77-CADF33EB25A6}" srcOrd="0" destOrd="0" presId="urn:microsoft.com/office/officeart/2005/8/layout/list1"/>
    <dgm:cxn modelId="{0FC49766-0288-8045-8203-C9C4BC6C778E}" srcId="{B9DD5D2D-C2A3-4A3F-9958-A86F966837BA}" destId="{066E4F5E-8B3D-B947-9FAD-50E8BCF29B71}" srcOrd="0" destOrd="0" parTransId="{628DD414-9C59-7C45-B5D4-9C677C8640DC}" sibTransId="{8ADBEEE3-E7C6-9F4B-9AC0-9F3CFC479B41}"/>
    <dgm:cxn modelId="{F9B2409B-0116-472D-8C6B-D9C6F5A9FB4E}" srcId="{E088C02F-80FF-4948-887E-B42B7CF058FF}" destId="{F6A2A4E6-E57E-4072-AAFC-EB412CA64484}" srcOrd="1" destOrd="0" parTransId="{8A445228-26EF-4B95-92BB-7D5493826446}" sibTransId="{690C64CE-F1B3-4701-87BB-938668ED8925}"/>
    <dgm:cxn modelId="{13209133-2252-E245-922D-B0DA3282C9FF}" type="presOf" srcId="{41E01EAF-3D41-4FCA-9988-7479CB6F901E}" destId="{52BE2D65-E715-4335-9C29-113304830690}" srcOrd="0" destOrd="0" presId="urn:microsoft.com/office/officeart/2005/8/layout/list1"/>
    <dgm:cxn modelId="{063417DE-6FB1-0241-B48A-CB3C078263CA}" type="presParOf" srcId="{F4D4AA36-5D4F-4156-959E-9968115CECAE}" destId="{7D4CEDD4-16EB-4DC5-9F96-51D21ECADFB9}" srcOrd="0" destOrd="0" presId="urn:microsoft.com/office/officeart/2005/8/layout/list1"/>
    <dgm:cxn modelId="{8B224BF8-A112-BE4E-9084-4705020B3AE8}" type="presParOf" srcId="{7D4CEDD4-16EB-4DC5-9F96-51D21ECADFB9}" destId="{52BE2D65-E715-4335-9C29-113304830690}" srcOrd="0" destOrd="0" presId="urn:microsoft.com/office/officeart/2005/8/layout/list1"/>
    <dgm:cxn modelId="{33CF8C92-FAD4-1249-B156-28F9D0C117AD}" type="presParOf" srcId="{7D4CEDD4-16EB-4DC5-9F96-51D21ECADFB9}" destId="{93B39CBD-21C3-4190-8591-2CE02400CE2D}" srcOrd="1" destOrd="0" presId="urn:microsoft.com/office/officeart/2005/8/layout/list1"/>
    <dgm:cxn modelId="{F5B5C728-BED5-D14E-98B4-1FC790F51865}" type="presParOf" srcId="{F4D4AA36-5D4F-4156-959E-9968115CECAE}" destId="{18AB7A5E-4EF1-46C9-A181-B6193CF2F69B}" srcOrd="1" destOrd="0" presId="urn:microsoft.com/office/officeart/2005/8/layout/list1"/>
    <dgm:cxn modelId="{B6D9A19E-7BCC-2543-A40E-11828A8A64B5}" type="presParOf" srcId="{F4D4AA36-5D4F-4156-959E-9968115CECAE}" destId="{DF44CDBD-2177-4584-87AF-B66C4D2F581C}" srcOrd="2" destOrd="0" presId="urn:microsoft.com/office/officeart/2005/8/layout/list1"/>
    <dgm:cxn modelId="{61CA876D-6990-0145-98E2-BF6ED89C268E}" type="presParOf" srcId="{F4D4AA36-5D4F-4156-959E-9968115CECAE}" destId="{D9DC1CF4-C26F-4A45-96D3-86819A304274}" srcOrd="3" destOrd="0" presId="urn:microsoft.com/office/officeart/2005/8/layout/list1"/>
    <dgm:cxn modelId="{D3826FA8-FB5E-A74C-8A9B-0EBA348D0318}" type="presParOf" srcId="{F4D4AA36-5D4F-4156-959E-9968115CECAE}" destId="{5EAC6F96-3DF8-47A7-AC05-CB06D130A4C4}" srcOrd="4" destOrd="0" presId="urn:microsoft.com/office/officeart/2005/8/layout/list1"/>
    <dgm:cxn modelId="{BAC93AD8-9696-B243-B8F4-536FC811DFE7}" type="presParOf" srcId="{5EAC6F96-3DF8-47A7-AC05-CB06D130A4C4}" destId="{C083A5C6-6B02-4B73-BF81-D78FAD9E424B}" srcOrd="0" destOrd="0" presId="urn:microsoft.com/office/officeart/2005/8/layout/list1"/>
    <dgm:cxn modelId="{260D50EF-3940-5948-B0BD-776FC7A66E12}" type="presParOf" srcId="{5EAC6F96-3DF8-47A7-AC05-CB06D130A4C4}" destId="{5DC32389-6345-4927-857B-71D006985ABC}" srcOrd="1" destOrd="0" presId="urn:microsoft.com/office/officeart/2005/8/layout/list1"/>
    <dgm:cxn modelId="{A1CB6346-C405-F749-BD6C-C8218181032E}" type="presParOf" srcId="{F4D4AA36-5D4F-4156-959E-9968115CECAE}" destId="{266A1D22-27C9-40CB-B0AF-F8C684B070A3}" srcOrd="5" destOrd="0" presId="urn:microsoft.com/office/officeart/2005/8/layout/list1"/>
    <dgm:cxn modelId="{892ADF1B-CC74-DB4F-B718-EB2C3CF7CB58}" type="presParOf" srcId="{F4D4AA36-5D4F-4156-959E-9968115CECAE}" destId="{7AF8DB01-12FA-451C-AE77-CADF33EB25A6}" srcOrd="6" destOrd="0" presId="urn:microsoft.com/office/officeart/2005/8/layout/list1"/>
    <dgm:cxn modelId="{506BFC43-7364-FF48-BECE-73B22916EE12}" type="presParOf" srcId="{F4D4AA36-5D4F-4156-959E-9968115CECAE}" destId="{ACD5860B-BD1F-4D99-8BCF-12656AFEEB0E}" srcOrd="7" destOrd="0" presId="urn:microsoft.com/office/officeart/2005/8/layout/list1"/>
    <dgm:cxn modelId="{1DD145E7-9223-1D4D-B3F3-D94CD84D66A3}" type="presParOf" srcId="{F4D4AA36-5D4F-4156-959E-9968115CECAE}" destId="{7656820E-B376-4E29-A34A-8CA5EE32AFBC}" srcOrd="8" destOrd="0" presId="urn:microsoft.com/office/officeart/2005/8/layout/list1"/>
    <dgm:cxn modelId="{993D9EC3-D50E-6B4F-B7AE-CFCB7C578F7D}" type="presParOf" srcId="{7656820E-B376-4E29-A34A-8CA5EE32AFBC}" destId="{17183F7A-8CFD-451D-9DBD-141C5C9E9C8C}" srcOrd="0" destOrd="0" presId="urn:microsoft.com/office/officeart/2005/8/layout/list1"/>
    <dgm:cxn modelId="{53B9AD88-06C7-5740-915B-CB5178FD1888}" type="presParOf" srcId="{7656820E-B376-4E29-A34A-8CA5EE32AFBC}" destId="{9780604C-CB3D-45AF-9C23-D3C48EC67526}" srcOrd="1" destOrd="0" presId="urn:microsoft.com/office/officeart/2005/8/layout/list1"/>
    <dgm:cxn modelId="{72049C67-C2F4-734B-8AFB-EAC505031BFB}" type="presParOf" srcId="{F4D4AA36-5D4F-4156-959E-9968115CECAE}" destId="{F69AE72E-D85F-44DB-8A83-872E67741BA9}" srcOrd="9" destOrd="0" presId="urn:microsoft.com/office/officeart/2005/8/layout/list1"/>
    <dgm:cxn modelId="{56CAE187-0A02-3445-95C9-2DDA8FFDFE65}" type="presParOf" srcId="{F4D4AA36-5D4F-4156-959E-9968115CECAE}" destId="{3E02C907-E63D-4183-8767-64D1DEF58F5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AC4AEC-7216-42DD-9396-C3AE7DAD2397}" type="doc">
      <dgm:prSet loTypeId="urn:microsoft.com/office/officeart/2005/8/layout/hProcess9" loCatId="process" qsTypeId="urn:microsoft.com/office/officeart/2005/8/quickstyle/simple1" qsCatId="simple" csTypeId="urn:microsoft.com/office/officeart/2005/8/colors/accent3_3" csCatId="accent3" phldr="1"/>
      <dgm:spPr/>
      <dgm:t>
        <a:bodyPr/>
        <a:lstStyle/>
        <a:p>
          <a:endParaRPr kumimoji="1" lang="ja-JP" altLang="en-US"/>
        </a:p>
      </dgm:t>
    </dgm:pt>
    <dgm:pt modelId="{46D03348-5BD0-4A79-BB2B-6869A35FD4A6}">
      <dgm:prSet/>
      <dgm:spPr/>
      <dgm:t>
        <a:bodyPr/>
        <a:lstStyle/>
        <a:p>
          <a:r>
            <a:rPr lang="en-US" b="1" u="sng" dirty="0" smtClean="0"/>
            <a:t>Hartford Fire Ins. Co. v. California</a:t>
          </a:r>
          <a:endParaRPr lang="ja-JP" b="1" dirty="0"/>
        </a:p>
      </dgm:t>
    </dgm:pt>
    <dgm:pt modelId="{2F00E68D-6FD4-4C88-A033-EAE818DEBDBC}" type="parTrans" cxnId="{6C34620E-BDD9-460E-AA87-E04D36150A0C}">
      <dgm:prSet/>
      <dgm:spPr/>
      <dgm:t>
        <a:bodyPr/>
        <a:lstStyle/>
        <a:p>
          <a:endParaRPr kumimoji="1" lang="ja-JP" altLang="en-US"/>
        </a:p>
      </dgm:t>
    </dgm:pt>
    <dgm:pt modelId="{184A6856-A3CB-4E5D-A4F9-E22DBAD272FB}" type="sibTrans" cxnId="{6C34620E-BDD9-460E-AA87-E04D36150A0C}">
      <dgm:prSet/>
      <dgm:spPr/>
      <dgm:t>
        <a:bodyPr/>
        <a:lstStyle/>
        <a:p>
          <a:endParaRPr kumimoji="1" lang="ja-JP" altLang="en-US"/>
        </a:p>
      </dgm:t>
    </dgm:pt>
    <dgm:pt modelId="{A2185B8A-BD70-4E0B-BB4E-24C5B6AD6F78}">
      <dgm:prSet custT="1"/>
      <dgm:spPr/>
      <dgm:t>
        <a:bodyPr/>
        <a:lstStyle/>
        <a:p>
          <a:r>
            <a:rPr lang="ja-JP" altLang="en-US" sz="1400" b="1" dirty="0" smtClean="0"/>
            <a:t>外国法との衝突を否定</a:t>
          </a:r>
          <a:endParaRPr lang="ja-JP" altLang="en-US" sz="1400" b="1" dirty="0"/>
        </a:p>
      </dgm:t>
    </dgm:pt>
    <dgm:pt modelId="{5AB2319F-294F-4EA3-B3E6-816E3277DE67}" type="parTrans" cxnId="{69CA9832-3A15-45E1-BFC8-CE8610BDED37}">
      <dgm:prSet/>
      <dgm:spPr/>
      <dgm:t>
        <a:bodyPr/>
        <a:lstStyle/>
        <a:p>
          <a:endParaRPr kumimoji="1" lang="ja-JP" altLang="en-US"/>
        </a:p>
      </dgm:t>
    </dgm:pt>
    <dgm:pt modelId="{418510E3-D832-4804-98D8-5991D5D78C9A}" type="sibTrans" cxnId="{69CA9832-3A15-45E1-BFC8-CE8610BDED37}">
      <dgm:prSet/>
      <dgm:spPr/>
      <dgm:t>
        <a:bodyPr/>
        <a:lstStyle/>
        <a:p>
          <a:endParaRPr kumimoji="1" lang="ja-JP" altLang="en-US"/>
        </a:p>
      </dgm:t>
    </dgm:pt>
    <dgm:pt modelId="{398F9985-70F9-404B-BDCD-3609AB640D3D}">
      <dgm:prSet custT="1"/>
      <dgm:spPr/>
      <dgm:t>
        <a:bodyPr/>
        <a:lstStyle/>
        <a:p>
          <a:r>
            <a:rPr kumimoji="1" lang="ja-JP" altLang="en-US" sz="1400" b="1" dirty="0" smtClean="0"/>
            <a:t>事実に基づいて検討</a:t>
          </a:r>
          <a:endParaRPr lang="ja-JP" altLang="en-US" sz="1400" b="1" dirty="0"/>
        </a:p>
      </dgm:t>
    </dgm:pt>
    <dgm:pt modelId="{A4448B3F-68EC-4A37-8653-A17B5BEDF20E}" type="parTrans" cxnId="{A17D5954-F6E5-40A4-91D7-7E387BCF54C8}">
      <dgm:prSet/>
      <dgm:spPr/>
      <dgm:t>
        <a:bodyPr/>
        <a:lstStyle/>
        <a:p>
          <a:endParaRPr kumimoji="1" lang="ja-JP" altLang="en-US"/>
        </a:p>
      </dgm:t>
    </dgm:pt>
    <dgm:pt modelId="{41C7271F-C16F-498D-A610-E65FBA4E1340}" type="sibTrans" cxnId="{A17D5954-F6E5-40A4-91D7-7E387BCF54C8}">
      <dgm:prSet/>
      <dgm:spPr/>
      <dgm:t>
        <a:bodyPr/>
        <a:lstStyle/>
        <a:p>
          <a:endParaRPr kumimoji="1" lang="ja-JP" altLang="en-US"/>
        </a:p>
      </dgm:t>
    </dgm:pt>
    <dgm:pt modelId="{4DA7AEAD-7B58-41DE-91E1-3D5797ABB64F}" type="pres">
      <dgm:prSet presAssocID="{00AC4AEC-7216-42DD-9396-C3AE7DAD2397}" presName="CompostProcess" presStyleCnt="0">
        <dgm:presLayoutVars>
          <dgm:dir/>
          <dgm:resizeHandles val="exact"/>
        </dgm:presLayoutVars>
      </dgm:prSet>
      <dgm:spPr/>
      <dgm:t>
        <a:bodyPr/>
        <a:lstStyle/>
        <a:p>
          <a:endParaRPr kumimoji="1" lang="ja-JP" altLang="en-US"/>
        </a:p>
      </dgm:t>
    </dgm:pt>
    <dgm:pt modelId="{150F947A-DF98-406E-9BAB-E394EC7CA46F}" type="pres">
      <dgm:prSet presAssocID="{00AC4AEC-7216-42DD-9396-C3AE7DAD2397}" presName="arrow" presStyleLbl="bgShp" presStyleIdx="0" presStyleCnt="1"/>
      <dgm:spPr/>
    </dgm:pt>
    <dgm:pt modelId="{E78A694E-1803-4A8F-A5E5-8E6C5073B094}" type="pres">
      <dgm:prSet presAssocID="{00AC4AEC-7216-42DD-9396-C3AE7DAD2397}" presName="linearProcess" presStyleCnt="0"/>
      <dgm:spPr/>
    </dgm:pt>
    <dgm:pt modelId="{1F72AF6E-11BA-4950-842B-9948C12FD740}" type="pres">
      <dgm:prSet presAssocID="{46D03348-5BD0-4A79-BB2B-6869A35FD4A6}" presName="textNode" presStyleLbl="node1" presStyleIdx="0" presStyleCnt="3">
        <dgm:presLayoutVars>
          <dgm:bulletEnabled val="1"/>
        </dgm:presLayoutVars>
      </dgm:prSet>
      <dgm:spPr/>
      <dgm:t>
        <a:bodyPr/>
        <a:lstStyle/>
        <a:p>
          <a:endParaRPr kumimoji="1" lang="ja-JP" altLang="en-US"/>
        </a:p>
      </dgm:t>
    </dgm:pt>
    <dgm:pt modelId="{E340000C-A9F6-4D60-8FE0-17A8996348D3}" type="pres">
      <dgm:prSet presAssocID="{184A6856-A3CB-4E5D-A4F9-E22DBAD272FB}" presName="sibTrans" presStyleCnt="0"/>
      <dgm:spPr/>
    </dgm:pt>
    <dgm:pt modelId="{9EB3BDC2-577D-4408-8132-0B3FCB198607}" type="pres">
      <dgm:prSet presAssocID="{398F9985-70F9-404B-BDCD-3609AB640D3D}" presName="textNode" presStyleLbl="node1" presStyleIdx="1" presStyleCnt="3">
        <dgm:presLayoutVars>
          <dgm:bulletEnabled val="1"/>
        </dgm:presLayoutVars>
      </dgm:prSet>
      <dgm:spPr/>
      <dgm:t>
        <a:bodyPr/>
        <a:lstStyle/>
        <a:p>
          <a:endParaRPr kumimoji="1" lang="ja-JP" altLang="en-US"/>
        </a:p>
      </dgm:t>
    </dgm:pt>
    <dgm:pt modelId="{A99432AE-0044-4BB4-999E-C6376124FCCF}" type="pres">
      <dgm:prSet presAssocID="{41C7271F-C16F-498D-A610-E65FBA4E1340}" presName="sibTrans" presStyleCnt="0"/>
      <dgm:spPr/>
    </dgm:pt>
    <dgm:pt modelId="{CE8CC0F4-754E-4B15-846C-DCC8450DBDC5}" type="pres">
      <dgm:prSet presAssocID="{A2185B8A-BD70-4E0B-BB4E-24C5B6AD6F78}" presName="textNode" presStyleLbl="node1" presStyleIdx="2" presStyleCnt="3">
        <dgm:presLayoutVars>
          <dgm:bulletEnabled val="1"/>
        </dgm:presLayoutVars>
      </dgm:prSet>
      <dgm:spPr/>
      <dgm:t>
        <a:bodyPr/>
        <a:lstStyle/>
        <a:p>
          <a:endParaRPr kumimoji="1" lang="ja-JP" altLang="en-US"/>
        </a:p>
      </dgm:t>
    </dgm:pt>
  </dgm:ptLst>
  <dgm:cxnLst>
    <dgm:cxn modelId="{69CA9832-3A15-45E1-BFC8-CE8610BDED37}" srcId="{00AC4AEC-7216-42DD-9396-C3AE7DAD2397}" destId="{A2185B8A-BD70-4E0B-BB4E-24C5B6AD6F78}" srcOrd="2" destOrd="0" parTransId="{5AB2319F-294F-4EA3-B3E6-816E3277DE67}" sibTransId="{418510E3-D832-4804-98D8-5991D5D78C9A}"/>
    <dgm:cxn modelId="{A17D5954-F6E5-40A4-91D7-7E387BCF54C8}" srcId="{00AC4AEC-7216-42DD-9396-C3AE7DAD2397}" destId="{398F9985-70F9-404B-BDCD-3609AB640D3D}" srcOrd="1" destOrd="0" parTransId="{A4448B3F-68EC-4A37-8653-A17B5BEDF20E}" sibTransId="{41C7271F-C16F-498D-A610-E65FBA4E1340}"/>
    <dgm:cxn modelId="{E53E5222-722B-714B-8C95-0B23FEC3401F}" type="presOf" srcId="{A2185B8A-BD70-4E0B-BB4E-24C5B6AD6F78}" destId="{CE8CC0F4-754E-4B15-846C-DCC8450DBDC5}" srcOrd="0" destOrd="0" presId="urn:microsoft.com/office/officeart/2005/8/layout/hProcess9"/>
    <dgm:cxn modelId="{D2A9B9CA-F497-C84A-A313-7159912FB9D8}" type="presOf" srcId="{398F9985-70F9-404B-BDCD-3609AB640D3D}" destId="{9EB3BDC2-577D-4408-8132-0B3FCB198607}" srcOrd="0" destOrd="0" presId="urn:microsoft.com/office/officeart/2005/8/layout/hProcess9"/>
    <dgm:cxn modelId="{C97BF0BB-EB66-9548-BA0B-AE7EA6CB3C20}" type="presOf" srcId="{00AC4AEC-7216-42DD-9396-C3AE7DAD2397}" destId="{4DA7AEAD-7B58-41DE-91E1-3D5797ABB64F}" srcOrd="0" destOrd="0" presId="urn:microsoft.com/office/officeart/2005/8/layout/hProcess9"/>
    <dgm:cxn modelId="{4B6A6EC2-D97F-0645-8D63-B4DC2D8D35E6}" type="presOf" srcId="{46D03348-5BD0-4A79-BB2B-6869A35FD4A6}" destId="{1F72AF6E-11BA-4950-842B-9948C12FD740}" srcOrd="0" destOrd="0" presId="urn:microsoft.com/office/officeart/2005/8/layout/hProcess9"/>
    <dgm:cxn modelId="{6C34620E-BDD9-460E-AA87-E04D36150A0C}" srcId="{00AC4AEC-7216-42DD-9396-C3AE7DAD2397}" destId="{46D03348-5BD0-4A79-BB2B-6869A35FD4A6}" srcOrd="0" destOrd="0" parTransId="{2F00E68D-6FD4-4C88-A033-EAE818DEBDBC}" sibTransId="{184A6856-A3CB-4E5D-A4F9-E22DBAD272FB}"/>
    <dgm:cxn modelId="{1B55F61A-4308-BD40-BF72-B315C927BCE1}" type="presParOf" srcId="{4DA7AEAD-7B58-41DE-91E1-3D5797ABB64F}" destId="{150F947A-DF98-406E-9BAB-E394EC7CA46F}" srcOrd="0" destOrd="0" presId="urn:microsoft.com/office/officeart/2005/8/layout/hProcess9"/>
    <dgm:cxn modelId="{0E0C6E28-684B-2949-B54D-E568342E2D7E}" type="presParOf" srcId="{4DA7AEAD-7B58-41DE-91E1-3D5797ABB64F}" destId="{E78A694E-1803-4A8F-A5E5-8E6C5073B094}" srcOrd="1" destOrd="0" presId="urn:microsoft.com/office/officeart/2005/8/layout/hProcess9"/>
    <dgm:cxn modelId="{410EE335-78AE-DB4D-B076-7C1F7C6F38A5}" type="presParOf" srcId="{E78A694E-1803-4A8F-A5E5-8E6C5073B094}" destId="{1F72AF6E-11BA-4950-842B-9948C12FD740}" srcOrd="0" destOrd="0" presId="urn:microsoft.com/office/officeart/2005/8/layout/hProcess9"/>
    <dgm:cxn modelId="{86C9B1BD-62BE-F849-8244-31FFA577E3A1}" type="presParOf" srcId="{E78A694E-1803-4A8F-A5E5-8E6C5073B094}" destId="{E340000C-A9F6-4D60-8FE0-17A8996348D3}" srcOrd="1" destOrd="0" presId="urn:microsoft.com/office/officeart/2005/8/layout/hProcess9"/>
    <dgm:cxn modelId="{7D3ADC5F-0769-CC41-82BB-CF505E1E6627}" type="presParOf" srcId="{E78A694E-1803-4A8F-A5E5-8E6C5073B094}" destId="{9EB3BDC2-577D-4408-8132-0B3FCB198607}" srcOrd="2" destOrd="0" presId="urn:microsoft.com/office/officeart/2005/8/layout/hProcess9"/>
    <dgm:cxn modelId="{ACD3E143-D749-6D43-8391-79E7F43F8D7A}" type="presParOf" srcId="{E78A694E-1803-4A8F-A5E5-8E6C5073B094}" destId="{A99432AE-0044-4BB4-999E-C6376124FCCF}" srcOrd="3" destOrd="0" presId="urn:microsoft.com/office/officeart/2005/8/layout/hProcess9"/>
    <dgm:cxn modelId="{D582172E-506A-F348-8681-67AB509AEE14}" type="presParOf" srcId="{E78A694E-1803-4A8F-A5E5-8E6C5073B094}" destId="{CE8CC0F4-754E-4B15-846C-DCC8450DBDC5}"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1D69EC-F87F-40C0-A9E0-B1B2EA0562E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06CB87C7-402B-4601-9A02-FD61ED315E16}">
      <dgm:prSet phldrT="[テキスト]"/>
      <dgm:spPr>
        <a:solidFill>
          <a:schemeClr val="accent3"/>
        </a:solidFill>
        <a:ln>
          <a:solidFill>
            <a:schemeClr val="accent3"/>
          </a:solidFill>
        </a:ln>
      </dgm:spPr>
      <dgm:t>
        <a:bodyPr/>
        <a:lstStyle/>
        <a:p>
          <a:r>
            <a:rPr kumimoji="1" lang="ja-JP" altLang="en-US" b="1" dirty="0"/>
            <a:t>論拠</a:t>
          </a:r>
          <a:r>
            <a:rPr kumimoji="1" lang="en-US" altLang="ja-JP" b="1" dirty="0"/>
            <a:t>1</a:t>
          </a:r>
          <a:endParaRPr kumimoji="1" lang="ja-JP" altLang="en-US" b="1" dirty="0"/>
        </a:p>
      </dgm:t>
    </dgm:pt>
    <dgm:pt modelId="{81B618CB-53E6-4DF8-AF10-70194558489E}" type="parTrans" cxnId="{6AF3A3A7-66F0-4471-9A0A-6C7BA264D12C}">
      <dgm:prSet/>
      <dgm:spPr/>
      <dgm:t>
        <a:bodyPr/>
        <a:lstStyle/>
        <a:p>
          <a:endParaRPr kumimoji="1" lang="ja-JP" altLang="en-US"/>
        </a:p>
      </dgm:t>
    </dgm:pt>
    <dgm:pt modelId="{085F8810-7A8A-4CD5-A946-813520B7EBDD}" type="sibTrans" cxnId="{6AF3A3A7-66F0-4471-9A0A-6C7BA264D12C}">
      <dgm:prSet/>
      <dgm:spPr/>
      <dgm:t>
        <a:bodyPr/>
        <a:lstStyle/>
        <a:p>
          <a:endParaRPr kumimoji="1" lang="ja-JP" altLang="en-US"/>
        </a:p>
      </dgm:t>
    </dgm:pt>
    <dgm:pt modelId="{95FC34DA-14B1-49F2-B036-02A7D54FC458}">
      <dgm:prSet phldrT="[テキスト]"/>
      <dgm:spPr>
        <a:solidFill>
          <a:schemeClr val="accent3"/>
        </a:solidFill>
        <a:ln>
          <a:solidFill>
            <a:schemeClr val="accent3"/>
          </a:solidFill>
        </a:ln>
      </dgm:spPr>
      <dgm:t>
        <a:bodyPr/>
        <a:lstStyle/>
        <a:p>
          <a:r>
            <a:rPr kumimoji="1" lang="ja-JP" altLang="en-US" b="1" dirty="0"/>
            <a:t>論拠</a:t>
          </a:r>
          <a:r>
            <a:rPr kumimoji="1" lang="en-US" altLang="ja-JP" b="1" dirty="0"/>
            <a:t>2</a:t>
          </a:r>
          <a:endParaRPr kumimoji="1" lang="ja-JP" altLang="en-US" b="1" dirty="0"/>
        </a:p>
      </dgm:t>
    </dgm:pt>
    <dgm:pt modelId="{20372C35-7BFB-488D-8C3F-829005B34C43}" type="parTrans" cxnId="{34B957E5-C6CE-4EAC-9A58-B574B08A82EB}">
      <dgm:prSet/>
      <dgm:spPr/>
      <dgm:t>
        <a:bodyPr/>
        <a:lstStyle/>
        <a:p>
          <a:endParaRPr kumimoji="1" lang="ja-JP" altLang="en-US"/>
        </a:p>
      </dgm:t>
    </dgm:pt>
    <dgm:pt modelId="{19960368-A3B8-4000-8342-CD56C4DBB1F7}" type="sibTrans" cxnId="{34B957E5-C6CE-4EAC-9A58-B574B08A82EB}">
      <dgm:prSet/>
      <dgm:spPr/>
      <dgm:t>
        <a:bodyPr/>
        <a:lstStyle/>
        <a:p>
          <a:endParaRPr kumimoji="1" lang="ja-JP" altLang="en-US"/>
        </a:p>
      </dgm:t>
    </dgm:pt>
    <dgm:pt modelId="{4ECFFFD1-CA24-47A5-9998-152ECCA1A337}">
      <dgm:prSet phldrT="[テキスト]" custT="1"/>
      <dgm:spPr>
        <a:ln>
          <a:solidFill>
            <a:schemeClr val="accent3"/>
          </a:solidFill>
        </a:ln>
      </dgm:spPr>
      <dgm:t>
        <a:bodyPr/>
        <a:lstStyle/>
        <a:p>
          <a:r>
            <a:rPr kumimoji="1" lang="ja-JP" altLang="en-US" sz="1600" b="1" dirty="0" smtClean="0"/>
            <a:t>外国法との衝突につき、外国政府の公式声明を無条件に信頼した事例</a:t>
          </a:r>
          <a:r>
            <a:rPr lang="ja-JP" sz="1600" b="1" dirty="0" smtClean="0"/>
            <a:t>。</a:t>
          </a:r>
          <a:endParaRPr kumimoji="1" lang="ja-JP" altLang="en-US" sz="1600" b="1" dirty="0"/>
        </a:p>
      </dgm:t>
    </dgm:pt>
    <dgm:pt modelId="{58B595FA-CA9C-4E5E-A81C-F356FE778CD9}" type="parTrans" cxnId="{FA7B5E5E-178C-47FB-9CA8-305151D7001C}">
      <dgm:prSet/>
      <dgm:spPr/>
      <dgm:t>
        <a:bodyPr/>
        <a:lstStyle/>
        <a:p>
          <a:endParaRPr kumimoji="1" lang="ja-JP" altLang="en-US"/>
        </a:p>
      </dgm:t>
    </dgm:pt>
    <dgm:pt modelId="{4AE76B7C-DA39-4F3D-AF2D-B2146327FAB1}" type="sibTrans" cxnId="{FA7B5E5E-178C-47FB-9CA8-305151D7001C}">
      <dgm:prSet/>
      <dgm:spPr/>
      <dgm:t>
        <a:bodyPr/>
        <a:lstStyle/>
        <a:p>
          <a:endParaRPr kumimoji="1" lang="ja-JP" altLang="en-US"/>
        </a:p>
      </dgm:t>
    </dgm:pt>
    <dgm:pt modelId="{C2D61226-19C0-4DD3-B51A-FE4D24187173}">
      <dgm:prSet phldrT="[テキスト]"/>
      <dgm:spPr>
        <a:solidFill>
          <a:schemeClr val="accent3"/>
        </a:solidFill>
        <a:ln>
          <a:solidFill>
            <a:schemeClr val="accent3"/>
          </a:solidFill>
        </a:ln>
      </dgm:spPr>
      <dgm:t>
        <a:bodyPr/>
        <a:lstStyle/>
        <a:p>
          <a:r>
            <a:rPr kumimoji="1" lang="ja-JP" altLang="en-US" b="1" dirty="0"/>
            <a:t>主張</a:t>
          </a:r>
        </a:p>
      </dgm:t>
    </dgm:pt>
    <dgm:pt modelId="{6A1F9A84-3462-432F-8FF4-51B17C7C767B}" type="parTrans" cxnId="{6DAED96E-F874-4A5C-8CBE-654DA4420E15}">
      <dgm:prSet/>
      <dgm:spPr/>
      <dgm:t>
        <a:bodyPr/>
        <a:lstStyle/>
        <a:p>
          <a:endParaRPr kumimoji="1" lang="ja-JP" altLang="en-US"/>
        </a:p>
      </dgm:t>
    </dgm:pt>
    <dgm:pt modelId="{BF127F24-A9B8-41FD-9F0B-BB2E7D7E967F}" type="sibTrans" cxnId="{6DAED96E-F874-4A5C-8CBE-654DA4420E15}">
      <dgm:prSet/>
      <dgm:spPr/>
      <dgm:t>
        <a:bodyPr/>
        <a:lstStyle/>
        <a:p>
          <a:endParaRPr kumimoji="1" lang="ja-JP" altLang="en-US"/>
        </a:p>
      </dgm:t>
    </dgm:pt>
    <dgm:pt modelId="{D0B996EC-B5F9-4558-9C4B-489CBA2F2778}">
      <dgm:prSet phldrT="[テキスト]" custT="1"/>
      <dgm:spPr>
        <a:noFill/>
        <a:ln>
          <a:solidFill>
            <a:schemeClr val="accent3"/>
          </a:solidFill>
        </a:ln>
      </dgm:spPr>
      <dgm:t>
        <a:bodyPr/>
        <a:lstStyle/>
        <a:p>
          <a:r>
            <a:rPr lang="ja-JP" sz="1600" b="1" dirty="0"/>
            <a:t>しかし、論拠</a:t>
          </a:r>
          <a:r>
            <a:rPr lang="en-US" sz="1600" b="1" dirty="0"/>
            <a:t>2</a:t>
          </a:r>
          <a:r>
            <a:rPr lang="ja-JP" sz="1600" b="1" dirty="0"/>
            <a:t>も論拠</a:t>
          </a:r>
          <a:r>
            <a:rPr lang="en-US" sz="1600" b="1" dirty="0"/>
            <a:t>1</a:t>
          </a:r>
          <a:r>
            <a:rPr lang="ja-JP" sz="1600" b="1" dirty="0"/>
            <a:t>同様</a:t>
          </a:r>
          <a:r>
            <a:rPr lang="ja-JP" sz="1600" b="1" dirty="0" smtClean="0"/>
            <a:t>、原告及び被告の主張を事実に照らして検討すべき旨主張する。</a:t>
          </a:r>
          <a:endParaRPr kumimoji="1" lang="ja-JP" altLang="en-US" sz="1600" b="1" dirty="0"/>
        </a:p>
      </dgm:t>
    </dgm:pt>
    <dgm:pt modelId="{E9843B29-3B48-4410-B4AC-75D60536BDE4}" type="parTrans" cxnId="{AF77581A-AEE0-4B68-A61C-B112A356EA1E}">
      <dgm:prSet/>
      <dgm:spPr/>
      <dgm:t>
        <a:bodyPr/>
        <a:lstStyle/>
        <a:p>
          <a:endParaRPr kumimoji="1" lang="ja-JP" altLang="en-US"/>
        </a:p>
      </dgm:t>
    </dgm:pt>
    <dgm:pt modelId="{D9333AC7-8724-411F-ABB1-A94DDA56B9EA}" type="sibTrans" cxnId="{AF77581A-AEE0-4B68-A61C-B112A356EA1E}">
      <dgm:prSet/>
      <dgm:spPr/>
      <dgm:t>
        <a:bodyPr/>
        <a:lstStyle/>
        <a:p>
          <a:endParaRPr kumimoji="1" lang="ja-JP" altLang="en-US"/>
        </a:p>
      </dgm:t>
    </dgm:pt>
    <dgm:pt modelId="{5A793FCE-29A3-4290-866D-D8E2F78A22CC}">
      <dgm:prSet phldrT="[テキスト]" custT="1"/>
      <dgm:spPr>
        <a:ln>
          <a:solidFill>
            <a:schemeClr val="accent3"/>
          </a:solidFill>
        </a:ln>
      </dgm:spPr>
      <dgm:t>
        <a:bodyPr/>
        <a:lstStyle/>
        <a:p>
          <a:r>
            <a:rPr kumimoji="1" lang="ja-JP" altLang="en-US" sz="1600" b="1" dirty="0" smtClean="0"/>
            <a:t>外国法との衝突につき、外国政府が当該行為を強制しているという事実</a:t>
          </a:r>
          <a:r>
            <a:rPr kumimoji="1" lang="ja-JP" altLang="en-US" sz="1600" b="1" smtClean="0"/>
            <a:t>に基づいて検討した事例</a:t>
          </a:r>
          <a:r>
            <a:rPr kumimoji="1" lang="ja-JP" altLang="en-US" sz="1600" b="1" dirty="0" smtClean="0"/>
            <a:t>。</a:t>
          </a:r>
          <a:endParaRPr kumimoji="1" lang="ja-JP" altLang="en-US" sz="1600" b="1" dirty="0"/>
        </a:p>
      </dgm:t>
    </dgm:pt>
    <dgm:pt modelId="{374F490A-F908-48AF-B647-742EAFC231DC}" type="parTrans" cxnId="{9CCF7F04-E198-485F-A62E-C3A4CDD77C42}">
      <dgm:prSet/>
      <dgm:spPr/>
      <dgm:t>
        <a:bodyPr/>
        <a:lstStyle/>
        <a:p>
          <a:endParaRPr kumimoji="1" lang="ja-JP" altLang="en-US"/>
        </a:p>
      </dgm:t>
    </dgm:pt>
    <dgm:pt modelId="{61573497-37A1-4625-B287-80595767ACDD}" type="sibTrans" cxnId="{9CCF7F04-E198-485F-A62E-C3A4CDD77C42}">
      <dgm:prSet/>
      <dgm:spPr/>
      <dgm:t>
        <a:bodyPr/>
        <a:lstStyle/>
        <a:p>
          <a:endParaRPr kumimoji="1" lang="ja-JP" altLang="en-US"/>
        </a:p>
      </dgm:t>
    </dgm:pt>
    <dgm:pt modelId="{A57463C3-9832-4BAD-816B-B72855058DA6}" type="pres">
      <dgm:prSet presAssocID="{BA1D69EC-F87F-40C0-A9E0-B1B2EA0562E7}" presName="linearFlow" presStyleCnt="0">
        <dgm:presLayoutVars>
          <dgm:dir/>
          <dgm:animLvl val="lvl"/>
          <dgm:resizeHandles val="exact"/>
        </dgm:presLayoutVars>
      </dgm:prSet>
      <dgm:spPr/>
      <dgm:t>
        <a:bodyPr/>
        <a:lstStyle/>
        <a:p>
          <a:endParaRPr kumimoji="1" lang="ja-JP" altLang="en-US"/>
        </a:p>
      </dgm:t>
    </dgm:pt>
    <dgm:pt modelId="{4776E323-A0BB-4F84-A7C1-179E378C3EC0}" type="pres">
      <dgm:prSet presAssocID="{06CB87C7-402B-4601-9A02-FD61ED315E16}" presName="composite" presStyleCnt="0"/>
      <dgm:spPr/>
    </dgm:pt>
    <dgm:pt modelId="{2219206B-4365-432E-922A-284AF7582F11}" type="pres">
      <dgm:prSet presAssocID="{06CB87C7-402B-4601-9A02-FD61ED315E16}" presName="parentText" presStyleLbl="alignNode1" presStyleIdx="0" presStyleCnt="3">
        <dgm:presLayoutVars>
          <dgm:chMax val="1"/>
          <dgm:bulletEnabled val="1"/>
        </dgm:presLayoutVars>
      </dgm:prSet>
      <dgm:spPr/>
      <dgm:t>
        <a:bodyPr/>
        <a:lstStyle/>
        <a:p>
          <a:endParaRPr kumimoji="1" lang="ja-JP" altLang="en-US"/>
        </a:p>
      </dgm:t>
    </dgm:pt>
    <dgm:pt modelId="{2DE50DB7-56B1-4286-B752-225267E47443}" type="pres">
      <dgm:prSet presAssocID="{06CB87C7-402B-4601-9A02-FD61ED315E16}" presName="descendantText" presStyleLbl="alignAcc1" presStyleIdx="0" presStyleCnt="3" custLinFactNeighborX="0" custLinFactNeighborY="-212">
        <dgm:presLayoutVars>
          <dgm:bulletEnabled val="1"/>
        </dgm:presLayoutVars>
      </dgm:prSet>
      <dgm:spPr/>
      <dgm:t>
        <a:bodyPr/>
        <a:lstStyle/>
        <a:p>
          <a:endParaRPr kumimoji="1" lang="ja-JP" altLang="en-US"/>
        </a:p>
      </dgm:t>
    </dgm:pt>
    <dgm:pt modelId="{A71A7610-8096-41A8-9311-9478BB34746E}" type="pres">
      <dgm:prSet presAssocID="{085F8810-7A8A-4CD5-A946-813520B7EBDD}" presName="sp" presStyleCnt="0"/>
      <dgm:spPr/>
    </dgm:pt>
    <dgm:pt modelId="{CB54B3F6-F65D-4612-AB07-7A55B0D3C240}" type="pres">
      <dgm:prSet presAssocID="{95FC34DA-14B1-49F2-B036-02A7D54FC458}" presName="composite" presStyleCnt="0"/>
      <dgm:spPr/>
    </dgm:pt>
    <dgm:pt modelId="{70207B6F-6C35-4DA9-A988-2A4F3041E69D}" type="pres">
      <dgm:prSet presAssocID="{95FC34DA-14B1-49F2-B036-02A7D54FC458}" presName="parentText" presStyleLbl="alignNode1" presStyleIdx="1" presStyleCnt="3">
        <dgm:presLayoutVars>
          <dgm:chMax val="1"/>
          <dgm:bulletEnabled val="1"/>
        </dgm:presLayoutVars>
      </dgm:prSet>
      <dgm:spPr/>
      <dgm:t>
        <a:bodyPr/>
        <a:lstStyle/>
        <a:p>
          <a:endParaRPr kumimoji="1" lang="ja-JP" altLang="en-US"/>
        </a:p>
      </dgm:t>
    </dgm:pt>
    <dgm:pt modelId="{8EFE6F68-8974-40C0-B9BA-6401FE2E04C5}" type="pres">
      <dgm:prSet presAssocID="{95FC34DA-14B1-49F2-B036-02A7D54FC458}" presName="descendantText" presStyleLbl="alignAcc1" presStyleIdx="1" presStyleCnt="3">
        <dgm:presLayoutVars>
          <dgm:bulletEnabled val="1"/>
        </dgm:presLayoutVars>
      </dgm:prSet>
      <dgm:spPr/>
      <dgm:t>
        <a:bodyPr/>
        <a:lstStyle/>
        <a:p>
          <a:endParaRPr kumimoji="1" lang="ja-JP" altLang="en-US"/>
        </a:p>
      </dgm:t>
    </dgm:pt>
    <dgm:pt modelId="{87D054F3-BCED-4BC9-96C5-73C08C8915EC}" type="pres">
      <dgm:prSet presAssocID="{19960368-A3B8-4000-8342-CD56C4DBB1F7}" presName="sp" presStyleCnt="0"/>
      <dgm:spPr/>
    </dgm:pt>
    <dgm:pt modelId="{E6245C40-5712-41E8-9A26-E2D981BF7E11}" type="pres">
      <dgm:prSet presAssocID="{C2D61226-19C0-4DD3-B51A-FE4D24187173}" presName="composite" presStyleCnt="0"/>
      <dgm:spPr/>
    </dgm:pt>
    <dgm:pt modelId="{26B32E8A-2074-49A9-9690-FBAF4CCB6F89}" type="pres">
      <dgm:prSet presAssocID="{C2D61226-19C0-4DD3-B51A-FE4D24187173}" presName="parentText" presStyleLbl="alignNode1" presStyleIdx="2" presStyleCnt="3" custScaleY="153319">
        <dgm:presLayoutVars>
          <dgm:chMax val="1"/>
          <dgm:bulletEnabled val="1"/>
        </dgm:presLayoutVars>
      </dgm:prSet>
      <dgm:spPr/>
      <dgm:t>
        <a:bodyPr/>
        <a:lstStyle/>
        <a:p>
          <a:endParaRPr kumimoji="1" lang="ja-JP" altLang="en-US"/>
        </a:p>
      </dgm:t>
    </dgm:pt>
    <dgm:pt modelId="{2DF6BF7F-1E27-4828-A982-4025DF1DDD6B}" type="pres">
      <dgm:prSet presAssocID="{C2D61226-19C0-4DD3-B51A-FE4D24187173}" presName="descendantText" presStyleLbl="alignAcc1" presStyleIdx="2" presStyleCnt="3" custScaleY="205781">
        <dgm:presLayoutVars>
          <dgm:bulletEnabled val="1"/>
        </dgm:presLayoutVars>
      </dgm:prSet>
      <dgm:spPr/>
      <dgm:t>
        <a:bodyPr/>
        <a:lstStyle/>
        <a:p>
          <a:endParaRPr kumimoji="1" lang="ja-JP" altLang="en-US"/>
        </a:p>
      </dgm:t>
    </dgm:pt>
  </dgm:ptLst>
  <dgm:cxnLst>
    <dgm:cxn modelId="{AF77581A-AEE0-4B68-A61C-B112A356EA1E}" srcId="{C2D61226-19C0-4DD3-B51A-FE4D24187173}" destId="{D0B996EC-B5F9-4558-9C4B-489CBA2F2778}" srcOrd="0" destOrd="0" parTransId="{E9843B29-3B48-4410-B4AC-75D60536BDE4}" sibTransId="{D9333AC7-8724-411F-ABB1-A94DDA56B9EA}"/>
    <dgm:cxn modelId="{4299B26B-57A6-6440-8CD7-955414B38795}" type="presOf" srcId="{BA1D69EC-F87F-40C0-A9E0-B1B2EA0562E7}" destId="{A57463C3-9832-4BAD-816B-B72855058DA6}" srcOrd="0" destOrd="0" presId="urn:microsoft.com/office/officeart/2005/8/layout/chevron2"/>
    <dgm:cxn modelId="{6AF3A3A7-66F0-4471-9A0A-6C7BA264D12C}" srcId="{BA1D69EC-F87F-40C0-A9E0-B1B2EA0562E7}" destId="{06CB87C7-402B-4601-9A02-FD61ED315E16}" srcOrd="0" destOrd="0" parTransId="{81B618CB-53E6-4DF8-AF10-70194558489E}" sibTransId="{085F8810-7A8A-4CD5-A946-813520B7EBDD}"/>
    <dgm:cxn modelId="{537B1C9A-1B0B-694D-B68F-A30A30424686}" type="presOf" srcId="{4ECFFFD1-CA24-47A5-9998-152ECCA1A337}" destId="{8EFE6F68-8974-40C0-B9BA-6401FE2E04C5}" srcOrd="0" destOrd="0" presId="urn:microsoft.com/office/officeart/2005/8/layout/chevron2"/>
    <dgm:cxn modelId="{0A5BD6F3-FDF3-5D4A-A60E-AF153CA7DBDF}" type="presOf" srcId="{D0B996EC-B5F9-4558-9C4B-489CBA2F2778}" destId="{2DF6BF7F-1E27-4828-A982-4025DF1DDD6B}" srcOrd="0" destOrd="0" presId="urn:microsoft.com/office/officeart/2005/8/layout/chevron2"/>
    <dgm:cxn modelId="{6DAED96E-F874-4A5C-8CBE-654DA4420E15}" srcId="{BA1D69EC-F87F-40C0-A9E0-B1B2EA0562E7}" destId="{C2D61226-19C0-4DD3-B51A-FE4D24187173}" srcOrd="2" destOrd="0" parTransId="{6A1F9A84-3462-432F-8FF4-51B17C7C767B}" sibTransId="{BF127F24-A9B8-41FD-9F0B-BB2E7D7E967F}"/>
    <dgm:cxn modelId="{DE88E549-1E28-6E49-9FD6-539348E49E01}" type="presOf" srcId="{C2D61226-19C0-4DD3-B51A-FE4D24187173}" destId="{26B32E8A-2074-49A9-9690-FBAF4CCB6F89}" srcOrd="0" destOrd="0" presId="urn:microsoft.com/office/officeart/2005/8/layout/chevron2"/>
    <dgm:cxn modelId="{9CCF7F04-E198-485F-A62E-C3A4CDD77C42}" srcId="{06CB87C7-402B-4601-9A02-FD61ED315E16}" destId="{5A793FCE-29A3-4290-866D-D8E2F78A22CC}" srcOrd="0" destOrd="0" parTransId="{374F490A-F908-48AF-B647-742EAFC231DC}" sibTransId="{61573497-37A1-4625-B287-80595767ACDD}"/>
    <dgm:cxn modelId="{E2585618-8CF7-6E4B-B43C-B2EDC5765FEF}" type="presOf" srcId="{06CB87C7-402B-4601-9A02-FD61ED315E16}" destId="{2219206B-4365-432E-922A-284AF7582F11}" srcOrd="0" destOrd="0" presId="urn:microsoft.com/office/officeart/2005/8/layout/chevron2"/>
    <dgm:cxn modelId="{FA7B5E5E-178C-47FB-9CA8-305151D7001C}" srcId="{95FC34DA-14B1-49F2-B036-02A7D54FC458}" destId="{4ECFFFD1-CA24-47A5-9998-152ECCA1A337}" srcOrd="0" destOrd="0" parTransId="{58B595FA-CA9C-4E5E-A81C-F356FE778CD9}" sibTransId="{4AE76B7C-DA39-4F3D-AF2D-B2146327FAB1}"/>
    <dgm:cxn modelId="{CD602F5E-27E6-434F-9A98-E0F4A25071C6}" type="presOf" srcId="{95FC34DA-14B1-49F2-B036-02A7D54FC458}" destId="{70207B6F-6C35-4DA9-A988-2A4F3041E69D}" srcOrd="0" destOrd="0" presId="urn:microsoft.com/office/officeart/2005/8/layout/chevron2"/>
    <dgm:cxn modelId="{34B957E5-C6CE-4EAC-9A58-B574B08A82EB}" srcId="{BA1D69EC-F87F-40C0-A9E0-B1B2EA0562E7}" destId="{95FC34DA-14B1-49F2-B036-02A7D54FC458}" srcOrd="1" destOrd="0" parTransId="{20372C35-7BFB-488D-8C3F-829005B34C43}" sibTransId="{19960368-A3B8-4000-8342-CD56C4DBB1F7}"/>
    <dgm:cxn modelId="{A3FC7C6C-B84E-3840-AEFA-E5A56CCAE7BB}" type="presOf" srcId="{5A793FCE-29A3-4290-866D-D8E2F78A22CC}" destId="{2DE50DB7-56B1-4286-B752-225267E47443}" srcOrd="0" destOrd="0" presId="urn:microsoft.com/office/officeart/2005/8/layout/chevron2"/>
    <dgm:cxn modelId="{44026F22-CB0E-1F41-A5BD-4D28347E6E40}" type="presParOf" srcId="{A57463C3-9832-4BAD-816B-B72855058DA6}" destId="{4776E323-A0BB-4F84-A7C1-179E378C3EC0}" srcOrd="0" destOrd="0" presId="urn:microsoft.com/office/officeart/2005/8/layout/chevron2"/>
    <dgm:cxn modelId="{656BCCD2-4BC8-2641-9F88-FF1C21E71CC0}" type="presParOf" srcId="{4776E323-A0BB-4F84-A7C1-179E378C3EC0}" destId="{2219206B-4365-432E-922A-284AF7582F11}" srcOrd="0" destOrd="0" presId="urn:microsoft.com/office/officeart/2005/8/layout/chevron2"/>
    <dgm:cxn modelId="{BEA80111-A230-354A-A522-728479E6C49D}" type="presParOf" srcId="{4776E323-A0BB-4F84-A7C1-179E378C3EC0}" destId="{2DE50DB7-56B1-4286-B752-225267E47443}" srcOrd="1" destOrd="0" presId="urn:microsoft.com/office/officeart/2005/8/layout/chevron2"/>
    <dgm:cxn modelId="{BE6E8DA3-4706-304C-96BE-409A30B8DB51}" type="presParOf" srcId="{A57463C3-9832-4BAD-816B-B72855058DA6}" destId="{A71A7610-8096-41A8-9311-9478BB34746E}" srcOrd="1" destOrd="0" presId="urn:microsoft.com/office/officeart/2005/8/layout/chevron2"/>
    <dgm:cxn modelId="{AB10DC14-BA92-114D-88D2-C4288A09FC4C}" type="presParOf" srcId="{A57463C3-9832-4BAD-816B-B72855058DA6}" destId="{CB54B3F6-F65D-4612-AB07-7A55B0D3C240}" srcOrd="2" destOrd="0" presId="urn:microsoft.com/office/officeart/2005/8/layout/chevron2"/>
    <dgm:cxn modelId="{E693B3CE-BDF6-5540-9E49-81DBB57A218E}" type="presParOf" srcId="{CB54B3F6-F65D-4612-AB07-7A55B0D3C240}" destId="{70207B6F-6C35-4DA9-A988-2A4F3041E69D}" srcOrd="0" destOrd="0" presId="urn:microsoft.com/office/officeart/2005/8/layout/chevron2"/>
    <dgm:cxn modelId="{D792C512-FC33-5D4C-ADEE-95F782194C8E}" type="presParOf" srcId="{CB54B3F6-F65D-4612-AB07-7A55B0D3C240}" destId="{8EFE6F68-8974-40C0-B9BA-6401FE2E04C5}" srcOrd="1" destOrd="0" presId="urn:microsoft.com/office/officeart/2005/8/layout/chevron2"/>
    <dgm:cxn modelId="{83FE3EAB-DBDB-084F-8BB2-AC0B63358FAD}" type="presParOf" srcId="{A57463C3-9832-4BAD-816B-B72855058DA6}" destId="{87D054F3-BCED-4BC9-96C5-73C08C8915EC}" srcOrd="3" destOrd="0" presId="urn:microsoft.com/office/officeart/2005/8/layout/chevron2"/>
    <dgm:cxn modelId="{EB30AB43-CC78-2943-9C9D-CADA52E750B0}" type="presParOf" srcId="{A57463C3-9832-4BAD-816B-B72855058DA6}" destId="{E6245C40-5712-41E8-9A26-E2D981BF7E11}" srcOrd="4" destOrd="0" presId="urn:microsoft.com/office/officeart/2005/8/layout/chevron2"/>
    <dgm:cxn modelId="{B2230DBD-9538-1F43-B0C1-BF7B5AA9A9B0}" type="presParOf" srcId="{E6245C40-5712-41E8-9A26-E2D981BF7E11}" destId="{26B32E8A-2074-49A9-9690-FBAF4CCB6F89}" srcOrd="0" destOrd="0" presId="urn:microsoft.com/office/officeart/2005/8/layout/chevron2"/>
    <dgm:cxn modelId="{2A9112EC-DA3E-E04C-86B0-B6CF87F63B22}" type="presParOf" srcId="{E6245C40-5712-41E8-9A26-E2D981BF7E11}" destId="{2DF6BF7F-1E27-4828-A982-4025DF1DDD6B}" srcOrd="1" destOrd="0" presId="urn:microsoft.com/office/officeart/2005/8/layout/chevron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091F33-8481-FB47-A7EE-D2FED0C6F045}" type="doc">
      <dgm:prSet loTypeId="urn:microsoft.com/office/officeart/2005/8/layout/hierarchy5" loCatId="" qsTypeId="urn:microsoft.com/office/officeart/2005/8/quickstyle/simple1" qsCatId="simple" csTypeId="urn:microsoft.com/office/officeart/2005/8/colors/accent3_3" csCatId="accent3" phldr="1"/>
      <dgm:spPr/>
      <dgm:t>
        <a:bodyPr/>
        <a:lstStyle/>
        <a:p>
          <a:endParaRPr kumimoji="1" lang="ja-JP" altLang="en-US"/>
        </a:p>
      </dgm:t>
    </dgm:pt>
    <dgm:pt modelId="{F5BE6157-9728-8345-A3A3-C101036EA0CC}">
      <dgm:prSet phldrT="[テキスト]" custT="1"/>
      <dgm:spPr>
        <a:ln w="57150">
          <a:solidFill>
            <a:srgbClr val="FF0000"/>
          </a:solidFill>
        </a:ln>
      </dgm:spPr>
      <dgm:t>
        <a:bodyPr/>
        <a:lstStyle/>
        <a:p>
          <a:r>
            <a:rPr kumimoji="1" lang="ja-JP" altLang="en-US" sz="3600" b="1" dirty="0" smtClean="0"/>
            <a:t>有</a:t>
          </a:r>
          <a:endParaRPr kumimoji="1" lang="ja-JP" altLang="en-US" sz="3600" b="1" dirty="0"/>
        </a:p>
      </dgm:t>
    </dgm:pt>
    <dgm:pt modelId="{CBBB6215-3BE9-E648-85F1-6FACAA243BB6}" type="parTrans" cxnId="{062C2CD9-42E0-9343-A41D-F59C69687600}">
      <dgm:prSet/>
      <dgm:spPr/>
      <dgm:t>
        <a:bodyPr/>
        <a:lstStyle/>
        <a:p>
          <a:endParaRPr kumimoji="1" lang="ja-JP" altLang="en-US"/>
        </a:p>
      </dgm:t>
    </dgm:pt>
    <dgm:pt modelId="{416942F0-3CA3-B84E-AE2E-0BAB29BC4E35}" type="sibTrans" cxnId="{062C2CD9-42E0-9343-A41D-F59C69687600}">
      <dgm:prSet/>
      <dgm:spPr/>
      <dgm:t>
        <a:bodyPr/>
        <a:lstStyle/>
        <a:p>
          <a:endParaRPr kumimoji="1" lang="ja-JP" altLang="en-US"/>
        </a:p>
      </dgm:t>
    </dgm:pt>
    <dgm:pt modelId="{063BCFF6-A396-2B45-BB99-089CBB84BF9C}">
      <dgm:prSet phldrT="[テキスト]" custT="1"/>
      <dgm:spPr>
        <a:ln w="76200">
          <a:solidFill>
            <a:schemeClr val="tx1"/>
          </a:solidFill>
        </a:ln>
      </dgm:spPr>
      <dgm:t>
        <a:bodyPr/>
        <a:lstStyle/>
        <a:p>
          <a:r>
            <a:rPr kumimoji="1" lang="ja-JP" altLang="en-US" sz="2000" b="1" dirty="0" smtClean="0"/>
            <a:t>無</a:t>
          </a:r>
          <a:br>
            <a:rPr kumimoji="1" lang="ja-JP" altLang="en-US" sz="2000" b="1" dirty="0" smtClean="0"/>
          </a:br>
          <a:r>
            <a:rPr kumimoji="1" lang="ja-JP" altLang="en-US" sz="2000" b="1" dirty="0" smtClean="0"/>
            <a:t>（許可・奨励）</a:t>
          </a:r>
          <a:endParaRPr kumimoji="1" lang="ja-JP" altLang="en-US" sz="2000" b="1" dirty="0"/>
        </a:p>
      </dgm:t>
    </dgm:pt>
    <dgm:pt modelId="{493AC709-FA0C-DD46-BC77-F758FA035CBF}" type="parTrans" cxnId="{9A860A4C-5929-B047-A12D-A3E7C5E50EB6}">
      <dgm:prSet/>
      <dgm:spPr/>
      <dgm:t>
        <a:bodyPr/>
        <a:lstStyle/>
        <a:p>
          <a:endParaRPr kumimoji="1" lang="ja-JP" altLang="en-US"/>
        </a:p>
      </dgm:t>
    </dgm:pt>
    <dgm:pt modelId="{8FB6CD09-6CD1-8B4A-9B8F-280FC85FF446}" type="sibTrans" cxnId="{9A860A4C-5929-B047-A12D-A3E7C5E50EB6}">
      <dgm:prSet/>
      <dgm:spPr/>
      <dgm:t>
        <a:bodyPr/>
        <a:lstStyle/>
        <a:p>
          <a:endParaRPr kumimoji="1" lang="ja-JP" altLang="en-US"/>
        </a:p>
      </dgm:t>
    </dgm:pt>
    <dgm:pt modelId="{7E856D06-4D03-104D-87C0-B9CC7373D639}">
      <dgm:prSet phldrT="[テキスト]" custT="1"/>
      <dgm:spPr>
        <a:ln w="76200">
          <a:noFill/>
        </a:ln>
      </dgm:spPr>
      <dgm:t>
        <a:bodyPr/>
        <a:lstStyle/>
        <a:p>
          <a:r>
            <a:rPr kumimoji="1" lang="ja-JP" altLang="en-US" sz="3600" b="1" dirty="0" smtClean="0"/>
            <a:t>無</a:t>
          </a:r>
          <a:endParaRPr kumimoji="1" lang="ja-JP" altLang="en-US" sz="3600" b="1" dirty="0"/>
        </a:p>
      </dgm:t>
    </dgm:pt>
    <dgm:pt modelId="{2A6D8B45-D173-3340-9225-F4E5BEA0DBDD}" type="parTrans" cxnId="{27962BA6-092D-D74B-9833-065F5696C059}">
      <dgm:prSet/>
      <dgm:spPr/>
      <dgm:t>
        <a:bodyPr/>
        <a:lstStyle/>
        <a:p>
          <a:endParaRPr kumimoji="1" lang="ja-JP" altLang="en-US"/>
        </a:p>
      </dgm:t>
    </dgm:pt>
    <dgm:pt modelId="{10B8E1F6-7B4E-4247-B6C5-5B15862D3F06}" type="sibTrans" cxnId="{27962BA6-092D-D74B-9833-065F5696C059}">
      <dgm:prSet/>
      <dgm:spPr/>
      <dgm:t>
        <a:bodyPr/>
        <a:lstStyle/>
        <a:p>
          <a:endParaRPr kumimoji="1" lang="ja-JP" altLang="en-US"/>
        </a:p>
      </dgm:t>
    </dgm:pt>
    <dgm:pt modelId="{655F1779-4CF6-CB47-8C63-A7771AA15687}">
      <dgm:prSet phldrT="[テキスト]" custT="1"/>
      <dgm:spPr/>
      <dgm:t>
        <a:bodyPr/>
        <a:lstStyle/>
        <a:p>
          <a:r>
            <a:rPr kumimoji="1" lang="ja-JP" altLang="en-US" sz="2400" b="1" dirty="0" smtClean="0"/>
            <a:t>規範</a:t>
          </a:r>
          <a:endParaRPr kumimoji="1" lang="ja-JP" altLang="en-US" sz="2400" b="1" dirty="0"/>
        </a:p>
      </dgm:t>
    </dgm:pt>
    <dgm:pt modelId="{9959F78F-4B46-BE46-83E9-A29C6010092B}" type="parTrans" cxnId="{7B15A8E7-9A53-8144-A17E-9C127F387F9B}">
      <dgm:prSet/>
      <dgm:spPr/>
      <dgm:t>
        <a:bodyPr/>
        <a:lstStyle/>
        <a:p>
          <a:endParaRPr kumimoji="1" lang="ja-JP" altLang="en-US"/>
        </a:p>
      </dgm:t>
    </dgm:pt>
    <dgm:pt modelId="{5ECCC55E-13E7-4345-ABA0-227937884163}" type="sibTrans" cxnId="{7B15A8E7-9A53-8144-A17E-9C127F387F9B}">
      <dgm:prSet/>
      <dgm:spPr/>
      <dgm:t>
        <a:bodyPr/>
        <a:lstStyle/>
        <a:p>
          <a:endParaRPr kumimoji="1" lang="ja-JP" altLang="en-US"/>
        </a:p>
      </dgm:t>
    </dgm:pt>
    <dgm:pt modelId="{24C3FF1E-31C4-BC4B-BCDF-09E0D40B6510}">
      <dgm:prSet phldrT="[テキスト]" custT="1"/>
      <dgm:spPr/>
      <dgm:t>
        <a:bodyPr/>
        <a:lstStyle/>
        <a:p>
          <a:pPr>
            <a:lnSpc>
              <a:spcPts val="2880"/>
            </a:lnSpc>
          </a:pPr>
          <a:r>
            <a:rPr kumimoji="1" lang="ja-JP" altLang="en-US" sz="2400" b="1" dirty="0" smtClean="0"/>
            <a:t>外国法の存在</a:t>
          </a:r>
          <a:br>
            <a:rPr kumimoji="1" lang="ja-JP" altLang="en-US" sz="2400" b="1" dirty="0" smtClean="0"/>
          </a:br>
          <a:r>
            <a:rPr kumimoji="1" lang="ja-JP" altLang="en-US" sz="2000" b="1" dirty="0" smtClean="0"/>
            <a:t>（事実の認定）</a:t>
          </a:r>
          <a:endParaRPr kumimoji="1" lang="ja-JP" altLang="en-US" sz="2400" b="1" dirty="0">
            <a:solidFill>
              <a:srgbClr val="FF0000"/>
            </a:solidFill>
          </a:endParaRPr>
        </a:p>
      </dgm:t>
    </dgm:pt>
    <dgm:pt modelId="{D9F2F7B3-581E-3348-BEB9-D21971AB6541}" type="parTrans" cxnId="{C5EECC56-A418-5D46-9A0F-BA3D886EAB6E}">
      <dgm:prSet/>
      <dgm:spPr/>
      <dgm:t>
        <a:bodyPr/>
        <a:lstStyle/>
        <a:p>
          <a:endParaRPr kumimoji="1" lang="ja-JP" altLang="en-US"/>
        </a:p>
      </dgm:t>
    </dgm:pt>
    <dgm:pt modelId="{C7186A70-A4AF-0548-92C3-AEB6B9BB2943}" type="sibTrans" cxnId="{C5EECC56-A418-5D46-9A0F-BA3D886EAB6E}">
      <dgm:prSet/>
      <dgm:spPr/>
      <dgm:t>
        <a:bodyPr/>
        <a:lstStyle/>
        <a:p>
          <a:endParaRPr kumimoji="1" lang="ja-JP" altLang="en-US"/>
        </a:p>
      </dgm:t>
    </dgm:pt>
    <dgm:pt modelId="{C881991C-D619-A14B-8656-0EEE8DD0D608}">
      <dgm:prSet phldrT="[テキスト]" custT="1"/>
      <dgm:spPr/>
      <dgm:t>
        <a:bodyPr anchor="t"/>
        <a:lstStyle/>
        <a:p>
          <a:pPr>
            <a:lnSpc>
              <a:spcPts val="2880"/>
            </a:lnSpc>
          </a:pPr>
          <a:r>
            <a:rPr kumimoji="1" lang="ja-JP" altLang="en-US" sz="2000" b="1" dirty="0" smtClean="0"/>
            <a:t>違反行為の強制</a:t>
          </a:r>
          <a:r>
            <a:rPr kumimoji="1" lang="ja-JP" altLang="en-US" sz="2400" b="1" dirty="0" smtClean="0"/>
            <a:t/>
          </a:r>
          <a:br>
            <a:rPr kumimoji="1" lang="ja-JP" altLang="en-US" sz="2400" b="1" dirty="0" smtClean="0"/>
          </a:br>
          <a:r>
            <a:rPr kumimoji="1" lang="ja-JP" altLang="en-US" sz="1800" b="1" dirty="0" smtClean="0"/>
            <a:t>（事実の解釈）</a:t>
          </a:r>
        </a:p>
      </dgm:t>
    </dgm:pt>
    <dgm:pt modelId="{74FDB3FB-F481-5E46-8F6D-F552F69DB911}" type="parTrans" cxnId="{3FF66421-18ED-7342-89BD-2E822E9C4D49}">
      <dgm:prSet/>
      <dgm:spPr/>
      <dgm:t>
        <a:bodyPr/>
        <a:lstStyle/>
        <a:p>
          <a:endParaRPr kumimoji="1" lang="ja-JP" altLang="en-US"/>
        </a:p>
      </dgm:t>
    </dgm:pt>
    <dgm:pt modelId="{FC23ED68-CC2C-4C42-B435-FD891EB302BF}" type="sibTrans" cxnId="{3FF66421-18ED-7342-89BD-2E822E9C4D49}">
      <dgm:prSet/>
      <dgm:spPr/>
      <dgm:t>
        <a:bodyPr/>
        <a:lstStyle/>
        <a:p>
          <a:endParaRPr kumimoji="1" lang="ja-JP" altLang="en-US"/>
        </a:p>
      </dgm:t>
    </dgm:pt>
    <dgm:pt modelId="{5EE6DBB4-4C98-7143-B7DC-09CCCDE590AA}">
      <dgm:prSet phldrT="[テキスト]" custT="1"/>
      <dgm:spPr>
        <a:ln w="57150">
          <a:solidFill>
            <a:srgbClr val="FF0000"/>
          </a:solidFill>
        </a:ln>
      </dgm:spPr>
      <dgm:t>
        <a:bodyPr/>
        <a:lstStyle/>
        <a:p>
          <a:r>
            <a:rPr kumimoji="1" lang="ja-JP" altLang="en-US" sz="3600" b="1" dirty="0" smtClean="0"/>
            <a:t>有</a:t>
          </a:r>
          <a:endParaRPr kumimoji="1" lang="ja-JP" altLang="en-US" sz="3600" b="1" dirty="0"/>
        </a:p>
      </dgm:t>
    </dgm:pt>
    <dgm:pt modelId="{F6E4512D-56CF-3047-948B-A0ABFCE6D975}" type="sibTrans" cxnId="{84AAEB47-0F11-FF4B-84A0-01072E277DE1}">
      <dgm:prSet/>
      <dgm:spPr/>
      <dgm:t>
        <a:bodyPr/>
        <a:lstStyle/>
        <a:p>
          <a:endParaRPr kumimoji="1" lang="ja-JP" altLang="en-US"/>
        </a:p>
      </dgm:t>
    </dgm:pt>
    <dgm:pt modelId="{3B22BDBF-7D35-D84D-8A13-07AA1117D559}" type="parTrans" cxnId="{84AAEB47-0F11-FF4B-84A0-01072E277DE1}">
      <dgm:prSet/>
      <dgm:spPr/>
      <dgm:t>
        <a:bodyPr/>
        <a:lstStyle/>
        <a:p>
          <a:endParaRPr kumimoji="1" lang="ja-JP" altLang="en-US"/>
        </a:p>
      </dgm:t>
    </dgm:pt>
    <dgm:pt modelId="{61597C5B-F0BF-BB4C-B36A-25DDB0A105B1}">
      <dgm:prSet phldrT="[テキスト]" custT="1"/>
      <dgm:spPr/>
      <dgm:t>
        <a:bodyPr/>
        <a:lstStyle/>
        <a:p>
          <a:r>
            <a:rPr kumimoji="1" lang="ja-JP" altLang="en-US" sz="2800" b="1" dirty="0" smtClean="0"/>
            <a:t>真の衝突</a:t>
          </a:r>
          <a:endParaRPr kumimoji="1" lang="ja-JP" altLang="en-US" sz="2800" b="1" dirty="0"/>
        </a:p>
      </dgm:t>
    </dgm:pt>
    <dgm:pt modelId="{D4789E76-3A29-4F47-8C01-A5D5294D71FA}" type="sibTrans" cxnId="{6A682D13-0DA4-6745-BBDB-125FA68253A9}">
      <dgm:prSet/>
      <dgm:spPr/>
      <dgm:t>
        <a:bodyPr/>
        <a:lstStyle/>
        <a:p>
          <a:endParaRPr kumimoji="1" lang="ja-JP" altLang="en-US"/>
        </a:p>
      </dgm:t>
    </dgm:pt>
    <dgm:pt modelId="{E135CDB6-22E2-F745-BF5E-E6D7D8E9355E}" type="parTrans" cxnId="{6A682D13-0DA4-6745-BBDB-125FA68253A9}">
      <dgm:prSet/>
      <dgm:spPr/>
      <dgm:t>
        <a:bodyPr/>
        <a:lstStyle/>
        <a:p>
          <a:endParaRPr kumimoji="1" lang="ja-JP" altLang="en-US"/>
        </a:p>
      </dgm:t>
    </dgm:pt>
    <dgm:pt modelId="{8C25ADB5-4014-0644-B095-2EB11254472F}" type="pres">
      <dgm:prSet presAssocID="{7B091F33-8481-FB47-A7EE-D2FED0C6F045}" presName="mainComposite" presStyleCnt="0">
        <dgm:presLayoutVars>
          <dgm:chPref val="1"/>
          <dgm:dir/>
          <dgm:animOne val="branch"/>
          <dgm:animLvl val="lvl"/>
          <dgm:resizeHandles val="exact"/>
        </dgm:presLayoutVars>
      </dgm:prSet>
      <dgm:spPr/>
      <dgm:t>
        <a:bodyPr/>
        <a:lstStyle/>
        <a:p>
          <a:endParaRPr kumimoji="1" lang="ja-JP" altLang="en-US"/>
        </a:p>
      </dgm:t>
    </dgm:pt>
    <dgm:pt modelId="{E1BDF3E6-318D-A24A-8E4C-9E6B196587D2}" type="pres">
      <dgm:prSet presAssocID="{7B091F33-8481-FB47-A7EE-D2FED0C6F045}" presName="hierFlow" presStyleCnt="0"/>
      <dgm:spPr/>
    </dgm:pt>
    <dgm:pt modelId="{958AC0B0-6BB9-DD48-8161-EEF2D1373D64}" type="pres">
      <dgm:prSet presAssocID="{7B091F33-8481-FB47-A7EE-D2FED0C6F045}" presName="firstBuf" presStyleCnt="0"/>
      <dgm:spPr/>
    </dgm:pt>
    <dgm:pt modelId="{7680136F-C9F3-7D43-A226-F3AC1EF8DB31}" type="pres">
      <dgm:prSet presAssocID="{7B091F33-8481-FB47-A7EE-D2FED0C6F045}" presName="hierChild1" presStyleCnt="0">
        <dgm:presLayoutVars>
          <dgm:chPref val="1"/>
          <dgm:animOne val="branch"/>
          <dgm:animLvl val="lvl"/>
        </dgm:presLayoutVars>
      </dgm:prSet>
      <dgm:spPr/>
    </dgm:pt>
    <dgm:pt modelId="{90EF9FA8-5CF2-0D43-BB1A-4E22D7D11A5A}" type="pres">
      <dgm:prSet presAssocID="{61597C5B-F0BF-BB4C-B36A-25DDB0A105B1}" presName="Name17" presStyleCnt="0"/>
      <dgm:spPr/>
    </dgm:pt>
    <dgm:pt modelId="{7F966470-3C05-B444-ABE0-1336B8865E88}" type="pres">
      <dgm:prSet presAssocID="{61597C5B-F0BF-BB4C-B36A-25DDB0A105B1}" presName="level1Shape" presStyleLbl="node0" presStyleIdx="0" presStyleCnt="1" custLinFactNeighborY="21711">
        <dgm:presLayoutVars>
          <dgm:chPref val="3"/>
        </dgm:presLayoutVars>
      </dgm:prSet>
      <dgm:spPr/>
      <dgm:t>
        <a:bodyPr/>
        <a:lstStyle/>
        <a:p>
          <a:endParaRPr kumimoji="1" lang="ja-JP" altLang="en-US"/>
        </a:p>
      </dgm:t>
    </dgm:pt>
    <dgm:pt modelId="{4EF1F618-46D5-244E-878C-1B4E16A73C5D}" type="pres">
      <dgm:prSet presAssocID="{61597C5B-F0BF-BB4C-B36A-25DDB0A105B1}" presName="hierChild2" presStyleCnt="0"/>
      <dgm:spPr/>
    </dgm:pt>
    <dgm:pt modelId="{8F80FBD5-C7D4-7646-ADC4-36335EC3E00F}" type="pres">
      <dgm:prSet presAssocID="{3B22BDBF-7D35-D84D-8A13-07AA1117D559}" presName="Name25" presStyleLbl="parChTrans1D2" presStyleIdx="0" presStyleCnt="2"/>
      <dgm:spPr/>
      <dgm:t>
        <a:bodyPr/>
        <a:lstStyle/>
        <a:p>
          <a:endParaRPr kumimoji="1" lang="ja-JP" altLang="en-US"/>
        </a:p>
      </dgm:t>
    </dgm:pt>
    <dgm:pt modelId="{E992E34B-6097-254F-B6A0-774085853DEE}" type="pres">
      <dgm:prSet presAssocID="{3B22BDBF-7D35-D84D-8A13-07AA1117D559}" presName="connTx" presStyleLbl="parChTrans1D2" presStyleIdx="0" presStyleCnt="2"/>
      <dgm:spPr/>
      <dgm:t>
        <a:bodyPr/>
        <a:lstStyle/>
        <a:p>
          <a:endParaRPr kumimoji="1" lang="ja-JP" altLang="en-US"/>
        </a:p>
      </dgm:t>
    </dgm:pt>
    <dgm:pt modelId="{7C90469B-C5FE-AD46-87DF-072DFE331CDF}" type="pres">
      <dgm:prSet presAssocID="{5EE6DBB4-4C98-7143-B7DC-09CCCDE590AA}" presName="Name30" presStyleCnt="0"/>
      <dgm:spPr/>
    </dgm:pt>
    <dgm:pt modelId="{D569E455-0249-CE45-B7CF-2D0D901E4C7A}" type="pres">
      <dgm:prSet presAssocID="{5EE6DBB4-4C98-7143-B7DC-09CCCDE590AA}" presName="level2Shape" presStyleLbl="node2" presStyleIdx="0" presStyleCnt="2" custLinFactNeighborY="-88697"/>
      <dgm:spPr/>
      <dgm:t>
        <a:bodyPr/>
        <a:lstStyle/>
        <a:p>
          <a:endParaRPr kumimoji="1" lang="ja-JP" altLang="en-US"/>
        </a:p>
      </dgm:t>
    </dgm:pt>
    <dgm:pt modelId="{27F0F604-F04F-0544-9579-ECBCC452A174}" type="pres">
      <dgm:prSet presAssocID="{5EE6DBB4-4C98-7143-B7DC-09CCCDE590AA}" presName="hierChild3" presStyleCnt="0"/>
      <dgm:spPr/>
    </dgm:pt>
    <dgm:pt modelId="{CBBC018E-1102-C941-9BF6-47A1483D2B2B}" type="pres">
      <dgm:prSet presAssocID="{CBBB6215-3BE9-E648-85F1-6FACAA243BB6}" presName="Name25" presStyleLbl="parChTrans1D3" presStyleIdx="0" presStyleCnt="2"/>
      <dgm:spPr/>
      <dgm:t>
        <a:bodyPr/>
        <a:lstStyle/>
        <a:p>
          <a:endParaRPr kumimoji="1" lang="ja-JP" altLang="en-US"/>
        </a:p>
      </dgm:t>
    </dgm:pt>
    <dgm:pt modelId="{517F7A85-F104-DB44-8983-2B770D7E30E4}" type="pres">
      <dgm:prSet presAssocID="{CBBB6215-3BE9-E648-85F1-6FACAA243BB6}" presName="connTx" presStyleLbl="parChTrans1D3" presStyleIdx="0" presStyleCnt="2"/>
      <dgm:spPr/>
      <dgm:t>
        <a:bodyPr/>
        <a:lstStyle/>
        <a:p>
          <a:endParaRPr kumimoji="1" lang="ja-JP" altLang="en-US"/>
        </a:p>
      </dgm:t>
    </dgm:pt>
    <dgm:pt modelId="{A582E2F3-1663-AF45-A9B7-DAD129108A57}" type="pres">
      <dgm:prSet presAssocID="{F5BE6157-9728-8345-A3A3-C101036EA0CC}" presName="Name30" presStyleCnt="0"/>
      <dgm:spPr/>
    </dgm:pt>
    <dgm:pt modelId="{90115F09-0093-AD4D-BC87-E8833D01E3EC}" type="pres">
      <dgm:prSet presAssocID="{F5BE6157-9728-8345-A3A3-C101036EA0CC}" presName="level2Shape" presStyleLbl="node3" presStyleIdx="0" presStyleCnt="2" custLinFactY="-421" custLinFactNeighborY="-100000"/>
      <dgm:spPr/>
      <dgm:t>
        <a:bodyPr/>
        <a:lstStyle/>
        <a:p>
          <a:endParaRPr kumimoji="1" lang="ja-JP" altLang="en-US"/>
        </a:p>
      </dgm:t>
    </dgm:pt>
    <dgm:pt modelId="{6BDB5F56-6CC9-5044-B4E9-E482D004759A}" type="pres">
      <dgm:prSet presAssocID="{F5BE6157-9728-8345-A3A3-C101036EA0CC}" presName="hierChild3" presStyleCnt="0"/>
      <dgm:spPr/>
    </dgm:pt>
    <dgm:pt modelId="{27DDBBB1-F622-2B40-ABC0-68E1FF5D1CA2}" type="pres">
      <dgm:prSet presAssocID="{493AC709-FA0C-DD46-BC77-F758FA035CBF}" presName="Name25" presStyleLbl="parChTrans1D3" presStyleIdx="1" presStyleCnt="2"/>
      <dgm:spPr/>
      <dgm:t>
        <a:bodyPr/>
        <a:lstStyle/>
        <a:p>
          <a:endParaRPr kumimoji="1" lang="ja-JP" altLang="en-US"/>
        </a:p>
      </dgm:t>
    </dgm:pt>
    <dgm:pt modelId="{13302C06-9B18-3946-914B-E1A5B9E6EC74}" type="pres">
      <dgm:prSet presAssocID="{493AC709-FA0C-DD46-BC77-F758FA035CBF}" presName="connTx" presStyleLbl="parChTrans1D3" presStyleIdx="1" presStyleCnt="2"/>
      <dgm:spPr/>
      <dgm:t>
        <a:bodyPr/>
        <a:lstStyle/>
        <a:p>
          <a:endParaRPr kumimoji="1" lang="ja-JP" altLang="en-US"/>
        </a:p>
      </dgm:t>
    </dgm:pt>
    <dgm:pt modelId="{B0305B58-D33E-3942-B848-2DB1622D1C75}" type="pres">
      <dgm:prSet presAssocID="{063BCFF6-A396-2B45-BB99-089CBB84BF9C}" presName="Name30" presStyleCnt="0"/>
      <dgm:spPr/>
    </dgm:pt>
    <dgm:pt modelId="{ED6112FB-6B42-F54F-95DC-1E83CDA1C283}" type="pres">
      <dgm:prSet presAssocID="{063BCFF6-A396-2B45-BB99-089CBB84BF9C}" presName="level2Shape" presStyleLbl="node3" presStyleIdx="1" presStyleCnt="2" custLinFactNeighborY="44608"/>
      <dgm:spPr/>
      <dgm:t>
        <a:bodyPr/>
        <a:lstStyle/>
        <a:p>
          <a:endParaRPr kumimoji="1" lang="ja-JP" altLang="en-US"/>
        </a:p>
      </dgm:t>
    </dgm:pt>
    <dgm:pt modelId="{2E42B9D1-45FA-5842-9182-EB2A3034BDF4}" type="pres">
      <dgm:prSet presAssocID="{063BCFF6-A396-2B45-BB99-089CBB84BF9C}" presName="hierChild3" presStyleCnt="0"/>
      <dgm:spPr/>
    </dgm:pt>
    <dgm:pt modelId="{7ECA3A61-58AC-3E47-BA0D-7AD70A51FC15}" type="pres">
      <dgm:prSet presAssocID="{2A6D8B45-D173-3340-9225-F4E5BEA0DBDD}" presName="Name25" presStyleLbl="parChTrans1D2" presStyleIdx="1" presStyleCnt="2"/>
      <dgm:spPr/>
      <dgm:t>
        <a:bodyPr/>
        <a:lstStyle/>
        <a:p>
          <a:endParaRPr kumimoji="1" lang="ja-JP" altLang="en-US"/>
        </a:p>
      </dgm:t>
    </dgm:pt>
    <dgm:pt modelId="{1B6AEC89-2FF0-C248-8023-33F3395D348B}" type="pres">
      <dgm:prSet presAssocID="{2A6D8B45-D173-3340-9225-F4E5BEA0DBDD}" presName="connTx" presStyleLbl="parChTrans1D2" presStyleIdx="1" presStyleCnt="2"/>
      <dgm:spPr/>
      <dgm:t>
        <a:bodyPr/>
        <a:lstStyle/>
        <a:p>
          <a:endParaRPr kumimoji="1" lang="ja-JP" altLang="en-US"/>
        </a:p>
      </dgm:t>
    </dgm:pt>
    <dgm:pt modelId="{D8FCBD88-CFF2-114A-9837-82F02E99D566}" type="pres">
      <dgm:prSet presAssocID="{7E856D06-4D03-104D-87C0-B9CC7373D639}" presName="Name30" presStyleCnt="0"/>
      <dgm:spPr/>
    </dgm:pt>
    <dgm:pt modelId="{221404EC-6716-3B45-8445-2271E29A67E9}" type="pres">
      <dgm:prSet presAssocID="{7E856D06-4D03-104D-87C0-B9CC7373D639}" presName="level2Shape" presStyleLbl="node2" presStyleIdx="1" presStyleCnt="2" custLinFactNeighborY="69458"/>
      <dgm:spPr/>
      <dgm:t>
        <a:bodyPr/>
        <a:lstStyle/>
        <a:p>
          <a:endParaRPr kumimoji="1" lang="ja-JP" altLang="en-US"/>
        </a:p>
      </dgm:t>
    </dgm:pt>
    <dgm:pt modelId="{008E0068-54CF-2C4E-9788-150BE8D1AEC1}" type="pres">
      <dgm:prSet presAssocID="{7E856D06-4D03-104D-87C0-B9CC7373D639}" presName="hierChild3" presStyleCnt="0"/>
      <dgm:spPr/>
    </dgm:pt>
    <dgm:pt modelId="{DF76EF9D-BD95-6648-9166-68CF44DF4B2F}" type="pres">
      <dgm:prSet presAssocID="{7B091F33-8481-FB47-A7EE-D2FED0C6F045}" presName="bgShapesFlow" presStyleCnt="0"/>
      <dgm:spPr/>
    </dgm:pt>
    <dgm:pt modelId="{2760DA23-8EFC-BF4D-A08E-70B56F69DEFF}" type="pres">
      <dgm:prSet presAssocID="{655F1779-4CF6-CB47-8C63-A7771AA15687}" presName="rectComp" presStyleCnt="0"/>
      <dgm:spPr/>
    </dgm:pt>
    <dgm:pt modelId="{49502F1F-2545-BC41-8AE7-7283264F5109}" type="pres">
      <dgm:prSet presAssocID="{655F1779-4CF6-CB47-8C63-A7771AA15687}" presName="bgRect" presStyleLbl="bgShp" presStyleIdx="0" presStyleCnt="3" custScaleY="100000"/>
      <dgm:spPr/>
      <dgm:t>
        <a:bodyPr/>
        <a:lstStyle/>
        <a:p>
          <a:endParaRPr kumimoji="1" lang="ja-JP" altLang="en-US"/>
        </a:p>
      </dgm:t>
    </dgm:pt>
    <dgm:pt modelId="{75FBAF70-EEBF-E044-A94F-D0F99E8254B8}" type="pres">
      <dgm:prSet presAssocID="{655F1779-4CF6-CB47-8C63-A7771AA15687}" presName="bgRectTx" presStyleLbl="bgShp" presStyleIdx="0" presStyleCnt="3">
        <dgm:presLayoutVars>
          <dgm:bulletEnabled val="1"/>
        </dgm:presLayoutVars>
      </dgm:prSet>
      <dgm:spPr/>
      <dgm:t>
        <a:bodyPr/>
        <a:lstStyle/>
        <a:p>
          <a:endParaRPr kumimoji="1" lang="ja-JP" altLang="en-US"/>
        </a:p>
      </dgm:t>
    </dgm:pt>
    <dgm:pt modelId="{0170C5C7-5C93-0343-8011-AB2308034838}" type="pres">
      <dgm:prSet presAssocID="{655F1779-4CF6-CB47-8C63-A7771AA15687}" presName="spComp" presStyleCnt="0"/>
      <dgm:spPr/>
    </dgm:pt>
    <dgm:pt modelId="{551D84C7-73DD-BB4A-9A4C-6FA60B236310}" type="pres">
      <dgm:prSet presAssocID="{655F1779-4CF6-CB47-8C63-A7771AA15687}" presName="hSp" presStyleCnt="0"/>
      <dgm:spPr/>
    </dgm:pt>
    <dgm:pt modelId="{FAE9B6D8-B2B4-4643-B4A6-97F2D6C03712}" type="pres">
      <dgm:prSet presAssocID="{24C3FF1E-31C4-BC4B-BCDF-09E0D40B6510}" presName="rectComp" presStyleCnt="0"/>
      <dgm:spPr/>
    </dgm:pt>
    <dgm:pt modelId="{E0F7309C-D503-3642-8D8A-E80052C7E9EB}" type="pres">
      <dgm:prSet presAssocID="{24C3FF1E-31C4-BC4B-BCDF-09E0D40B6510}" presName="bgRect" presStyleLbl="bgShp" presStyleIdx="1" presStyleCnt="3" custScaleY="100000"/>
      <dgm:spPr/>
      <dgm:t>
        <a:bodyPr/>
        <a:lstStyle/>
        <a:p>
          <a:endParaRPr kumimoji="1" lang="ja-JP" altLang="en-US"/>
        </a:p>
      </dgm:t>
    </dgm:pt>
    <dgm:pt modelId="{84643241-5870-4D49-A11D-C54099D487D2}" type="pres">
      <dgm:prSet presAssocID="{24C3FF1E-31C4-BC4B-BCDF-09E0D40B6510}" presName="bgRectTx" presStyleLbl="bgShp" presStyleIdx="1" presStyleCnt="3">
        <dgm:presLayoutVars>
          <dgm:bulletEnabled val="1"/>
        </dgm:presLayoutVars>
      </dgm:prSet>
      <dgm:spPr/>
      <dgm:t>
        <a:bodyPr/>
        <a:lstStyle/>
        <a:p>
          <a:endParaRPr kumimoji="1" lang="ja-JP" altLang="en-US"/>
        </a:p>
      </dgm:t>
    </dgm:pt>
    <dgm:pt modelId="{6AF2AC60-819F-BD43-8FB9-98564B7512B9}" type="pres">
      <dgm:prSet presAssocID="{24C3FF1E-31C4-BC4B-BCDF-09E0D40B6510}" presName="spComp" presStyleCnt="0"/>
      <dgm:spPr/>
    </dgm:pt>
    <dgm:pt modelId="{E21C2D0F-693F-A941-AD2D-F2D09C98F228}" type="pres">
      <dgm:prSet presAssocID="{24C3FF1E-31C4-BC4B-BCDF-09E0D40B6510}" presName="hSp" presStyleCnt="0"/>
      <dgm:spPr/>
    </dgm:pt>
    <dgm:pt modelId="{EAB4462B-8552-C640-8952-5B8869B22AA7}" type="pres">
      <dgm:prSet presAssocID="{C881991C-D619-A14B-8656-0EEE8DD0D608}" presName="rectComp" presStyleCnt="0"/>
      <dgm:spPr/>
    </dgm:pt>
    <dgm:pt modelId="{12BDD990-A9AE-FF4B-A2C1-B57BA6D7AE83}" type="pres">
      <dgm:prSet presAssocID="{C881991C-D619-A14B-8656-0EEE8DD0D608}" presName="bgRect" presStyleLbl="bgShp" presStyleIdx="2" presStyleCnt="3" custScaleY="100000"/>
      <dgm:spPr/>
      <dgm:t>
        <a:bodyPr/>
        <a:lstStyle/>
        <a:p>
          <a:endParaRPr kumimoji="1" lang="ja-JP" altLang="en-US"/>
        </a:p>
      </dgm:t>
    </dgm:pt>
    <dgm:pt modelId="{2335341A-D967-2644-B4DD-FF199917A781}" type="pres">
      <dgm:prSet presAssocID="{C881991C-D619-A14B-8656-0EEE8DD0D608}" presName="bgRectTx" presStyleLbl="bgShp" presStyleIdx="2" presStyleCnt="3">
        <dgm:presLayoutVars>
          <dgm:bulletEnabled val="1"/>
        </dgm:presLayoutVars>
      </dgm:prSet>
      <dgm:spPr/>
      <dgm:t>
        <a:bodyPr/>
        <a:lstStyle/>
        <a:p>
          <a:endParaRPr kumimoji="1" lang="ja-JP" altLang="en-US"/>
        </a:p>
      </dgm:t>
    </dgm:pt>
  </dgm:ptLst>
  <dgm:cxnLst>
    <dgm:cxn modelId="{F5623419-828C-B54B-8571-5B4AF32C23B8}" type="presOf" srcId="{7E856D06-4D03-104D-87C0-B9CC7373D639}" destId="{221404EC-6716-3B45-8445-2271E29A67E9}" srcOrd="0" destOrd="0" presId="urn:microsoft.com/office/officeart/2005/8/layout/hierarchy5"/>
    <dgm:cxn modelId="{3FF66421-18ED-7342-89BD-2E822E9C4D49}" srcId="{7B091F33-8481-FB47-A7EE-D2FED0C6F045}" destId="{C881991C-D619-A14B-8656-0EEE8DD0D608}" srcOrd="3" destOrd="0" parTransId="{74FDB3FB-F481-5E46-8F6D-F552F69DB911}" sibTransId="{FC23ED68-CC2C-4C42-B435-FD891EB302BF}"/>
    <dgm:cxn modelId="{9A860A4C-5929-B047-A12D-A3E7C5E50EB6}" srcId="{5EE6DBB4-4C98-7143-B7DC-09CCCDE590AA}" destId="{063BCFF6-A396-2B45-BB99-089CBB84BF9C}" srcOrd="1" destOrd="0" parTransId="{493AC709-FA0C-DD46-BC77-F758FA035CBF}" sibTransId="{8FB6CD09-6CD1-8B4A-9B8F-280FC85FF446}"/>
    <dgm:cxn modelId="{62E76CE6-93E8-5948-AD1F-50E7E18465E2}" type="presOf" srcId="{493AC709-FA0C-DD46-BC77-F758FA035CBF}" destId="{13302C06-9B18-3946-914B-E1A5B9E6EC74}" srcOrd="1" destOrd="0" presId="urn:microsoft.com/office/officeart/2005/8/layout/hierarchy5"/>
    <dgm:cxn modelId="{C7DBD948-CF6A-764D-BECA-7B342A4FAEBA}" type="presOf" srcId="{2A6D8B45-D173-3340-9225-F4E5BEA0DBDD}" destId="{7ECA3A61-58AC-3E47-BA0D-7AD70A51FC15}" srcOrd="0" destOrd="0" presId="urn:microsoft.com/office/officeart/2005/8/layout/hierarchy5"/>
    <dgm:cxn modelId="{5C61F7EE-0319-5143-A34C-6A0A41E1F7EE}" type="presOf" srcId="{F5BE6157-9728-8345-A3A3-C101036EA0CC}" destId="{90115F09-0093-AD4D-BC87-E8833D01E3EC}" srcOrd="0" destOrd="0" presId="urn:microsoft.com/office/officeart/2005/8/layout/hierarchy5"/>
    <dgm:cxn modelId="{7BF0567E-8FAB-7945-9E00-D85B0FD7E2D0}" type="presOf" srcId="{2A6D8B45-D173-3340-9225-F4E5BEA0DBDD}" destId="{1B6AEC89-2FF0-C248-8023-33F3395D348B}" srcOrd="1" destOrd="0" presId="urn:microsoft.com/office/officeart/2005/8/layout/hierarchy5"/>
    <dgm:cxn modelId="{062C2CD9-42E0-9343-A41D-F59C69687600}" srcId="{5EE6DBB4-4C98-7143-B7DC-09CCCDE590AA}" destId="{F5BE6157-9728-8345-A3A3-C101036EA0CC}" srcOrd="0" destOrd="0" parTransId="{CBBB6215-3BE9-E648-85F1-6FACAA243BB6}" sibTransId="{416942F0-3CA3-B84E-AE2E-0BAB29BC4E35}"/>
    <dgm:cxn modelId="{532A4B12-CF45-AC4E-820E-0BB5A793CDE7}" type="presOf" srcId="{C881991C-D619-A14B-8656-0EEE8DD0D608}" destId="{12BDD990-A9AE-FF4B-A2C1-B57BA6D7AE83}" srcOrd="0" destOrd="0" presId="urn:microsoft.com/office/officeart/2005/8/layout/hierarchy5"/>
    <dgm:cxn modelId="{CB3FEB6C-2474-AE48-BCF4-ADB1C25D6E1C}" type="presOf" srcId="{C881991C-D619-A14B-8656-0EEE8DD0D608}" destId="{2335341A-D967-2644-B4DD-FF199917A781}" srcOrd="1" destOrd="0" presId="urn:microsoft.com/office/officeart/2005/8/layout/hierarchy5"/>
    <dgm:cxn modelId="{27962BA6-092D-D74B-9833-065F5696C059}" srcId="{61597C5B-F0BF-BB4C-B36A-25DDB0A105B1}" destId="{7E856D06-4D03-104D-87C0-B9CC7373D639}" srcOrd="1" destOrd="0" parTransId="{2A6D8B45-D173-3340-9225-F4E5BEA0DBDD}" sibTransId="{10B8E1F6-7B4E-4247-B6C5-5B15862D3F06}"/>
    <dgm:cxn modelId="{9258C298-A42C-7846-BA89-EADC47AD7B1F}" type="presOf" srcId="{063BCFF6-A396-2B45-BB99-089CBB84BF9C}" destId="{ED6112FB-6B42-F54F-95DC-1E83CDA1C283}" srcOrd="0" destOrd="0" presId="urn:microsoft.com/office/officeart/2005/8/layout/hierarchy5"/>
    <dgm:cxn modelId="{84A9DB06-EC4A-FC47-839D-AA602E321339}" type="presOf" srcId="{3B22BDBF-7D35-D84D-8A13-07AA1117D559}" destId="{8F80FBD5-C7D4-7646-ADC4-36335EC3E00F}" srcOrd="0" destOrd="0" presId="urn:microsoft.com/office/officeart/2005/8/layout/hierarchy5"/>
    <dgm:cxn modelId="{5272E88D-3C91-E34C-928C-5E490A9A7210}" type="presOf" srcId="{CBBB6215-3BE9-E648-85F1-6FACAA243BB6}" destId="{517F7A85-F104-DB44-8983-2B770D7E30E4}" srcOrd="1" destOrd="0" presId="urn:microsoft.com/office/officeart/2005/8/layout/hierarchy5"/>
    <dgm:cxn modelId="{6EC3BAA4-60A6-8844-B518-B555C5A74F16}" type="presOf" srcId="{CBBB6215-3BE9-E648-85F1-6FACAA243BB6}" destId="{CBBC018E-1102-C941-9BF6-47A1483D2B2B}" srcOrd="0" destOrd="0" presId="urn:microsoft.com/office/officeart/2005/8/layout/hierarchy5"/>
    <dgm:cxn modelId="{C5EECC56-A418-5D46-9A0F-BA3D886EAB6E}" srcId="{7B091F33-8481-FB47-A7EE-D2FED0C6F045}" destId="{24C3FF1E-31C4-BC4B-BCDF-09E0D40B6510}" srcOrd="2" destOrd="0" parTransId="{D9F2F7B3-581E-3348-BEB9-D21971AB6541}" sibTransId="{C7186A70-A4AF-0548-92C3-AEB6B9BB2943}"/>
    <dgm:cxn modelId="{4E20C542-4150-BB4B-8964-65BFBE35D3EA}" type="presOf" srcId="{24C3FF1E-31C4-BC4B-BCDF-09E0D40B6510}" destId="{84643241-5870-4D49-A11D-C54099D487D2}" srcOrd="1" destOrd="0" presId="urn:microsoft.com/office/officeart/2005/8/layout/hierarchy5"/>
    <dgm:cxn modelId="{65D92D63-A2DC-6F48-A7CF-E9CAFD4506D9}" type="presOf" srcId="{3B22BDBF-7D35-D84D-8A13-07AA1117D559}" destId="{E992E34B-6097-254F-B6A0-774085853DEE}" srcOrd="1" destOrd="0" presId="urn:microsoft.com/office/officeart/2005/8/layout/hierarchy5"/>
    <dgm:cxn modelId="{550661B1-A9FA-164D-90E5-268DD6A36413}" type="presOf" srcId="{655F1779-4CF6-CB47-8C63-A7771AA15687}" destId="{49502F1F-2545-BC41-8AE7-7283264F5109}" srcOrd="0" destOrd="0" presId="urn:microsoft.com/office/officeart/2005/8/layout/hierarchy5"/>
    <dgm:cxn modelId="{2B533E1D-FCF5-0C41-8F98-CD605FB17C5C}" type="presOf" srcId="{24C3FF1E-31C4-BC4B-BCDF-09E0D40B6510}" destId="{E0F7309C-D503-3642-8D8A-E80052C7E9EB}" srcOrd="0" destOrd="0" presId="urn:microsoft.com/office/officeart/2005/8/layout/hierarchy5"/>
    <dgm:cxn modelId="{51B4E0CF-52E9-184D-AF7F-5048D8E72155}" type="presOf" srcId="{61597C5B-F0BF-BB4C-B36A-25DDB0A105B1}" destId="{7F966470-3C05-B444-ABE0-1336B8865E88}" srcOrd="0" destOrd="0" presId="urn:microsoft.com/office/officeart/2005/8/layout/hierarchy5"/>
    <dgm:cxn modelId="{3995E0CD-EDD1-0B40-92A2-019310B0AD72}" type="presOf" srcId="{493AC709-FA0C-DD46-BC77-F758FA035CBF}" destId="{27DDBBB1-F622-2B40-ABC0-68E1FF5D1CA2}" srcOrd="0" destOrd="0" presId="urn:microsoft.com/office/officeart/2005/8/layout/hierarchy5"/>
    <dgm:cxn modelId="{E5DE62ED-C37B-4D4D-94BC-6FD297B5122D}" type="presOf" srcId="{5EE6DBB4-4C98-7143-B7DC-09CCCDE590AA}" destId="{D569E455-0249-CE45-B7CF-2D0D901E4C7A}" srcOrd="0" destOrd="0" presId="urn:microsoft.com/office/officeart/2005/8/layout/hierarchy5"/>
    <dgm:cxn modelId="{84AAEB47-0F11-FF4B-84A0-01072E277DE1}" srcId="{61597C5B-F0BF-BB4C-B36A-25DDB0A105B1}" destId="{5EE6DBB4-4C98-7143-B7DC-09CCCDE590AA}" srcOrd="0" destOrd="0" parTransId="{3B22BDBF-7D35-D84D-8A13-07AA1117D559}" sibTransId="{F6E4512D-56CF-3047-948B-A0ABFCE6D975}"/>
    <dgm:cxn modelId="{1EF9E830-E70A-1D4E-A2D7-34BCD31D481E}" type="presOf" srcId="{7B091F33-8481-FB47-A7EE-D2FED0C6F045}" destId="{8C25ADB5-4014-0644-B095-2EB11254472F}" srcOrd="0" destOrd="0" presId="urn:microsoft.com/office/officeart/2005/8/layout/hierarchy5"/>
    <dgm:cxn modelId="{7B15A8E7-9A53-8144-A17E-9C127F387F9B}" srcId="{7B091F33-8481-FB47-A7EE-D2FED0C6F045}" destId="{655F1779-4CF6-CB47-8C63-A7771AA15687}" srcOrd="1" destOrd="0" parTransId="{9959F78F-4B46-BE46-83E9-A29C6010092B}" sibTransId="{5ECCC55E-13E7-4345-ABA0-227937884163}"/>
    <dgm:cxn modelId="{6463FDFF-AFB3-7B4E-B727-5A79A51B4C0F}" type="presOf" srcId="{655F1779-4CF6-CB47-8C63-A7771AA15687}" destId="{75FBAF70-EEBF-E044-A94F-D0F99E8254B8}" srcOrd="1" destOrd="0" presId="urn:microsoft.com/office/officeart/2005/8/layout/hierarchy5"/>
    <dgm:cxn modelId="{6A682D13-0DA4-6745-BBDB-125FA68253A9}" srcId="{7B091F33-8481-FB47-A7EE-D2FED0C6F045}" destId="{61597C5B-F0BF-BB4C-B36A-25DDB0A105B1}" srcOrd="0" destOrd="0" parTransId="{E135CDB6-22E2-F745-BF5E-E6D7D8E9355E}" sibTransId="{D4789E76-3A29-4F47-8C01-A5D5294D71FA}"/>
    <dgm:cxn modelId="{01E1C203-7CA9-6E4B-882C-82202BB6F265}" type="presParOf" srcId="{8C25ADB5-4014-0644-B095-2EB11254472F}" destId="{E1BDF3E6-318D-A24A-8E4C-9E6B196587D2}" srcOrd="0" destOrd="0" presId="urn:microsoft.com/office/officeart/2005/8/layout/hierarchy5"/>
    <dgm:cxn modelId="{C7B12F22-1669-1041-A304-E1C9C64C3D90}" type="presParOf" srcId="{E1BDF3E6-318D-A24A-8E4C-9E6B196587D2}" destId="{958AC0B0-6BB9-DD48-8161-EEF2D1373D64}" srcOrd="0" destOrd="0" presId="urn:microsoft.com/office/officeart/2005/8/layout/hierarchy5"/>
    <dgm:cxn modelId="{73B85B03-7817-B442-BE7E-2E92EE5297AF}" type="presParOf" srcId="{E1BDF3E6-318D-A24A-8E4C-9E6B196587D2}" destId="{7680136F-C9F3-7D43-A226-F3AC1EF8DB31}" srcOrd="1" destOrd="0" presId="urn:microsoft.com/office/officeart/2005/8/layout/hierarchy5"/>
    <dgm:cxn modelId="{B1FDB31A-D23A-B54B-A0E1-16A3F08F0239}" type="presParOf" srcId="{7680136F-C9F3-7D43-A226-F3AC1EF8DB31}" destId="{90EF9FA8-5CF2-0D43-BB1A-4E22D7D11A5A}" srcOrd="0" destOrd="0" presId="urn:microsoft.com/office/officeart/2005/8/layout/hierarchy5"/>
    <dgm:cxn modelId="{1A7AD1CE-591E-424F-B997-388725E50E76}" type="presParOf" srcId="{90EF9FA8-5CF2-0D43-BB1A-4E22D7D11A5A}" destId="{7F966470-3C05-B444-ABE0-1336B8865E88}" srcOrd="0" destOrd="0" presId="urn:microsoft.com/office/officeart/2005/8/layout/hierarchy5"/>
    <dgm:cxn modelId="{205A4A4E-E040-D842-9EF9-53EBEB699B6C}" type="presParOf" srcId="{90EF9FA8-5CF2-0D43-BB1A-4E22D7D11A5A}" destId="{4EF1F618-46D5-244E-878C-1B4E16A73C5D}" srcOrd="1" destOrd="0" presId="urn:microsoft.com/office/officeart/2005/8/layout/hierarchy5"/>
    <dgm:cxn modelId="{9AC84732-6364-CC46-8159-7706264F8ACA}" type="presParOf" srcId="{4EF1F618-46D5-244E-878C-1B4E16A73C5D}" destId="{8F80FBD5-C7D4-7646-ADC4-36335EC3E00F}" srcOrd="0" destOrd="0" presId="urn:microsoft.com/office/officeart/2005/8/layout/hierarchy5"/>
    <dgm:cxn modelId="{981E868A-6239-B84B-B95E-AC1936E24E68}" type="presParOf" srcId="{8F80FBD5-C7D4-7646-ADC4-36335EC3E00F}" destId="{E992E34B-6097-254F-B6A0-774085853DEE}" srcOrd="0" destOrd="0" presId="urn:microsoft.com/office/officeart/2005/8/layout/hierarchy5"/>
    <dgm:cxn modelId="{CBBFDB0A-3B0F-A043-A8F6-2CAE11ED6BD9}" type="presParOf" srcId="{4EF1F618-46D5-244E-878C-1B4E16A73C5D}" destId="{7C90469B-C5FE-AD46-87DF-072DFE331CDF}" srcOrd="1" destOrd="0" presId="urn:microsoft.com/office/officeart/2005/8/layout/hierarchy5"/>
    <dgm:cxn modelId="{31E97BF2-D8D1-7C44-822C-E8A7F224BC76}" type="presParOf" srcId="{7C90469B-C5FE-AD46-87DF-072DFE331CDF}" destId="{D569E455-0249-CE45-B7CF-2D0D901E4C7A}" srcOrd="0" destOrd="0" presId="urn:microsoft.com/office/officeart/2005/8/layout/hierarchy5"/>
    <dgm:cxn modelId="{6FC95B8E-B7C9-694A-884F-13E402457CF9}" type="presParOf" srcId="{7C90469B-C5FE-AD46-87DF-072DFE331CDF}" destId="{27F0F604-F04F-0544-9579-ECBCC452A174}" srcOrd="1" destOrd="0" presId="urn:microsoft.com/office/officeart/2005/8/layout/hierarchy5"/>
    <dgm:cxn modelId="{0FC93BA8-CD45-4942-84AB-D0D2C2BB712C}" type="presParOf" srcId="{27F0F604-F04F-0544-9579-ECBCC452A174}" destId="{CBBC018E-1102-C941-9BF6-47A1483D2B2B}" srcOrd="0" destOrd="0" presId="urn:microsoft.com/office/officeart/2005/8/layout/hierarchy5"/>
    <dgm:cxn modelId="{1D7DC857-E57C-7B4D-900A-A33FF3BDF767}" type="presParOf" srcId="{CBBC018E-1102-C941-9BF6-47A1483D2B2B}" destId="{517F7A85-F104-DB44-8983-2B770D7E30E4}" srcOrd="0" destOrd="0" presId="urn:microsoft.com/office/officeart/2005/8/layout/hierarchy5"/>
    <dgm:cxn modelId="{D28655D3-3252-EF4C-8134-20C6F9888280}" type="presParOf" srcId="{27F0F604-F04F-0544-9579-ECBCC452A174}" destId="{A582E2F3-1663-AF45-A9B7-DAD129108A57}" srcOrd="1" destOrd="0" presId="urn:microsoft.com/office/officeart/2005/8/layout/hierarchy5"/>
    <dgm:cxn modelId="{7DA90017-49F0-1840-AAFC-E16BBA71E094}" type="presParOf" srcId="{A582E2F3-1663-AF45-A9B7-DAD129108A57}" destId="{90115F09-0093-AD4D-BC87-E8833D01E3EC}" srcOrd="0" destOrd="0" presId="urn:microsoft.com/office/officeart/2005/8/layout/hierarchy5"/>
    <dgm:cxn modelId="{BC7029D6-9361-2C40-8340-79CBE15C3E79}" type="presParOf" srcId="{A582E2F3-1663-AF45-A9B7-DAD129108A57}" destId="{6BDB5F56-6CC9-5044-B4E9-E482D004759A}" srcOrd="1" destOrd="0" presId="urn:microsoft.com/office/officeart/2005/8/layout/hierarchy5"/>
    <dgm:cxn modelId="{5172546F-3576-F342-A99B-F0CC5F361446}" type="presParOf" srcId="{27F0F604-F04F-0544-9579-ECBCC452A174}" destId="{27DDBBB1-F622-2B40-ABC0-68E1FF5D1CA2}" srcOrd="2" destOrd="0" presId="urn:microsoft.com/office/officeart/2005/8/layout/hierarchy5"/>
    <dgm:cxn modelId="{26C5F059-0D06-DA40-B979-8125D64FA540}" type="presParOf" srcId="{27DDBBB1-F622-2B40-ABC0-68E1FF5D1CA2}" destId="{13302C06-9B18-3946-914B-E1A5B9E6EC74}" srcOrd="0" destOrd="0" presId="urn:microsoft.com/office/officeart/2005/8/layout/hierarchy5"/>
    <dgm:cxn modelId="{BDB0484A-BA87-8447-AD61-0AAD3F7C0511}" type="presParOf" srcId="{27F0F604-F04F-0544-9579-ECBCC452A174}" destId="{B0305B58-D33E-3942-B848-2DB1622D1C75}" srcOrd="3" destOrd="0" presId="urn:microsoft.com/office/officeart/2005/8/layout/hierarchy5"/>
    <dgm:cxn modelId="{F6E078AC-4676-E44B-A6F7-0CF2EA16AA1F}" type="presParOf" srcId="{B0305B58-D33E-3942-B848-2DB1622D1C75}" destId="{ED6112FB-6B42-F54F-95DC-1E83CDA1C283}" srcOrd="0" destOrd="0" presId="urn:microsoft.com/office/officeart/2005/8/layout/hierarchy5"/>
    <dgm:cxn modelId="{EA882C4B-7C3A-3D45-8D17-B7DE4A59941A}" type="presParOf" srcId="{B0305B58-D33E-3942-B848-2DB1622D1C75}" destId="{2E42B9D1-45FA-5842-9182-EB2A3034BDF4}" srcOrd="1" destOrd="0" presId="urn:microsoft.com/office/officeart/2005/8/layout/hierarchy5"/>
    <dgm:cxn modelId="{8C11B00F-537B-6F46-947C-4FE55643CC07}" type="presParOf" srcId="{4EF1F618-46D5-244E-878C-1B4E16A73C5D}" destId="{7ECA3A61-58AC-3E47-BA0D-7AD70A51FC15}" srcOrd="2" destOrd="0" presId="urn:microsoft.com/office/officeart/2005/8/layout/hierarchy5"/>
    <dgm:cxn modelId="{A0E0285C-DFDE-E345-886E-4DFCF7B5DB77}" type="presParOf" srcId="{7ECA3A61-58AC-3E47-BA0D-7AD70A51FC15}" destId="{1B6AEC89-2FF0-C248-8023-33F3395D348B}" srcOrd="0" destOrd="0" presId="urn:microsoft.com/office/officeart/2005/8/layout/hierarchy5"/>
    <dgm:cxn modelId="{213FEE6D-1F1E-7D42-B18C-D589FB7C3C55}" type="presParOf" srcId="{4EF1F618-46D5-244E-878C-1B4E16A73C5D}" destId="{D8FCBD88-CFF2-114A-9837-82F02E99D566}" srcOrd="3" destOrd="0" presId="urn:microsoft.com/office/officeart/2005/8/layout/hierarchy5"/>
    <dgm:cxn modelId="{590935DF-1FAC-1540-B850-EED5C275FD37}" type="presParOf" srcId="{D8FCBD88-CFF2-114A-9837-82F02E99D566}" destId="{221404EC-6716-3B45-8445-2271E29A67E9}" srcOrd="0" destOrd="0" presId="urn:microsoft.com/office/officeart/2005/8/layout/hierarchy5"/>
    <dgm:cxn modelId="{513A0ED8-0057-7242-A062-1893B639E296}" type="presParOf" srcId="{D8FCBD88-CFF2-114A-9837-82F02E99D566}" destId="{008E0068-54CF-2C4E-9788-150BE8D1AEC1}" srcOrd="1" destOrd="0" presId="urn:microsoft.com/office/officeart/2005/8/layout/hierarchy5"/>
    <dgm:cxn modelId="{E0E964C9-7F42-FD47-893E-8ADB1DB7A674}" type="presParOf" srcId="{8C25ADB5-4014-0644-B095-2EB11254472F}" destId="{DF76EF9D-BD95-6648-9166-68CF44DF4B2F}" srcOrd="1" destOrd="0" presId="urn:microsoft.com/office/officeart/2005/8/layout/hierarchy5"/>
    <dgm:cxn modelId="{60F152C9-A8B4-464F-B460-466060890956}" type="presParOf" srcId="{DF76EF9D-BD95-6648-9166-68CF44DF4B2F}" destId="{2760DA23-8EFC-BF4D-A08E-70B56F69DEFF}" srcOrd="0" destOrd="0" presId="urn:microsoft.com/office/officeart/2005/8/layout/hierarchy5"/>
    <dgm:cxn modelId="{940B72BE-C7FC-9844-90C4-EC657969F429}" type="presParOf" srcId="{2760DA23-8EFC-BF4D-A08E-70B56F69DEFF}" destId="{49502F1F-2545-BC41-8AE7-7283264F5109}" srcOrd="0" destOrd="0" presId="urn:microsoft.com/office/officeart/2005/8/layout/hierarchy5"/>
    <dgm:cxn modelId="{A23CB787-ED13-024B-8C5D-57F1C34ACB8E}" type="presParOf" srcId="{2760DA23-8EFC-BF4D-A08E-70B56F69DEFF}" destId="{75FBAF70-EEBF-E044-A94F-D0F99E8254B8}" srcOrd="1" destOrd="0" presId="urn:microsoft.com/office/officeart/2005/8/layout/hierarchy5"/>
    <dgm:cxn modelId="{D76DFC7B-BB13-EF49-ACFD-185AB286728A}" type="presParOf" srcId="{DF76EF9D-BD95-6648-9166-68CF44DF4B2F}" destId="{0170C5C7-5C93-0343-8011-AB2308034838}" srcOrd="1" destOrd="0" presId="urn:microsoft.com/office/officeart/2005/8/layout/hierarchy5"/>
    <dgm:cxn modelId="{B6A175F4-821A-C84F-BF16-C67D87C915E0}" type="presParOf" srcId="{0170C5C7-5C93-0343-8011-AB2308034838}" destId="{551D84C7-73DD-BB4A-9A4C-6FA60B236310}" srcOrd="0" destOrd="0" presId="urn:microsoft.com/office/officeart/2005/8/layout/hierarchy5"/>
    <dgm:cxn modelId="{FECA25D2-4076-BA42-9F0C-1A4337B7669E}" type="presParOf" srcId="{DF76EF9D-BD95-6648-9166-68CF44DF4B2F}" destId="{FAE9B6D8-B2B4-4643-B4A6-97F2D6C03712}" srcOrd="2" destOrd="0" presId="urn:microsoft.com/office/officeart/2005/8/layout/hierarchy5"/>
    <dgm:cxn modelId="{830EEB71-8E0C-8741-84F3-D270B8B8B770}" type="presParOf" srcId="{FAE9B6D8-B2B4-4643-B4A6-97F2D6C03712}" destId="{E0F7309C-D503-3642-8D8A-E80052C7E9EB}" srcOrd="0" destOrd="0" presId="urn:microsoft.com/office/officeart/2005/8/layout/hierarchy5"/>
    <dgm:cxn modelId="{07A5F4D2-ADB0-914E-89E8-C4A528ADE1D5}" type="presParOf" srcId="{FAE9B6D8-B2B4-4643-B4A6-97F2D6C03712}" destId="{84643241-5870-4D49-A11D-C54099D487D2}" srcOrd="1" destOrd="0" presId="urn:microsoft.com/office/officeart/2005/8/layout/hierarchy5"/>
    <dgm:cxn modelId="{C35908A0-78C3-5A41-91DF-8C6E82A368C5}" type="presParOf" srcId="{DF76EF9D-BD95-6648-9166-68CF44DF4B2F}" destId="{6AF2AC60-819F-BD43-8FB9-98564B7512B9}" srcOrd="3" destOrd="0" presId="urn:microsoft.com/office/officeart/2005/8/layout/hierarchy5"/>
    <dgm:cxn modelId="{10755425-3FFC-414A-B00E-A2CDEC1F911C}" type="presParOf" srcId="{6AF2AC60-819F-BD43-8FB9-98564B7512B9}" destId="{E21C2D0F-693F-A941-AD2D-F2D09C98F228}" srcOrd="0" destOrd="0" presId="urn:microsoft.com/office/officeart/2005/8/layout/hierarchy5"/>
    <dgm:cxn modelId="{BC1D3D43-3B39-EC4B-A0E0-2FF7231E8D90}" type="presParOf" srcId="{DF76EF9D-BD95-6648-9166-68CF44DF4B2F}" destId="{EAB4462B-8552-C640-8952-5B8869B22AA7}" srcOrd="4" destOrd="0" presId="urn:microsoft.com/office/officeart/2005/8/layout/hierarchy5"/>
    <dgm:cxn modelId="{68825EA6-C090-174F-80AF-5A66EC21B43D}" type="presParOf" srcId="{EAB4462B-8552-C640-8952-5B8869B22AA7}" destId="{12BDD990-A9AE-FF4B-A2C1-B57BA6D7AE83}" srcOrd="0" destOrd="0" presId="urn:microsoft.com/office/officeart/2005/8/layout/hierarchy5"/>
    <dgm:cxn modelId="{A37CF389-7BE5-C640-BC07-0AA00E7D135F}" type="presParOf" srcId="{EAB4462B-8552-C640-8952-5B8869B22AA7}" destId="{2335341A-D967-2644-B4DD-FF199917A781}"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73E990-73E2-4E91-BD3B-699BC9A4EF32}" type="doc">
      <dgm:prSet loTypeId="urn:microsoft.com/office/officeart/2005/8/layout/hierarchy3" loCatId="list" qsTypeId="urn:microsoft.com/office/officeart/2005/8/quickstyle/simple2" qsCatId="simple" csTypeId="urn:microsoft.com/office/officeart/2005/8/colors/accent3_2" csCatId="accent3" phldr="1"/>
      <dgm:spPr/>
      <dgm:t>
        <a:bodyPr/>
        <a:lstStyle/>
        <a:p>
          <a:endParaRPr kumimoji="1" lang="ja-JP" altLang="en-US"/>
        </a:p>
      </dgm:t>
    </dgm:pt>
    <dgm:pt modelId="{76750CEF-5334-423A-8775-1CA1A38998D9}">
      <dgm:prSet phldrT="[テキスト]" custT="1"/>
      <dgm:spPr/>
      <dgm:t>
        <a:bodyPr/>
        <a:lstStyle/>
        <a:p>
          <a:r>
            <a:rPr kumimoji="1" lang="ja-JP" altLang="en-US" sz="1600" b="1" dirty="0">
              <a:latin typeface="+mn-lt"/>
            </a:rPr>
            <a:t>要件①</a:t>
          </a:r>
        </a:p>
      </dgm:t>
    </dgm:pt>
    <dgm:pt modelId="{F8C115FE-3C9D-4E24-A7EC-49E9D3A6BF65}" type="parTrans" cxnId="{D8EEF5BE-46CC-4140-A116-E5D05614D8BD}">
      <dgm:prSet/>
      <dgm:spPr/>
      <dgm:t>
        <a:bodyPr/>
        <a:lstStyle/>
        <a:p>
          <a:endParaRPr kumimoji="1" lang="ja-JP" altLang="en-US"/>
        </a:p>
      </dgm:t>
    </dgm:pt>
    <dgm:pt modelId="{280ED98D-FAB7-404C-ABEA-A6203E92B772}" type="sibTrans" cxnId="{D8EEF5BE-46CC-4140-A116-E5D05614D8BD}">
      <dgm:prSet/>
      <dgm:spPr/>
      <dgm:t>
        <a:bodyPr/>
        <a:lstStyle/>
        <a:p>
          <a:endParaRPr kumimoji="1" lang="ja-JP" altLang="en-US"/>
        </a:p>
      </dgm:t>
    </dgm:pt>
    <dgm:pt modelId="{526339B3-83CB-41F8-829D-A13C0949592A}">
      <dgm:prSet phldrT="[テキスト]" custT="1"/>
      <dgm:spPr/>
      <dgm:t>
        <a:bodyPr/>
        <a:lstStyle/>
        <a:p>
          <a:r>
            <a:rPr lang="ja-JP" altLang="en-US" sz="2000" b="1" dirty="0" smtClean="0"/>
            <a:t>外国法が存在しているという事実</a:t>
          </a:r>
          <a:endParaRPr kumimoji="1" lang="ja-JP" altLang="en-US" sz="2000" b="1" dirty="0">
            <a:latin typeface="+mn-lt"/>
          </a:endParaRPr>
        </a:p>
      </dgm:t>
    </dgm:pt>
    <dgm:pt modelId="{6C4A4F1B-B756-45CB-B6B2-B9B413911895}" type="parTrans" cxnId="{2CDA7959-B0A1-4406-B62A-B67982CB6F40}">
      <dgm:prSet/>
      <dgm:spPr/>
      <dgm:t>
        <a:bodyPr/>
        <a:lstStyle/>
        <a:p>
          <a:endParaRPr kumimoji="1" lang="ja-JP" altLang="en-US"/>
        </a:p>
      </dgm:t>
    </dgm:pt>
    <dgm:pt modelId="{2CB1F257-8BC3-4FBB-94FC-C7D6E6FCA1BD}" type="sibTrans" cxnId="{2CDA7959-B0A1-4406-B62A-B67982CB6F40}">
      <dgm:prSet/>
      <dgm:spPr/>
      <dgm:t>
        <a:bodyPr/>
        <a:lstStyle/>
        <a:p>
          <a:endParaRPr kumimoji="1" lang="ja-JP" altLang="en-US"/>
        </a:p>
      </dgm:t>
    </dgm:pt>
    <dgm:pt modelId="{1C748D66-ED92-4AA0-8143-E7E57502EDB3}">
      <dgm:prSet phldrT="[テキスト]" custT="1"/>
      <dgm:spPr/>
      <dgm:t>
        <a:bodyPr/>
        <a:lstStyle/>
        <a:p>
          <a:r>
            <a:rPr kumimoji="1" lang="ja-JP" altLang="en-US" sz="2000" b="1" dirty="0">
              <a:latin typeface="+mn-lt"/>
            </a:rPr>
            <a:t>当てはめ結果</a:t>
          </a:r>
          <a:r>
            <a:rPr kumimoji="1" lang="ja-JP" altLang="en-US" sz="2000" b="1" dirty="0" smtClean="0">
              <a:latin typeface="+mn-lt"/>
            </a:rPr>
            <a:t>：？</a:t>
          </a:r>
          <a:endParaRPr kumimoji="1" lang="ja-JP" altLang="en-US" sz="2000" b="1" dirty="0">
            <a:latin typeface="+mn-lt"/>
          </a:endParaRPr>
        </a:p>
      </dgm:t>
    </dgm:pt>
    <dgm:pt modelId="{5E4154CE-C381-493D-B8C0-2A1E3122AE08}" type="parTrans" cxnId="{86E5DD9F-5133-4FDB-9F04-36DE16D50E43}">
      <dgm:prSet/>
      <dgm:spPr/>
      <dgm:t>
        <a:bodyPr/>
        <a:lstStyle/>
        <a:p>
          <a:endParaRPr kumimoji="1" lang="ja-JP" altLang="en-US"/>
        </a:p>
      </dgm:t>
    </dgm:pt>
    <dgm:pt modelId="{A51ADE67-C521-4791-963F-EDC139B211A5}" type="sibTrans" cxnId="{86E5DD9F-5133-4FDB-9F04-36DE16D50E43}">
      <dgm:prSet/>
      <dgm:spPr/>
      <dgm:t>
        <a:bodyPr/>
        <a:lstStyle/>
        <a:p>
          <a:endParaRPr kumimoji="1" lang="ja-JP" altLang="en-US"/>
        </a:p>
      </dgm:t>
    </dgm:pt>
    <dgm:pt modelId="{92A31A3D-E4CD-4561-B8EE-9C858A57AF5D}" type="pres">
      <dgm:prSet presAssocID="{0673E990-73E2-4E91-BD3B-699BC9A4EF32}" presName="diagram" presStyleCnt="0">
        <dgm:presLayoutVars>
          <dgm:chPref val="1"/>
          <dgm:dir/>
          <dgm:animOne val="branch"/>
          <dgm:animLvl val="lvl"/>
          <dgm:resizeHandles/>
        </dgm:presLayoutVars>
      </dgm:prSet>
      <dgm:spPr/>
      <dgm:t>
        <a:bodyPr/>
        <a:lstStyle/>
        <a:p>
          <a:endParaRPr kumimoji="1" lang="ja-JP" altLang="en-US"/>
        </a:p>
      </dgm:t>
    </dgm:pt>
    <dgm:pt modelId="{95D7F45E-D77D-4B75-B209-493B2EC4B1F9}" type="pres">
      <dgm:prSet presAssocID="{76750CEF-5334-423A-8775-1CA1A38998D9}" presName="root" presStyleCnt="0"/>
      <dgm:spPr/>
    </dgm:pt>
    <dgm:pt modelId="{D355F4B3-BFA7-4383-BC41-3D5873B03B9E}" type="pres">
      <dgm:prSet presAssocID="{76750CEF-5334-423A-8775-1CA1A38998D9}" presName="rootComposite" presStyleCnt="0"/>
      <dgm:spPr/>
    </dgm:pt>
    <dgm:pt modelId="{2AD13E2A-105C-488B-8686-AA75B6EE9DCD}" type="pres">
      <dgm:prSet presAssocID="{76750CEF-5334-423A-8775-1CA1A38998D9}" presName="rootText" presStyleLbl="node1" presStyleIdx="0" presStyleCnt="1" custScaleX="157027" custScaleY="82505" custLinFactNeighborX="-24804"/>
      <dgm:spPr/>
      <dgm:t>
        <a:bodyPr/>
        <a:lstStyle/>
        <a:p>
          <a:endParaRPr kumimoji="1" lang="ja-JP" altLang="en-US"/>
        </a:p>
      </dgm:t>
    </dgm:pt>
    <dgm:pt modelId="{AA5C1527-FE7A-4D99-B1B2-81F5966781D1}" type="pres">
      <dgm:prSet presAssocID="{76750CEF-5334-423A-8775-1CA1A38998D9}" presName="rootConnector" presStyleLbl="node1" presStyleIdx="0" presStyleCnt="1"/>
      <dgm:spPr/>
      <dgm:t>
        <a:bodyPr/>
        <a:lstStyle/>
        <a:p>
          <a:endParaRPr kumimoji="1" lang="ja-JP" altLang="en-US"/>
        </a:p>
      </dgm:t>
    </dgm:pt>
    <dgm:pt modelId="{66F33446-F34C-42B8-9E5F-922482CEF45C}" type="pres">
      <dgm:prSet presAssocID="{76750CEF-5334-423A-8775-1CA1A38998D9}" presName="childShape" presStyleCnt="0"/>
      <dgm:spPr/>
    </dgm:pt>
    <dgm:pt modelId="{D2C0B94B-8837-4E17-A7FA-41545EC8AAD1}" type="pres">
      <dgm:prSet presAssocID="{6C4A4F1B-B756-45CB-B6B2-B9B413911895}" presName="Name13" presStyleLbl="parChTrans1D2" presStyleIdx="0" presStyleCnt="2"/>
      <dgm:spPr/>
      <dgm:t>
        <a:bodyPr/>
        <a:lstStyle/>
        <a:p>
          <a:endParaRPr kumimoji="1" lang="ja-JP" altLang="en-US"/>
        </a:p>
      </dgm:t>
    </dgm:pt>
    <dgm:pt modelId="{883060C9-E6EE-4856-A118-3C182F1C2FC6}" type="pres">
      <dgm:prSet presAssocID="{526339B3-83CB-41F8-829D-A13C0949592A}" presName="childText" presStyleLbl="bgAcc1" presStyleIdx="0" presStyleCnt="2" custScaleX="570880" custScaleY="142722">
        <dgm:presLayoutVars>
          <dgm:bulletEnabled val="1"/>
        </dgm:presLayoutVars>
      </dgm:prSet>
      <dgm:spPr/>
      <dgm:t>
        <a:bodyPr/>
        <a:lstStyle/>
        <a:p>
          <a:endParaRPr kumimoji="1" lang="ja-JP" altLang="en-US"/>
        </a:p>
      </dgm:t>
    </dgm:pt>
    <dgm:pt modelId="{CE7E1C42-969E-44FE-B2F2-E04071B48034}" type="pres">
      <dgm:prSet presAssocID="{5E4154CE-C381-493D-B8C0-2A1E3122AE08}" presName="Name13" presStyleLbl="parChTrans1D2" presStyleIdx="1" presStyleCnt="2"/>
      <dgm:spPr/>
      <dgm:t>
        <a:bodyPr/>
        <a:lstStyle/>
        <a:p>
          <a:endParaRPr kumimoji="1" lang="ja-JP" altLang="en-US"/>
        </a:p>
      </dgm:t>
    </dgm:pt>
    <dgm:pt modelId="{A49AB45D-C433-4EF3-A2FF-8DB7A3C756F4}" type="pres">
      <dgm:prSet presAssocID="{1C748D66-ED92-4AA0-8143-E7E57502EDB3}" presName="childText" presStyleLbl="bgAcc1" presStyleIdx="1" presStyleCnt="2" custScaleX="560111" custScaleY="95503" custLinFactNeighborX="8628" custLinFactNeighborY="19">
        <dgm:presLayoutVars>
          <dgm:bulletEnabled val="1"/>
        </dgm:presLayoutVars>
      </dgm:prSet>
      <dgm:spPr/>
      <dgm:t>
        <a:bodyPr/>
        <a:lstStyle/>
        <a:p>
          <a:endParaRPr kumimoji="1" lang="ja-JP" altLang="en-US"/>
        </a:p>
      </dgm:t>
    </dgm:pt>
  </dgm:ptLst>
  <dgm:cxnLst>
    <dgm:cxn modelId="{F4F0D220-F718-1549-868F-7E69EB2239AC}" type="presOf" srcId="{76750CEF-5334-423A-8775-1CA1A38998D9}" destId="{AA5C1527-FE7A-4D99-B1B2-81F5966781D1}" srcOrd="1" destOrd="0" presId="urn:microsoft.com/office/officeart/2005/8/layout/hierarchy3"/>
    <dgm:cxn modelId="{A581652C-D324-8A49-B244-C586FC1058B5}" type="presOf" srcId="{6C4A4F1B-B756-45CB-B6B2-B9B413911895}" destId="{D2C0B94B-8837-4E17-A7FA-41545EC8AAD1}" srcOrd="0" destOrd="0" presId="urn:microsoft.com/office/officeart/2005/8/layout/hierarchy3"/>
    <dgm:cxn modelId="{DB116ADF-448B-3E4E-8F09-A8539CD52494}" type="presOf" srcId="{0673E990-73E2-4E91-BD3B-699BC9A4EF32}" destId="{92A31A3D-E4CD-4561-B8EE-9C858A57AF5D}" srcOrd="0" destOrd="0" presId="urn:microsoft.com/office/officeart/2005/8/layout/hierarchy3"/>
    <dgm:cxn modelId="{A0C8CF21-D7F1-BF41-AE4A-ABE2CD759FFD}" type="presOf" srcId="{1C748D66-ED92-4AA0-8143-E7E57502EDB3}" destId="{A49AB45D-C433-4EF3-A2FF-8DB7A3C756F4}" srcOrd="0" destOrd="0" presId="urn:microsoft.com/office/officeart/2005/8/layout/hierarchy3"/>
    <dgm:cxn modelId="{86E5DD9F-5133-4FDB-9F04-36DE16D50E43}" srcId="{76750CEF-5334-423A-8775-1CA1A38998D9}" destId="{1C748D66-ED92-4AA0-8143-E7E57502EDB3}" srcOrd="1" destOrd="0" parTransId="{5E4154CE-C381-493D-B8C0-2A1E3122AE08}" sibTransId="{A51ADE67-C521-4791-963F-EDC139B211A5}"/>
    <dgm:cxn modelId="{0326503F-A890-0E47-AC10-EAA61D66F1B8}" type="presOf" srcId="{526339B3-83CB-41F8-829D-A13C0949592A}" destId="{883060C9-E6EE-4856-A118-3C182F1C2FC6}" srcOrd="0" destOrd="0" presId="urn:microsoft.com/office/officeart/2005/8/layout/hierarchy3"/>
    <dgm:cxn modelId="{D8EEF5BE-46CC-4140-A116-E5D05614D8BD}" srcId="{0673E990-73E2-4E91-BD3B-699BC9A4EF32}" destId="{76750CEF-5334-423A-8775-1CA1A38998D9}" srcOrd="0" destOrd="0" parTransId="{F8C115FE-3C9D-4E24-A7EC-49E9D3A6BF65}" sibTransId="{280ED98D-FAB7-404C-ABEA-A6203E92B772}"/>
    <dgm:cxn modelId="{2CDA7959-B0A1-4406-B62A-B67982CB6F40}" srcId="{76750CEF-5334-423A-8775-1CA1A38998D9}" destId="{526339B3-83CB-41F8-829D-A13C0949592A}" srcOrd="0" destOrd="0" parTransId="{6C4A4F1B-B756-45CB-B6B2-B9B413911895}" sibTransId="{2CB1F257-8BC3-4FBB-94FC-C7D6E6FCA1BD}"/>
    <dgm:cxn modelId="{06C78EB8-0EA1-824B-BFA4-5746ED540EBD}" type="presOf" srcId="{5E4154CE-C381-493D-B8C0-2A1E3122AE08}" destId="{CE7E1C42-969E-44FE-B2F2-E04071B48034}" srcOrd="0" destOrd="0" presId="urn:microsoft.com/office/officeart/2005/8/layout/hierarchy3"/>
    <dgm:cxn modelId="{148D7E92-5E5F-B943-8C34-38190D73C4F4}" type="presOf" srcId="{76750CEF-5334-423A-8775-1CA1A38998D9}" destId="{2AD13E2A-105C-488B-8686-AA75B6EE9DCD}" srcOrd="0" destOrd="0" presId="urn:microsoft.com/office/officeart/2005/8/layout/hierarchy3"/>
    <dgm:cxn modelId="{09686898-3DF3-3A4A-82C9-EB5F3E9887F8}" type="presParOf" srcId="{92A31A3D-E4CD-4561-B8EE-9C858A57AF5D}" destId="{95D7F45E-D77D-4B75-B209-493B2EC4B1F9}" srcOrd="0" destOrd="0" presId="urn:microsoft.com/office/officeart/2005/8/layout/hierarchy3"/>
    <dgm:cxn modelId="{978C2DB4-E294-DE42-B5C3-9EFB9C519E76}" type="presParOf" srcId="{95D7F45E-D77D-4B75-B209-493B2EC4B1F9}" destId="{D355F4B3-BFA7-4383-BC41-3D5873B03B9E}" srcOrd="0" destOrd="0" presId="urn:microsoft.com/office/officeart/2005/8/layout/hierarchy3"/>
    <dgm:cxn modelId="{F77E40AC-111C-A248-82A9-D144B76326E3}" type="presParOf" srcId="{D355F4B3-BFA7-4383-BC41-3D5873B03B9E}" destId="{2AD13E2A-105C-488B-8686-AA75B6EE9DCD}" srcOrd="0" destOrd="0" presId="urn:microsoft.com/office/officeart/2005/8/layout/hierarchy3"/>
    <dgm:cxn modelId="{25129637-BA44-7C42-9D7F-61244AA04FA6}" type="presParOf" srcId="{D355F4B3-BFA7-4383-BC41-3D5873B03B9E}" destId="{AA5C1527-FE7A-4D99-B1B2-81F5966781D1}" srcOrd="1" destOrd="0" presId="urn:microsoft.com/office/officeart/2005/8/layout/hierarchy3"/>
    <dgm:cxn modelId="{679DD551-2608-2F45-B880-2B34EED7C42F}" type="presParOf" srcId="{95D7F45E-D77D-4B75-B209-493B2EC4B1F9}" destId="{66F33446-F34C-42B8-9E5F-922482CEF45C}" srcOrd="1" destOrd="0" presId="urn:microsoft.com/office/officeart/2005/8/layout/hierarchy3"/>
    <dgm:cxn modelId="{88574528-AE35-DE42-B219-D685BE4BAC8D}" type="presParOf" srcId="{66F33446-F34C-42B8-9E5F-922482CEF45C}" destId="{D2C0B94B-8837-4E17-A7FA-41545EC8AAD1}" srcOrd="0" destOrd="0" presId="urn:microsoft.com/office/officeart/2005/8/layout/hierarchy3"/>
    <dgm:cxn modelId="{4B8A73A4-6A51-BA44-B73F-292A0EFB819F}" type="presParOf" srcId="{66F33446-F34C-42B8-9E5F-922482CEF45C}" destId="{883060C9-E6EE-4856-A118-3C182F1C2FC6}" srcOrd="1" destOrd="0" presId="urn:microsoft.com/office/officeart/2005/8/layout/hierarchy3"/>
    <dgm:cxn modelId="{EC7ABD17-ED9F-6E40-9938-3D1310282734}" type="presParOf" srcId="{66F33446-F34C-42B8-9E5F-922482CEF45C}" destId="{CE7E1C42-969E-44FE-B2F2-E04071B48034}" srcOrd="2" destOrd="0" presId="urn:microsoft.com/office/officeart/2005/8/layout/hierarchy3"/>
    <dgm:cxn modelId="{62E7E7FE-E78C-384F-ABF5-596EF82A9936}" type="presParOf" srcId="{66F33446-F34C-42B8-9E5F-922482CEF45C}" destId="{A49AB45D-C433-4EF3-A2FF-8DB7A3C756F4}" srcOrd="3" destOrd="0" presId="urn:microsoft.com/office/officeart/2005/8/layout/hierarchy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73E990-73E2-4E91-BD3B-699BC9A4EF32}" type="doc">
      <dgm:prSet loTypeId="urn:microsoft.com/office/officeart/2005/8/layout/hierarchy3" loCatId="list" qsTypeId="urn:microsoft.com/office/officeart/2005/8/quickstyle/simple2" qsCatId="simple" csTypeId="urn:microsoft.com/office/officeart/2005/8/colors/accent3_2" csCatId="accent3" phldr="1"/>
      <dgm:spPr/>
      <dgm:t>
        <a:bodyPr/>
        <a:lstStyle/>
        <a:p>
          <a:endParaRPr kumimoji="1" lang="ja-JP" altLang="en-US"/>
        </a:p>
      </dgm:t>
    </dgm:pt>
    <dgm:pt modelId="{76750CEF-5334-423A-8775-1CA1A38998D9}">
      <dgm:prSet phldrT="[テキスト]" custT="1"/>
      <dgm:spPr/>
      <dgm:t>
        <a:bodyPr/>
        <a:lstStyle/>
        <a:p>
          <a:r>
            <a:rPr kumimoji="1" lang="ja-JP" altLang="en-US" sz="1600" b="1" dirty="0">
              <a:latin typeface="+mn-lt"/>
            </a:rPr>
            <a:t>要件②</a:t>
          </a:r>
        </a:p>
      </dgm:t>
    </dgm:pt>
    <dgm:pt modelId="{F8C115FE-3C9D-4E24-A7EC-49E9D3A6BF65}" type="parTrans" cxnId="{D8EEF5BE-46CC-4140-A116-E5D05614D8BD}">
      <dgm:prSet/>
      <dgm:spPr/>
      <dgm:t>
        <a:bodyPr/>
        <a:lstStyle/>
        <a:p>
          <a:endParaRPr kumimoji="1" lang="ja-JP" altLang="en-US"/>
        </a:p>
      </dgm:t>
    </dgm:pt>
    <dgm:pt modelId="{280ED98D-FAB7-404C-ABEA-A6203E92B772}" type="sibTrans" cxnId="{D8EEF5BE-46CC-4140-A116-E5D05614D8BD}">
      <dgm:prSet/>
      <dgm:spPr/>
      <dgm:t>
        <a:bodyPr/>
        <a:lstStyle/>
        <a:p>
          <a:endParaRPr kumimoji="1" lang="ja-JP" altLang="en-US"/>
        </a:p>
      </dgm:t>
    </dgm:pt>
    <dgm:pt modelId="{526339B3-83CB-41F8-829D-A13C0949592A}">
      <dgm:prSet phldrT="[テキスト]" custT="1"/>
      <dgm:spPr/>
      <dgm:t>
        <a:bodyPr/>
        <a:lstStyle/>
        <a:p>
          <a:r>
            <a:rPr lang="ja-JP" altLang="en-US" sz="2000" b="1" dirty="0" smtClean="0"/>
            <a:t>その外国法が米国法が禁止する</a:t>
          </a:r>
          <a:br>
            <a:rPr lang="ja-JP" altLang="en-US" sz="2000" b="1" dirty="0" smtClean="0"/>
          </a:br>
          <a:r>
            <a:rPr lang="ja-JP" altLang="en-US" sz="2000" b="1" dirty="0" smtClean="0"/>
            <a:t>行為を強制していること</a:t>
          </a:r>
          <a:endParaRPr kumimoji="1" lang="ja-JP" altLang="en-US" sz="2000" b="1" dirty="0">
            <a:latin typeface="+mn-lt"/>
          </a:endParaRPr>
        </a:p>
      </dgm:t>
    </dgm:pt>
    <dgm:pt modelId="{6C4A4F1B-B756-45CB-B6B2-B9B413911895}" type="parTrans" cxnId="{2CDA7959-B0A1-4406-B62A-B67982CB6F40}">
      <dgm:prSet/>
      <dgm:spPr/>
      <dgm:t>
        <a:bodyPr/>
        <a:lstStyle/>
        <a:p>
          <a:endParaRPr kumimoji="1" lang="ja-JP" altLang="en-US"/>
        </a:p>
      </dgm:t>
    </dgm:pt>
    <dgm:pt modelId="{2CB1F257-8BC3-4FBB-94FC-C7D6E6FCA1BD}" type="sibTrans" cxnId="{2CDA7959-B0A1-4406-B62A-B67982CB6F40}">
      <dgm:prSet/>
      <dgm:spPr/>
      <dgm:t>
        <a:bodyPr/>
        <a:lstStyle/>
        <a:p>
          <a:endParaRPr kumimoji="1" lang="ja-JP" altLang="en-US"/>
        </a:p>
      </dgm:t>
    </dgm:pt>
    <dgm:pt modelId="{1C748D66-ED92-4AA0-8143-E7E57502EDB3}">
      <dgm:prSet phldrT="[テキスト]" custT="1"/>
      <dgm:spPr/>
      <dgm:t>
        <a:bodyPr/>
        <a:lstStyle/>
        <a:p>
          <a:r>
            <a:rPr kumimoji="1" lang="ja-JP" altLang="en-US" sz="2000" b="1" dirty="0">
              <a:latin typeface="+mn-lt"/>
            </a:rPr>
            <a:t>当てはめ結果</a:t>
          </a:r>
          <a:r>
            <a:rPr kumimoji="1" lang="ja-JP" altLang="en-US" sz="2000" b="1" dirty="0" smtClean="0">
              <a:latin typeface="+mn-lt"/>
            </a:rPr>
            <a:t>：？</a:t>
          </a:r>
          <a:endParaRPr kumimoji="1" lang="ja-JP" altLang="en-US" sz="2000" b="1" dirty="0">
            <a:latin typeface="+mn-lt"/>
          </a:endParaRPr>
        </a:p>
      </dgm:t>
    </dgm:pt>
    <dgm:pt modelId="{5E4154CE-C381-493D-B8C0-2A1E3122AE08}" type="parTrans" cxnId="{86E5DD9F-5133-4FDB-9F04-36DE16D50E43}">
      <dgm:prSet/>
      <dgm:spPr/>
      <dgm:t>
        <a:bodyPr/>
        <a:lstStyle/>
        <a:p>
          <a:endParaRPr kumimoji="1" lang="ja-JP" altLang="en-US"/>
        </a:p>
      </dgm:t>
    </dgm:pt>
    <dgm:pt modelId="{A51ADE67-C521-4791-963F-EDC139B211A5}" type="sibTrans" cxnId="{86E5DD9F-5133-4FDB-9F04-36DE16D50E43}">
      <dgm:prSet/>
      <dgm:spPr/>
      <dgm:t>
        <a:bodyPr/>
        <a:lstStyle/>
        <a:p>
          <a:endParaRPr kumimoji="1" lang="ja-JP" altLang="en-US"/>
        </a:p>
      </dgm:t>
    </dgm:pt>
    <dgm:pt modelId="{92A31A3D-E4CD-4561-B8EE-9C858A57AF5D}" type="pres">
      <dgm:prSet presAssocID="{0673E990-73E2-4E91-BD3B-699BC9A4EF32}" presName="diagram" presStyleCnt="0">
        <dgm:presLayoutVars>
          <dgm:chPref val="1"/>
          <dgm:dir/>
          <dgm:animOne val="branch"/>
          <dgm:animLvl val="lvl"/>
          <dgm:resizeHandles/>
        </dgm:presLayoutVars>
      </dgm:prSet>
      <dgm:spPr/>
      <dgm:t>
        <a:bodyPr/>
        <a:lstStyle/>
        <a:p>
          <a:endParaRPr kumimoji="1" lang="ja-JP" altLang="en-US"/>
        </a:p>
      </dgm:t>
    </dgm:pt>
    <dgm:pt modelId="{95D7F45E-D77D-4B75-B209-493B2EC4B1F9}" type="pres">
      <dgm:prSet presAssocID="{76750CEF-5334-423A-8775-1CA1A38998D9}" presName="root" presStyleCnt="0"/>
      <dgm:spPr/>
    </dgm:pt>
    <dgm:pt modelId="{D355F4B3-BFA7-4383-BC41-3D5873B03B9E}" type="pres">
      <dgm:prSet presAssocID="{76750CEF-5334-423A-8775-1CA1A38998D9}" presName="rootComposite" presStyleCnt="0"/>
      <dgm:spPr/>
    </dgm:pt>
    <dgm:pt modelId="{2AD13E2A-105C-488B-8686-AA75B6EE9DCD}" type="pres">
      <dgm:prSet presAssocID="{76750CEF-5334-423A-8775-1CA1A38998D9}" presName="rootText" presStyleLbl="node1" presStyleIdx="0" presStyleCnt="1" custScaleX="214162" custScaleY="103958" custLinFactNeighborX="-24804"/>
      <dgm:spPr/>
      <dgm:t>
        <a:bodyPr/>
        <a:lstStyle/>
        <a:p>
          <a:endParaRPr kumimoji="1" lang="ja-JP" altLang="en-US"/>
        </a:p>
      </dgm:t>
    </dgm:pt>
    <dgm:pt modelId="{AA5C1527-FE7A-4D99-B1B2-81F5966781D1}" type="pres">
      <dgm:prSet presAssocID="{76750CEF-5334-423A-8775-1CA1A38998D9}" presName="rootConnector" presStyleLbl="node1" presStyleIdx="0" presStyleCnt="1"/>
      <dgm:spPr/>
      <dgm:t>
        <a:bodyPr/>
        <a:lstStyle/>
        <a:p>
          <a:endParaRPr kumimoji="1" lang="ja-JP" altLang="en-US"/>
        </a:p>
      </dgm:t>
    </dgm:pt>
    <dgm:pt modelId="{66F33446-F34C-42B8-9E5F-922482CEF45C}" type="pres">
      <dgm:prSet presAssocID="{76750CEF-5334-423A-8775-1CA1A38998D9}" presName="childShape" presStyleCnt="0"/>
      <dgm:spPr/>
    </dgm:pt>
    <dgm:pt modelId="{D2C0B94B-8837-4E17-A7FA-41545EC8AAD1}" type="pres">
      <dgm:prSet presAssocID="{6C4A4F1B-B756-45CB-B6B2-B9B413911895}" presName="Name13" presStyleLbl="parChTrans1D2" presStyleIdx="0" presStyleCnt="2"/>
      <dgm:spPr/>
      <dgm:t>
        <a:bodyPr/>
        <a:lstStyle/>
        <a:p>
          <a:endParaRPr kumimoji="1" lang="ja-JP" altLang="en-US"/>
        </a:p>
      </dgm:t>
    </dgm:pt>
    <dgm:pt modelId="{883060C9-E6EE-4856-A118-3C182F1C2FC6}" type="pres">
      <dgm:prSet presAssocID="{526339B3-83CB-41F8-829D-A13C0949592A}" presName="childText" presStyleLbl="bgAcc1" presStyleIdx="0" presStyleCnt="2" custScaleX="782206" custScaleY="182128">
        <dgm:presLayoutVars>
          <dgm:bulletEnabled val="1"/>
        </dgm:presLayoutVars>
      </dgm:prSet>
      <dgm:spPr/>
      <dgm:t>
        <a:bodyPr/>
        <a:lstStyle/>
        <a:p>
          <a:endParaRPr kumimoji="1" lang="ja-JP" altLang="en-US"/>
        </a:p>
      </dgm:t>
    </dgm:pt>
    <dgm:pt modelId="{CE7E1C42-969E-44FE-B2F2-E04071B48034}" type="pres">
      <dgm:prSet presAssocID="{5E4154CE-C381-493D-B8C0-2A1E3122AE08}" presName="Name13" presStyleLbl="parChTrans1D2" presStyleIdx="1" presStyleCnt="2"/>
      <dgm:spPr/>
      <dgm:t>
        <a:bodyPr/>
        <a:lstStyle/>
        <a:p>
          <a:endParaRPr kumimoji="1" lang="ja-JP" altLang="en-US"/>
        </a:p>
      </dgm:t>
    </dgm:pt>
    <dgm:pt modelId="{A49AB45D-C433-4EF3-A2FF-8DB7A3C756F4}" type="pres">
      <dgm:prSet presAssocID="{1C748D66-ED92-4AA0-8143-E7E57502EDB3}" presName="childText" presStyleLbl="bgAcc1" presStyleIdx="1" presStyleCnt="2" custScaleX="770867" custScaleY="83907" custLinFactNeighborX="8628" custLinFactNeighborY="19">
        <dgm:presLayoutVars>
          <dgm:bulletEnabled val="1"/>
        </dgm:presLayoutVars>
      </dgm:prSet>
      <dgm:spPr/>
      <dgm:t>
        <a:bodyPr/>
        <a:lstStyle/>
        <a:p>
          <a:endParaRPr kumimoji="1" lang="ja-JP" altLang="en-US"/>
        </a:p>
      </dgm:t>
    </dgm:pt>
  </dgm:ptLst>
  <dgm:cxnLst>
    <dgm:cxn modelId="{C68D44D4-6FCA-8B4D-BC4A-C7AF6CCA5494}" type="presOf" srcId="{76750CEF-5334-423A-8775-1CA1A38998D9}" destId="{2AD13E2A-105C-488B-8686-AA75B6EE9DCD}" srcOrd="0" destOrd="0" presId="urn:microsoft.com/office/officeart/2005/8/layout/hierarchy3"/>
    <dgm:cxn modelId="{BA9A823F-3976-2543-9A8E-354C66EC49B1}" type="presOf" srcId="{6C4A4F1B-B756-45CB-B6B2-B9B413911895}" destId="{D2C0B94B-8837-4E17-A7FA-41545EC8AAD1}" srcOrd="0" destOrd="0" presId="urn:microsoft.com/office/officeart/2005/8/layout/hierarchy3"/>
    <dgm:cxn modelId="{E67BE12C-3E94-2641-A263-1822E560A0C6}" type="presOf" srcId="{1C748D66-ED92-4AA0-8143-E7E57502EDB3}" destId="{A49AB45D-C433-4EF3-A2FF-8DB7A3C756F4}" srcOrd="0" destOrd="0" presId="urn:microsoft.com/office/officeart/2005/8/layout/hierarchy3"/>
    <dgm:cxn modelId="{D1036091-AD01-C040-8B29-1DCDF6450789}" type="presOf" srcId="{0673E990-73E2-4E91-BD3B-699BC9A4EF32}" destId="{92A31A3D-E4CD-4561-B8EE-9C858A57AF5D}" srcOrd="0" destOrd="0" presId="urn:microsoft.com/office/officeart/2005/8/layout/hierarchy3"/>
    <dgm:cxn modelId="{9508112E-0E50-6A46-91DB-F0919397A02C}" type="presOf" srcId="{526339B3-83CB-41F8-829D-A13C0949592A}" destId="{883060C9-E6EE-4856-A118-3C182F1C2FC6}" srcOrd="0" destOrd="0" presId="urn:microsoft.com/office/officeart/2005/8/layout/hierarchy3"/>
    <dgm:cxn modelId="{327F793D-B300-274D-A897-8163DEE1A160}" type="presOf" srcId="{5E4154CE-C381-493D-B8C0-2A1E3122AE08}" destId="{CE7E1C42-969E-44FE-B2F2-E04071B48034}" srcOrd="0" destOrd="0" presId="urn:microsoft.com/office/officeart/2005/8/layout/hierarchy3"/>
    <dgm:cxn modelId="{2CDA7959-B0A1-4406-B62A-B67982CB6F40}" srcId="{76750CEF-5334-423A-8775-1CA1A38998D9}" destId="{526339B3-83CB-41F8-829D-A13C0949592A}" srcOrd="0" destOrd="0" parTransId="{6C4A4F1B-B756-45CB-B6B2-B9B413911895}" sibTransId="{2CB1F257-8BC3-4FBB-94FC-C7D6E6FCA1BD}"/>
    <dgm:cxn modelId="{86E5DD9F-5133-4FDB-9F04-36DE16D50E43}" srcId="{76750CEF-5334-423A-8775-1CA1A38998D9}" destId="{1C748D66-ED92-4AA0-8143-E7E57502EDB3}" srcOrd="1" destOrd="0" parTransId="{5E4154CE-C381-493D-B8C0-2A1E3122AE08}" sibTransId="{A51ADE67-C521-4791-963F-EDC139B211A5}"/>
    <dgm:cxn modelId="{C88CC45B-2CAB-ED4F-AB39-0DE3009B3E6D}" type="presOf" srcId="{76750CEF-5334-423A-8775-1CA1A38998D9}" destId="{AA5C1527-FE7A-4D99-B1B2-81F5966781D1}" srcOrd="1" destOrd="0" presId="urn:microsoft.com/office/officeart/2005/8/layout/hierarchy3"/>
    <dgm:cxn modelId="{D8EEF5BE-46CC-4140-A116-E5D05614D8BD}" srcId="{0673E990-73E2-4E91-BD3B-699BC9A4EF32}" destId="{76750CEF-5334-423A-8775-1CA1A38998D9}" srcOrd="0" destOrd="0" parTransId="{F8C115FE-3C9D-4E24-A7EC-49E9D3A6BF65}" sibTransId="{280ED98D-FAB7-404C-ABEA-A6203E92B772}"/>
    <dgm:cxn modelId="{4534F7F6-42AE-164D-868A-24F77BC3B2D8}" type="presParOf" srcId="{92A31A3D-E4CD-4561-B8EE-9C858A57AF5D}" destId="{95D7F45E-D77D-4B75-B209-493B2EC4B1F9}" srcOrd="0" destOrd="0" presId="urn:microsoft.com/office/officeart/2005/8/layout/hierarchy3"/>
    <dgm:cxn modelId="{505D8F73-1A05-6D4F-8A89-53A3CAF14643}" type="presParOf" srcId="{95D7F45E-D77D-4B75-B209-493B2EC4B1F9}" destId="{D355F4B3-BFA7-4383-BC41-3D5873B03B9E}" srcOrd="0" destOrd="0" presId="urn:microsoft.com/office/officeart/2005/8/layout/hierarchy3"/>
    <dgm:cxn modelId="{4CCF36D5-2D8B-EB4A-AF3B-F406DA46449F}" type="presParOf" srcId="{D355F4B3-BFA7-4383-BC41-3D5873B03B9E}" destId="{2AD13E2A-105C-488B-8686-AA75B6EE9DCD}" srcOrd="0" destOrd="0" presId="urn:microsoft.com/office/officeart/2005/8/layout/hierarchy3"/>
    <dgm:cxn modelId="{13F11F63-89B0-F149-A710-0A8883C1FF21}" type="presParOf" srcId="{D355F4B3-BFA7-4383-BC41-3D5873B03B9E}" destId="{AA5C1527-FE7A-4D99-B1B2-81F5966781D1}" srcOrd="1" destOrd="0" presId="urn:microsoft.com/office/officeart/2005/8/layout/hierarchy3"/>
    <dgm:cxn modelId="{C3C8C8C3-CFE9-0444-9B1A-A5C585CC0E9C}" type="presParOf" srcId="{95D7F45E-D77D-4B75-B209-493B2EC4B1F9}" destId="{66F33446-F34C-42B8-9E5F-922482CEF45C}" srcOrd="1" destOrd="0" presId="urn:microsoft.com/office/officeart/2005/8/layout/hierarchy3"/>
    <dgm:cxn modelId="{E1C80C5B-77BB-C040-B473-1D3385FD68E6}" type="presParOf" srcId="{66F33446-F34C-42B8-9E5F-922482CEF45C}" destId="{D2C0B94B-8837-4E17-A7FA-41545EC8AAD1}" srcOrd="0" destOrd="0" presId="urn:microsoft.com/office/officeart/2005/8/layout/hierarchy3"/>
    <dgm:cxn modelId="{FA738842-B569-3848-929A-3EE93A89CED3}" type="presParOf" srcId="{66F33446-F34C-42B8-9E5F-922482CEF45C}" destId="{883060C9-E6EE-4856-A118-3C182F1C2FC6}" srcOrd="1" destOrd="0" presId="urn:microsoft.com/office/officeart/2005/8/layout/hierarchy3"/>
    <dgm:cxn modelId="{E9BA8412-06E3-F843-B417-7EE8B0570289}" type="presParOf" srcId="{66F33446-F34C-42B8-9E5F-922482CEF45C}" destId="{CE7E1C42-969E-44FE-B2F2-E04071B48034}" srcOrd="2" destOrd="0" presId="urn:microsoft.com/office/officeart/2005/8/layout/hierarchy3"/>
    <dgm:cxn modelId="{EA6EF5C2-9383-D747-9DEF-1BFA2578CA54}" type="presParOf" srcId="{66F33446-F34C-42B8-9E5F-922482CEF45C}" destId="{A49AB45D-C433-4EF3-A2FF-8DB7A3C756F4}" srcOrd="3" destOrd="0" presId="urn:microsoft.com/office/officeart/2005/8/layout/hierarchy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91A5C4-BA28-4148-BF27-859DC9EB3313}" type="doc">
      <dgm:prSet loTypeId="urn:microsoft.com/office/officeart/2009/3/layout/DescendingProcess" loCatId="" qsTypeId="urn:microsoft.com/office/officeart/2005/8/quickstyle/simple4" qsCatId="simple" csTypeId="urn:microsoft.com/office/officeart/2005/8/colors/colorful3" csCatId="colorful" phldr="1"/>
      <dgm:spPr/>
      <dgm:t>
        <a:bodyPr/>
        <a:lstStyle/>
        <a:p>
          <a:endParaRPr kumimoji="1" lang="ja-JP" altLang="en-US"/>
        </a:p>
      </dgm:t>
    </dgm:pt>
    <dgm:pt modelId="{3E7EA502-513B-664B-BE30-7307D98AE881}">
      <dgm:prSet phldrT="[テキスト]" custT="1">
        <dgm:style>
          <a:lnRef idx="2">
            <a:schemeClr val="accent3"/>
          </a:lnRef>
          <a:fillRef idx="1">
            <a:schemeClr val="lt1"/>
          </a:fillRef>
          <a:effectRef idx="0">
            <a:schemeClr val="accent3"/>
          </a:effectRef>
          <a:fontRef idx="minor">
            <a:schemeClr val="dk1"/>
          </a:fontRef>
        </dgm:style>
      </dgm:prSet>
      <dgm:spPr>
        <a:solidFill>
          <a:srgbClr val="F1EDE4">
            <a:alpha val="50196"/>
          </a:srgbClr>
        </a:solidFill>
        <a:ln>
          <a:noFill/>
        </a:ln>
      </dgm:spPr>
      <dgm:t>
        <a:bodyPr/>
        <a:lstStyle/>
        <a:p>
          <a:pPr algn="ctr"/>
          <a:r>
            <a:rPr kumimoji="1" lang="en-US" altLang="en-US" sz="1600" b="1" dirty="0" smtClean="0"/>
            <a:t>1996 Interim Regulation</a:t>
          </a:r>
          <a:r>
            <a:rPr kumimoji="1" lang="ja-JP" altLang="en-US" sz="1600" b="1" dirty="0" smtClean="0"/>
            <a:t/>
          </a:r>
          <a:br>
            <a:rPr kumimoji="1" lang="ja-JP" altLang="en-US" sz="1600" b="1" dirty="0" smtClean="0"/>
          </a:br>
          <a:r>
            <a:rPr kumimoji="1" lang="ja-JP" altLang="en-US" sz="1600" b="1" dirty="0" smtClean="0"/>
            <a:t>（暫定輸出規則）</a:t>
          </a:r>
          <a:r>
            <a:rPr kumimoji="1" lang="ja-JP" altLang="en-US" sz="1600" dirty="0" smtClean="0"/>
            <a:t/>
          </a:r>
          <a:br>
            <a:rPr kumimoji="1" lang="ja-JP" altLang="en-US" sz="1600" dirty="0" smtClean="0"/>
          </a:br>
          <a:r>
            <a:rPr kumimoji="1" lang="ja-JP" altLang="en-US" sz="1600" dirty="0" smtClean="0"/>
            <a:t>中国からの全ての輸出を規制</a:t>
          </a:r>
          <a:endParaRPr kumimoji="1" lang="ja-JP" altLang="en-US" sz="1600" dirty="0"/>
        </a:p>
      </dgm:t>
    </dgm:pt>
    <dgm:pt modelId="{708FDEFC-5EAB-F042-9A4A-A498A8BF5B08}" type="parTrans" cxnId="{A16B31C8-36B5-8944-86AC-460BCCC36AC4}">
      <dgm:prSet/>
      <dgm:spPr/>
      <dgm:t>
        <a:bodyPr/>
        <a:lstStyle/>
        <a:p>
          <a:endParaRPr kumimoji="1" lang="ja-JP" altLang="en-US"/>
        </a:p>
      </dgm:t>
    </dgm:pt>
    <dgm:pt modelId="{FE78ED2E-B0F7-2F4E-9A1A-CE18646C1112}" type="sibTrans" cxnId="{A16B31C8-36B5-8944-86AC-460BCCC36AC4}">
      <dgm:prSet/>
      <dgm:spPr/>
      <dgm:t>
        <a:bodyPr/>
        <a:lstStyle/>
        <a:p>
          <a:endParaRPr kumimoji="1" lang="ja-JP" altLang="en-US"/>
        </a:p>
      </dgm:t>
    </dgm:pt>
    <dgm:pt modelId="{DBD1998B-DBA8-DC44-8945-8F558F6E7201}">
      <dgm:prSet phldrT="[テキスト]" custT="1">
        <dgm:style>
          <a:lnRef idx="2">
            <a:schemeClr val="accent3"/>
          </a:lnRef>
          <a:fillRef idx="1">
            <a:schemeClr val="lt1"/>
          </a:fillRef>
          <a:effectRef idx="0">
            <a:schemeClr val="accent3"/>
          </a:effectRef>
          <a:fontRef idx="minor">
            <a:schemeClr val="dk1"/>
          </a:fontRef>
        </dgm:style>
      </dgm:prSet>
      <dgm:spPr>
        <a:solidFill>
          <a:srgbClr val="F1EDE4">
            <a:alpha val="50196"/>
          </a:srgbClr>
        </a:solidFill>
        <a:ln>
          <a:noFill/>
        </a:ln>
      </dgm:spPr>
      <dgm:t>
        <a:bodyPr/>
        <a:lstStyle/>
        <a:p>
          <a:pPr algn="ctr"/>
          <a:r>
            <a:rPr kumimoji="1" lang="de-DE" altLang="en-US" sz="1600" b="1" dirty="0" smtClean="0"/>
            <a:t>1997 </a:t>
          </a:r>
          <a:r>
            <a:rPr kumimoji="1" lang="de-DE" altLang="en-US" sz="1600" b="1" dirty="0" err="1" smtClean="0"/>
            <a:t>Proclamation</a:t>
          </a:r>
          <a:r>
            <a:rPr kumimoji="1" lang="ja-JP" altLang="en-US" sz="1600" b="1" dirty="0" smtClean="0"/>
            <a:t>（布告）</a:t>
          </a:r>
          <a:br>
            <a:rPr kumimoji="1" lang="ja-JP" altLang="en-US" sz="1600" b="1" dirty="0" smtClean="0"/>
          </a:br>
          <a:r>
            <a:rPr kumimoji="1" lang="ja-JP" altLang="en-US" sz="1600" dirty="0" smtClean="0"/>
            <a:t>政府によるビタミン輸出の承認制度</a:t>
          </a:r>
        </a:p>
      </dgm:t>
    </dgm:pt>
    <dgm:pt modelId="{2535D80E-5D9E-274B-8387-14DCFCEEEE25}" type="parTrans" cxnId="{4F7EFD7D-766C-C648-B921-88C1370E9526}">
      <dgm:prSet/>
      <dgm:spPr/>
      <dgm:t>
        <a:bodyPr/>
        <a:lstStyle/>
        <a:p>
          <a:endParaRPr kumimoji="1" lang="ja-JP" altLang="en-US"/>
        </a:p>
      </dgm:t>
    </dgm:pt>
    <dgm:pt modelId="{895CB141-38A8-0E4F-9EC1-CDD44F38A594}" type="sibTrans" cxnId="{4F7EFD7D-766C-C648-B921-88C1370E9526}">
      <dgm:prSet/>
      <dgm:spPr/>
      <dgm:t>
        <a:bodyPr/>
        <a:lstStyle/>
        <a:p>
          <a:endParaRPr kumimoji="1" lang="ja-JP" altLang="en-US"/>
        </a:p>
      </dgm:t>
    </dgm:pt>
    <dgm:pt modelId="{53B857D1-F49B-3642-9AB7-802C065C0CE1}">
      <dgm:prSet phldrT="[テキスト]" custT="1">
        <dgm:style>
          <a:lnRef idx="2">
            <a:schemeClr val="accent3"/>
          </a:lnRef>
          <a:fillRef idx="1">
            <a:schemeClr val="lt1"/>
          </a:fillRef>
          <a:effectRef idx="0">
            <a:schemeClr val="accent3"/>
          </a:effectRef>
          <a:fontRef idx="minor">
            <a:schemeClr val="dk1"/>
          </a:fontRef>
        </dgm:style>
      </dgm:prSet>
      <dgm:spPr>
        <a:solidFill>
          <a:srgbClr val="F1EDE4">
            <a:alpha val="50196"/>
          </a:srgbClr>
        </a:solidFill>
        <a:ln>
          <a:noFill/>
        </a:ln>
      </dgm:spPr>
      <dgm:t>
        <a:bodyPr/>
        <a:lstStyle/>
        <a:p>
          <a:pPr algn="ctr"/>
          <a:r>
            <a:rPr kumimoji="1" lang="en-US" altLang="en-US" sz="1600" b="1" dirty="0" smtClean="0"/>
            <a:t>2002 PVC</a:t>
          </a:r>
          <a:r>
            <a:rPr kumimoji="1" lang="ja-JP" altLang="en-US" sz="1600" b="1" dirty="0" smtClean="0"/>
            <a:t>政策</a:t>
          </a:r>
          <a:r>
            <a:rPr kumimoji="1" lang="ja-JP" altLang="en-US" sz="1600" dirty="0" smtClean="0"/>
            <a:t/>
          </a:r>
          <a:br>
            <a:rPr kumimoji="1" lang="ja-JP" altLang="en-US" sz="1600" dirty="0" smtClean="0"/>
          </a:br>
          <a:r>
            <a:rPr kumimoji="1" lang="en-US" altLang="en-US" sz="1600" dirty="0" smtClean="0"/>
            <a:t>1997 Proclamation</a:t>
          </a:r>
          <a:r>
            <a:rPr kumimoji="1" lang="ja-JP" altLang="en-US" sz="1600" u="sng" dirty="0" smtClean="0">
              <a:solidFill>
                <a:srgbClr val="FF0000"/>
              </a:solidFill>
            </a:rPr>
            <a:t>廃止</a:t>
          </a:r>
          <a:br>
            <a:rPr kumimoji="1" lang="ja-JP" altLang="en-US" sz="1600" u="sng" dirty="0" smtClean="0">
              <a:solidFill>
                <a:srgbClr val="FF0000"/>
              </a:solidFill>
            </a:rPr>
          </a:br>
          <a:r>
            <a:rPr kumimoji="1" lang="ja-JP" altLang="en-US" sz="1600" u="none" dirty="0" smtClean="0"/>
            <a:t>ビタミン輸出委員会（</a:t>
          </a:r>
          <a:r>
            <a:rPr kumimoji="1" lang="ja-JP" altLang="en-US" sz="1600" u="sng" dirty="0" smtClean="0">
              <a:solidFill>
                <a:srgbClr val="FF0000"/>
              </a:solidFill>
            </a:rPr>
            <a:t>自主団体</a:t>
          </a:r>
          <a:r>
            <a:rPr kumimoji="1" lang="ja-JP" altLang="en-US" sz="1600" u="none" dirty="0" smtClean="0"/>
            <a:t>）</a:t>
          </a:r>
          <a:r>
            <a:rPr kumimoji="1" lang="ja-JP" altLang="en-US" sz="1600" dirty="0" smtClean="0"/>
            <a:t>による輸出認証</a:t>
          </a:r>
          <a:endParaRPr kumimoji="1" lang="ja-JP" altLang="en-US" sz="1600" dirty="0"/>
        </a:p>
      </dgm:t>
    </dgm:pt>
    <dgm:pt modelId="{467D3405-3F3E-1E40-83B8-D3AC69C63CE1}" type="parTrans" cxnId="{AE77ABEB-F207-6349-BE78-B274178D5A4F}">
      <dgm:prSet/>
      <dgm:spPr/>
      <dgm:t>
        <a:bodyPr/>
        <a:lstStyle/>
        <a:p>
          <a:endParaRPr kumimoji="1" lang="ja-JP" altLang="en-US"/>
        </a:p>
      </dgm:t>
    </dgm:pt>
    <dgm:pt modelId="{80BA363F-5081-384D-8CDE-A9D8BBDD10B7}" type="sibTrans" cxnId="{AE77ABEB-F207-6349-BE78-B274178D5A4F}">
      <dgm:prSet/>
      <dgm:spPr/>
      <dgm:t>
        <a:bodyPr/>
        <a:lstStyle/>
        <a:p>
          <a:endParaRPr kumimoji="1" lang="ja-JP" altLang="en-US"/>
        </a:p>
      </dgm:t>
    </dgm:pt>
    <dgm:pt modelId="{7993D599-9CE6-D44E-ADDB-7AEEAE127489}">
      <dgm:prSet phldrT="[テキスト]" custT="1">
        <dgm:style>
          <a:lnRef idx="2">
            <a:schemeClr val="accent3"/>
          </a:lnRef>
          <a:fillRef idx="1">
            <a:schemeClr val="lt1"/>
          </a:fillRef>
          <a:effectRef idx="0">
            <a:schemeClr val="accent3"/>
          </a:effectRef>
          <a:fontRef idx="minor">
            <a:schemeClr val="dk1"/>
          </a:fontRef>
        </dgm:style>
      </dgm:prSet>
      <dgm:spPr>
        <a:solidFill>
          <a:srgbClr val="F1EDE4">
            <a:alpha val="50196"/>
          </a:srgbClr>
        </a:solidFill>
        <a:ln>
          <a:noFill/>
        </a:ln>
      </dgm:spPr>
      <dgm:t>
        <a:bodyPr/>
        <a:lstStyle/>
        <a:p>
          <a:pPr algn="ctr"/>
          <a:r>
            <a:rPr kumimoji="1" lang="en-US" altLang="en-US" sz="1600" b="1" dirty="0" smtClean="0"/>
            <a:t>2010</a:t>
          </a:r>
          <a:r>
            <a:rPr kumimoji="1" lang="ja-JP" altLang="en-US" sz="1600" b="1" dirty="0" smtClean="0"/>
            <a:t> </a:t>
          </a:r>
          <a:r>
            <a:rPr kumimoji="1" lang="de-DE" altLang="en-US" sz="1600" b="1" dirty="0" err="1" smtClean="0"/>
            <a:t>Proclamation</a:t>
          </a:r>
          <a:r>
            <a:rPr kumimoji="1" lang="ja-JP" altLang="en-US" sz="1600" b="1" dirty="0" smtClean="0"/>
            <a:t>（布告）</a:t>
          </a:r>
          <a:br>
            <a:rPr kumimoji="1" lang="ja-JP" altLang="en-US" sz="1600" b="1" dirty="0" smtClean="0"/>
          </a:br>
          <a:r>
            <a:rPr kumimoji="1" lang="en-US" altLang="en-US" sz="1600" b="0" dirty="0" smtClean="0"/>
            <a:t>1996 Interim Regulation</a:t>
          </a:r>
          <a:r>
            <a:rPr kumimoji="1" lang="ja-JP" altLang="en-US" sz="1600" b="0" u="sng" dirty="0" smtClean="0">
              <a:solidFill>
                <a:srgbClr val="FF0000"/>
              </a:solidFill>
            </a:rPr>
            <a:t>廃止</a:t>
          </a:r>
          <a:endParaRPr kumimoji="1" lang="ja-JP" altLang="en-US" sz="1600" b="0" u="sng" dirty="0">
            <a:solidFill>
              <a:srgbClr val="FF0000"/>
            </a:solidFill>
          </a:endParaRPr>
        </a:p>
      </dgm:t>
    </dgm:pt>
    <dgm:pt modelId="{4F1A6836-1B14-4549-98F2-FC4A6E82E37D}" type="parTrans" cxnId="{D7C72082-403F-BF44-B99D-930E334FED34}">
      <dgm:prSet/>
      <dgm:spPr/>
      <dgm:t>
        <a:bodyPr/>
        <a:lstStyle/>
        <a:p>
          <a:endParaRPr kumimoji="1" lang="ja-JP" altLang="en-US"/>
        </a:p>
      </dgm:t>
    </dgm:pt>
    <dgm:pt modelId="{77D6EC73-546C-0849-98FE-DB06C6D902DD}" type="sibTrans" cxnId="{D7C72082-403F-BF44-B99D-930E334FED34}">
      <dgm:prSet/>
      <dgm:spPr/>
      <dgm:t>
        <a:bodyPr/>
        <a:lstStyle/>
        <a:p>
          <a:endParaRPr kumimoji="1" lang="ja-JP" altLang="en-US"/>
        </a:p>
      </dgm:t>
    </dgm:pt>
    <dgm:pt modelId="{30E8CA94-613B-3F44-B720-1EADEF5DA940}">
      <dgm:prSet phldrT="[テキスト]" custT="1"/>
      <dgm:spPr/>
      <dgm:t>
        <a:bodyPr/>
        <a:lstStyle/>
        <a:p>
          <a:r>
            <a:rPr kumimoji="1" lang="ja-JP" altLang="en-US" sz="2800" b="1" u="sng" dirty="0" smtClean="0">
              <a:solidFill>
                <a:srgbClr val="FF0000"/>
              </a:solidFill>
            </a:rPr>
            <a:t>全て廃止されている</a:t>
          </a:r>
          <a:endParaRPr kumimoji="1" lang="ja-JP" altLang="en-US" sz="2800" b="1" u="sng" dirty="0">
            <a:solidFill>
              <a:srgbClr val="FF0000"/>
            </a:solidFill>
          </a:endParaRPr>
        </a:p>
      </dgm:t>
    </dgm:pt>
    <dgm:pt modelId="{A1481DCE-EA1A-C646-AFEB-64AB842171F4}" type="parTrans" cxnId="{061C86A3-5E29-3440-806F-E3922D27B606}">
      <dgm:prSet/>
      <dgm:spPr/>
      <dgm:t>
        <a:bodyPr/>
        <a:lstStyle/>
        <a:p>
          <a:endParaRPr kumimoji="1" lang="ja-JP" altLang="en-US"/>
        </a:p>
      </dgm:t>
    </dgm:pt>
    <dgm:pt modelId="{879FA69D-4108-6D41-9A60-68F262068EC7}" type="sibTrans" cxnId="{061C86A3-5E29-3440-806F-E3922D27B606}">
      <dgm:prSet/>
      <dgm:spPr/>
      <dgm:t>
        <a:bodyPr/>
        <a:lstStyle/>
        <a:p>
          <a:endParaRPr kumimoji="1" lang="ja-JP" altLang="en-US"/>
        </a:p>
      </dgm:t>
    </dgm:pt>
    <dgm:pt modelId="{8AAC0060-754B-1949-8AE5-F8842D3A5B6A}" type="pres">
      <dgm:prSet presAssocID="{C191A5C4-BA28-4148-BF27-859DC9EB3313}" presName="Name0" presStyleCnt="0">
        <dgm:presLayoutVars>
          <dgm:chMax val="7"/>
          <dgm:chPref val="5"/>
        </dgm:presLayoutVars>
      </dgm:prSet>
      <dgm:spPr/>
      <dgm:t>
        <a:bodyPr/>
        <a:lstStyle/>
        <a:p>
          <a:endParaRPr kumimoji="1" lang="ja-JP" altLang="en-US"/>
        </a:p>
      </dgm:t>
    </dgm:pt>
    <dgm:pt modelId="{C0BF36AD-8767-AA4C-81DC-1454A8AB9086}" type="pres">
      <dgm:prSet presAssocID="{C191A5C4-BA28-4148-BF27-859DC9EB3313}" presName="arrowNode" presStyleLbl="node1" presStyleIdx="0" presStyleCnt="1"/>
      <dgm:spPr/>
    </dgm:pt>
    <dgm:pt modelId="{FB2D0A64-C72B-8847-885D-2420205F7B32}" type="pres">
      <dgm:prSet presAssocID="{3E7EA502-513B-664B-BE30-7307D98AE881}" presName="txNode1" presStyleLbl="revTx" presStyleIdx="0" presStyleCnt="5" custScaleX="156525" custScaleY="166145" custLinFactNeighborX="-35580" custLinFactNeighborY="-3666">
        <dgm:presLayoutVars>
          <dgm:bulletEnabled val="1"/>
        </dgm:presLayoutVars>
      </dgm:prSet>
      <dgm:spPr>
        <a:prstGeom prst="roundRect">
          <a:avLst/>
        </a:prstGeom>
      </dgm:spPr>
      <dgm:t>
        <a:bodyPr/>
        <a:lstStyle/>
        <a:p>
          <a:endParaRPr kumimoji="1" lang="ja-JP" altLang="en-US"/>
        </a:p>
      </dgm:t>
    </dgm:pt>
    <dgm:pt modelId="{60D9E454-95F2-6A44-BA08-96F93CFE47B0}" type="pres">
      <dgm:prSet presAssocID="{DBD1998B-DBA8-DC44-8945-8F558F6E7201}" presName="txNode2" presStyleLbl="revTx" presStyleIdx="1" presStyleCnt="5" custScaleX="140184" custScaleY="120323" custLinFactNeighborX="7051" custLinFactNeighborY="-35524">
        <dgm:presLayoutVars>
          <dgm:bulletEnabled val="1"/>
        </dgm:presLayoutVars>
      </dgm:prSet>
      <dgm:spPr>
        <a:prstGeom prst="roundRect">
          <a:avLst/>
        </a:prstGeom>
      </dgm:spPr>
      <dgm:t>
        <a:bodyPr/>
        <a:lstStyle/>
        <a:p>
          <a:endParaRPr kumimoji="1" lang="ja-JP" altLang="en-US"/>
        </a:p>
      </dgm:t>
    </dgm:pt>
    <dgm:pt modelId="{45A09924-27B6-5E41-BBAE-1DA4DB032659}" type="pres">
      <dgm:prSet presAssocID="{895CB141-38A8-0E4F-9EC1-CDD44F38A594}" presName="dotNode2" presStyleCnt="0"/>
      <dgm:spPr/>
    </dgm:pt>
    <dgm:pt modelId="{0B33C228-AA71-3242-9111-CEC61A55FCD6}" type="pres">
      <dgm:prSet presAssocID="{895CB141-38A8-0E4F-9EC1-CDD44F38A594}" presName="dotRepeatNode" presStyleLbl="fgShp" presStyleIdx="0" presStyleCnt="3"/>
      <dgm:spPr/>
      <dgm:t>
        <a:bodyPr/>
        <a:lstStyle/>
        <a:p>
          <a:endParaRPr kumimoji="1" lang="ja-JP" altLang="en-US"/>
        </a:p>
      </dgm:t>
    </dgm:pt>
    <dgm:pt modelId="{2B44F3D2-7736-4944-A2B1-11F139C3AF07}" type="pres">
      <dgm:prSet presAssocID="{53B857D1-F49B-3642-9AB7-802C065C0CE1}" presName="txNode3" presStyleLbl="revTx" presStyleIdx="2" presStyleCnt="5" custScaleX="201714" custScaleY="163948" custLinFactNeighborX="-15012" custLinFactNeighborY="54446">
        <dgm:presLayoutVars>
          <dgm:bulletEnabled val="1"/>
        </dgm:presLayoutVars>
      </dgm:prSet>
      <dgm:spPr>
        <a:prstGeom prst="roundRect">
          <a:avLst/>
        </a:prstGeom>
      </dgm:spPr>
      <dgm:t>
        <a:bodyPr/>
        <a:lstStyle/>
        <a:p>
          <a:endParaRPr kumimoji="1" lang="ja-JP" altLang="en-US"/>
        </a:p>
      </dgm:t>
    </dgm:pt>
    <dgm:pt modelId="{67767E5B-BAA1-E948-BA5B-8C1B90459EF5}" type="pres">
      <dgm:prSet presAssocID="{80BA363F-5081-384D-8CDE-A9D8BBDD10B7}" presName="dotNode3" presStyleCnt="0"/>
      <dgm:spPr/>
    </dgm:pt>
    <dgm:pt modelId="{04EDD331-C449-634B-AA57-0824592322D4}" type="pres">
      <dgm:prSet presAssocID="{80BA363F-5081-384D-8CDE-A9D8BBDD10B7}" presName="dotRepeatNode" presStyleLbl="fgShp" presStyleIdx="1" presStyleCnt="3"/>
      <dgm:spPr/>
      <dgm:t>
        <a:bodyPr/>
        <a:lstStyle/>
        <a:p>
          <a:endParaRPr kumimoji="1" lang="ja-JP" altLang="en-US"/>
        </a:p>
      </dgm:t>
    </dgm:pt>
    <dgm:pt modelId="{8CF9D761-9B59-7E44-BB55-2A7AE294A49F}" type="pres">
      <dgm:prSet presAssocID="{7993D599-9CE6-D44E-ADDB-7AEEAE127489}" presName="txNode4" presStyleLbl="revTx" presStyleIdx="3" presStyleCnt="5" custScaleX="207961" custScaleY="109241" custLinFactNeighborX="38462" custLinFactNeighborY="21109">
        <dgm:presLayoutVars>
          <dgm:bulletEnabled val="1"/>
        </dgm:presLayoutVars>
      </dgm:prSet>
      <dgm:spPr>
        <a:prstGeom prst="roundRect">
          <a:avLst/>
        </a:prstGeom>
      </dgm:spPr>
      <dgm:t>
        <a:bodyPr/>
        <a:lstStyle/>
        <a:p>
          <a:endParaRPr kumimoji="1" lang="ja-JP" altLang="en-US"/>
        </a:p>
      </dgm:t>
    </dgm:pt>
    <dgm:pt modelId="{A8F49801-366F-3444-B5DE-D61070ED9937}" type="pres">
      <dgm:prSet presAssocID="{77D6EC73-546C-0849-98FE-DB06C6D902DD}" presName="dotNode4" presStyleCnt="0"/>
      <dgm:spPr/>
    </dgm:pt>
    <dgm:pt modelId="{F253925B-D038-AE4E-A3B6-86F95F5B1F87}" type="pres">
      <dgm:prSet presAssocID="{77D6EC73-546C-0849-98FE-DB06C6D902DD}" presName="dotRepeatNode" presStyleLbl="fgShp" presStyleIdx="2" presStyleCnt="3"/>
      <dgm:spPr/>
      <dgm:t>
        <a:bodyPr/>
        <a:lstStyle/>
        <a:p>
          <a:endParaRPr kumimoji="1" lang="ja-JP" altLang="en-US"/>
        </a:p>
      </dgm:t>
    </dgm:pt>
    <dgm:pt modelId="{92FE097E-E5A1-B148-B31D-79037FD82E92}" type="pres">
      <dgm:prSet presAssocID="{30E8CA94-613B-3F44-B720-1EADEF5DA940}" presName="txNode5" presStyleLbl="revTx" presStyleIdx="4" presStyleCnt="5" custScaleX="168987" custLinFactNeighborY="11990">
        <dgm:presLayoutVars>
          <dgm:bulletEnabled val="1"/>
        </dgm:presLayoutVars>
      </dgm:prSet>
      <dgm:spPr/>
      <dgm:t>
        <a:bodyPr/>
        <a:lstStyle/>
        <a:p>
          <a:endParaRPr kumimoji="1" lang="ja-JP" altLang="en-US"/>
        </a:p>
      </dgm:t>
    </dgm:pt>
  </dgm:ptLst>
  <dgm:cxnLst>
    <dgm:cxn modelId="{206C090E-3F02-894F-A9E4-D4A1E4CB4812}" type="presOf" srcId="{30E8CA94-613B-3F44-B720-1EADEF5DA940}" destId="{92FE097E-E5A1-B148-B31D-79037FD82E92}" srcOrd="0" destOrd="0" presId="urn:microsoft.com/office/officeart/2009/3/layout/DescendingProcess"/>
    <dgm:cxn modelId="{B4E38F2E-5291-EF4D-8CEC-F30A07E63CA9}" type="presOf" srcId="{53B857D1-F49B-3642-9AB7-802C065C0CE1}" destId="{2B44F3D2-7736-4944-A2B1-11F139C3AF07}" srcOrd="0" destOrd="0" presId="urn:microsoft.com/office/officeart/2009/3/layout/DescendingProcess"/>
    <dgm:cxn modelId="{061C86A3-5E29-3440-806F-E3922D27B606}" srcId="{C191A5C4-BA28-4148-BF27-859DC9EB3313}" destId="{30E8CA94-613B-3F44-B720-1EADEF5DA940}" srcOrd="4" destOrd="0" parTransId="{A1481DCE-EA1A-C646-AFEB-64AB842171F4}" sibTransId="{879FA69D-4108-6D41-9A60-68F262068EC7}"/>
    <dgm:cxn modelId="{D7C72082-403F-BF44-B99D-930E334FED34}" srcId="{C191A5C4-BA28-4148-BF27-859DC9EB3313}" destId="{7993D599-9CE6-D44E-ADDB-7AEEAE127489}" srcOrd="3" destOrd="0" parTransId="{4F1A6836-1B14-4549-98F2-FC4A6E82E37D}" sibTransId="{77D6EC73-546C-0849-98FE-DB06C6D902DD}"/>
    <dgm:cxn modelId="{4F7EFD7D-766C-C648-B921-88C1370E9526}" srcId="{C191A5C4-BA28-4148-BF27-859DC9EB3313}" destId="{DBD1998B-DBA8-DC44-8945-8F558F6E7201}" srcOrd="1" destOrd="0" parTransId="{2535D80E-5D9E-274B-8387-14DCFCEEEE25}" sibTransId="{895CB141-38A8-0E4F-9EC1-CDD44F38A594}"/>
    <dgm:cxn modelId="{AE77ABEB-F207-6349-BE78-B274178D5A4F}" srcId="{C191A5C4-BA28-4148-BF27-859DC9EB3313}" destId="{53B857D1-F49B-3642-9AB7-802C065C0CE1}" srcOrd="2" destOrd="0" parTransId="{467D3405-3F3E-1E40-83B8-D3AC69C63CE1}" sibTransId="{80BA363F-5081-384D-8CDE-A9D8BBDD10B7}"/>
    <dgm:cxn modelId="{F4CBDB2B-A23F-804A-8D02-037FA4AFA717}" type="presOf" srcId="{C191A5C4-BA28-4148-BF27-859DC9EB3313}" destId="{8AAC0060-754B-1949-8AE5-F8842D3A5B6A}" srcOrd="0" destOrd="0" presId="urn:microsoft.com/office/officeart/2009/3/layout/DescendingProcess"/>
    <dgm:cxn modelId="{312DAA87-9E40-6A4A-BDE0-AB1745F873FD}" type="presOf" srcId="{77D6EC73-546C-0849-98FE-DB06C6D902DD}" destId="{F253925B-D038-AE4E-A3B6-86F95F5B1F87}" srcOrd="0" destOrd="0" presId="urn:microsoft.com/office/officeart/2009/3/layout/DescendingProcess"/>
    <dgm:cxn modelId="{B8D2E778-DE09-4848-823E-35DC2A775C94}" type="presOf" srcId="{895CB141-38A8-0E4F-9EC1-CDD44F38A594}" destId="{0B33C228-AA71-3242-9111-CEC61A55FCD6}" srcOrd="0" destOrd="0" presId="urn:microsoft.com/office/officeart/2009/3/layout/DescendingProcess"/>
    <dgm:cxn modelId="{A16B31C8-36B5-8944-86AC-460BCCC36AC4}" srcId="{C191A5C4-BA28-4148-BF27-859DC9EB3313}" destId="{3E7EA502-513B-664B-BE30-7307D98AE881}" srcOrd="0" destOrd="0" parTransId="{708FDEFC-5EAB-F042-9A4A-A498A8BF5B08}" sibTransId="{FE78ED2E-B0F7-2F4E-9A1A-CE18646C1112}"/>
    <dgm:cxn modelId="{0402FE4C-A08F-1F44-9062-6CF31AFCF349}" type="presOf" srcId="{DBD1998B-DBA8-DC44-8945-8F558F6E7201}" destId="{60D9E454-95F2-6A44-BA08-96F93CFE47B0}" srcOrd="0" destOrd="0" presId="urn:microsoft.com/office/officeart/2009/3/layout/DescendingProcess"/>
    <dgm:cxn modelId="{62AAA876-0DD2-7540-B6B9-93290592E5B9}" type="presOf" srcId="{3E7EA502-513B-664B-BE30-7307D98AE881}" destId="{FB2D0A64-C72B-8847-885D-2420205F7B32}" srcOrd="0" destOrd="0" presId="urn:microsoft.com/office/officeart/2009/3/layout/DescendingProcess"/>
    <dgm:cxn modelId="{5D81ECD4-0CB0-4E4C-9A31-63F987DFAEBE}" type="presOf" srcId="{80BA363F-5081-384D-8CDE-A9D8BBDD10B7}" destId="{04EDD331-C449-634B-AA57-0824592322D4}" srcOrd="0" destOrd="0" presId="urn:microsoft.com/office/officeart/2009/3/layout/DescendingProcess"/>
    <dgm:cxn modelId="{1059B172-3711-0845-BE9F-29A27EC55914}" type="presOf" srcId="{7993D599-9CE6-D44E-ADDB-7AEEAE127489}" destId="{8CF9D761-9B59-7E44-BB55-2A7AE294A49F}" srcOrd="0" destOrd="0" presId="urn:microsoft.com/office/officeart/2009/3/layout/DescendingProcess"/>
    <dgm:cxn modelId="{A3E1A645-301A-664B-B9EF-2222ECA1D274}" type="presParOf" srcId="{8AAC0060-754B-1949-8AE5-F8842D3A5B6A}" destId="{C0BF36AD-8767-AA4C-81DC-1454A8AB9086}" srcOrd="0" destOrd="0" presId="urn:microsoft.com/office/officeart/2009/3/layout/DescendingProcess"/>
    <dgm:cxn modelId="{D7E25724-5B4F-FB42-B93D-784494952AC8}" type="presParOf" srcId="{8AAC0060-754B-1949-8AE5-F8842D3A5B6A}" destId="{FB2D0A64-C72B-8847-885D-2420205F7B32}" srcOrd="1" destOrd="0" presId="urn:microsoft.com/office/officeart/2009/3/layout/DescendingProcess"/>
    <dgm:cxn modelId="{CD4D1E04-3F73-C947-94A3-CC1FAF0E7224}" type="presParOf" srcId="{8AAC0060-754B-1949-8AE5-F8842D3A5B6A}" destId="{60D9E454-95F2-6A44-BA08-96F93CFE47B0}" srcOrd="2" destOrd="0" presId="urn:microsoft.com/office/officeart/2009/3/layout/DescendingProcess"/>
    <dgm:cxn modelId="{57290E0B-99E1-1D4C-B3D4-74912075C936}" type="presParOf" srcId="{8AAC0060-754B-1949-8AE5-F8842D3A5B6A}" destId="{45A09924-27B6-5E41-BBAE-1DA4DB032659}" srcOrd="3" destOrd="0" presId="urn:microsoft.com/office/officeart/2009/3/layout/DescendingProcess"/>
    <dgm:cxn modelId="{00EC8457-0D45-C64F-A690-5F290E083A22}" type="presParOf" srcId="{45A09924-27B6-5E41-BBAE-1DA4DB032659}" destId="{0B33C228-AA71-3242-9111-CEC61A55FCD6}" srcOrd="0" destOrd="0" presId="urn:microsoft.com/office/officeart/2009/3/layout/DescendingProcess"/>
    <dgm:cxn modelId="{62F6AFD8-DEA4-B643-9E57-32A162F213E6}" type="presParOf" srcId="{8AAC0060-754B-1949-8AE5-F8842D3A5B6A}" destId="{2B44F3D2-7736-4944-A2B1-11F139C3AF07}" srcOrd="4" destOrd="0" presId="urn:microsoft.com/office/officeart/2009/3/layout/DescendingProcess"/>
    <dgm:cxn modelId="{1DEE9CEB-6A46-7148-B897-5AF0E160DB74}" type="presParOf" srcId="{8AAC0060-754B-1949-8AE5-F8842D3A5B6A}" destId="{67767E5B-BAA1-E948-BA5B-8C1B90459EF5}" srcOrd="5" destOrd="0" presId="urn:microsoft.com/office/officeart/2009/3/layout/DescendingProcess"/>
    <dgm:cxn modelId="{B5A632ED-0B0E-344D-B44F-B0C2FF9F94EA}" type="presParOf" srcId="{67767E5B-BAA1-E948-BA5B-8C1B90459EF5}" destId="{04EDD331-C449-634B-AA57-0824592322D4}" srcOrd="0" destOrd="0" presId="urn:microsoft.com/office/officeart/2009/3/layout/DescendingProcess"/>
    <dgm:cxn modelId="{E5C4A11F-645D-4647-A316-6D3A211A0E2F}" type="presParOf" srcId="{8AAC0060-754B-1949-8AE5-F8842D3A5B6A}" destId="{8CF9D761-9B59-7E44-BB55-2A7AE294A49F}" srcOrd="6" destOrd="0" presId="urn:microsoft.com/office/officeart/2009/3/layout/DescendingProcess"/>
    <dgm:cxn modelId="{60A218F8-A785-724E-A760-698E6150C516}" type="presParOf" srcId="{8AAC0060-754B-1949-8AE5-F8842D3A5B6A}" destId="{A8F49801-366F-3444-B5DE-D61070ED9937}" srcOrd="7" destOrd="0" presId="urn:microsoft.com/office/officeart/2009/3/layout/DescendingProcess"/>
    <dgm:cxn modelId="{ADDAF827-0C66-4949-98AA-0D21A3613506}" type="presParOf" srcId="{A8F49801-366F-3444-B5DE-D61070ED9937}" destId="{F253925B-D038-AE4E-A3B6-86F95F5B1F87}" srcOrd="0" destOrd="0" presId="urn:microsoft.com/office/officeart/2009/3/layout/DescendingProcess"/>
    <dgm:cxn modelId="{BBE580A6-9C8F-3847-ADDE-377A0B986F78}" type="presParOf" srcId="{8AAC0060-754B-1949-8AE5-F8842D3A5B6A}" destId="{92FE097E-E5A1-B148-B31D-79037FD82E92}" srcOrd="8"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1D69EC-F87F-40C0-A9E0-B1B2EA0562E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06CB87C7-402B-4601-9A02-FD61ED315E16}">
      <dgm:prSet phldrT="[テキスト]"/>
      <dgm:spPr>
        <a:solidFill>
          <a:schemeClr val="accent3"/>
        </a:solidFill>
        <a:ln>
          <a:solidFill>
            <a:schemeClr val="accent3"/>
          </a:solidFill>
        </a:ln>
      </dgm:spPr>
      <dgm:t>
        <a:bodyPr/>
        <a:lstStyle/>
        <a:p>
          <a:r>
            <a:rPr kumimoji="1" lang="ja-JP" altLang="en-US" b="1" dirty="0"/>
            <a:t>論拠</a:t>
          </a:r>
          <a:r>
            <a:rPr kumimoji="1" lang="en-US" altLang="ja-JP" b="1" dirty="0"/>
            <a:t>1</a:t>
          </a:r>
          <a:endParaRPr kumimoji="1" lang="ja-JP" altLang="en-US" b="1" dirty="0"/>
        </a:p>
      </dgm:t>
    </dgm:pt>
    <dgm:pt modelId="{81B618CB-53E6-4DF8-AF10-70194558489E}" type="parTrans" cxnId="{6AF3A3A7-66F0-4471-9A0A-6C7BA264D12C}">
      <dgm:prSet/>
      <dgm:spPr/>
      <dgm:t>
        <a:bodyPr/>
        <a:lstStyle/>
        <a:p>
          <a:endParaRPr kumimoji="1" lang="ja-JP" altLang="en-US"/>
        </a:p>
      </dgm:t>
    </dgm:pt>
    <dgm:pt modelId="{085F8810-7A8A-4CD5-A946-813520B7EBDD}" type="sibTrans" cxnId="{6AF3A3A7-66F0-4471-9A0A-6C7BA264D12C}">
      <dgm:prSet/>
      <dgm:spPr/>
      <dgm:t>
        <a:bodyPr/>
        <a:lstStyle/>
        <a:p>
          <a:endParaRPr kumimoji="1" lang="ja-JP" altLang="en-US"/>
        </a:p>
      </dgm:t>
    </dgm:pt>
    <dgm:pt modelId="{95FC34DA-14B1-49F2-B036-02A7D54FC458}">
      <dgm:prSet phldrT="[テキスト]"/>
      <dgm:spPr>
        <a:solidFill>
          <a:schemeClr val="accent3"/>
        </a:solidFill>
        <a:ln>
          <a:solidFill>
            <a:schemeClr val="accent3"/>
          </a:solidFill>
        </a:ln>
      </dgm:spPr>
      <dgm:t>
        <a:bodyPr/>
        <a:lstStyle/>
        <a:p>
          <a:r>
            <a:rPr kumimoji="1" lang="ja-JP" altLang="en-US" b="1" dirty="0"/>
            <a:t>論拠</a:t>
          </a:r>
          <a:r>
            <a:rPr kumimoji="1" lang="en-US" altLang="ja-JP" b="1" dirty="0"/>
            <a:t>2</a:t>
          </a:r>
          <a:endParaRPr kumimoji="1" lang="ja-JP" altLang="en-US" b="1" dirty="0"/>
        </a:p>
      </dgm:t>
    </dgm:pt>
    <dgm:pt modelId="{20372C35-7BFB-488D-8C3F-829005B34C43}" type="parTrans" cxnId="{34B957E5-C6CE-4EAC-9A58-B574B08A82EB}">
      <dgm:prSet/>
      <dgm:spPr/>
      <dgm:t>
        <a:bodyPr/>
        <a:lstStyle/>
        <a:p>
          <a:endParaRPr kumimoji="1" lang="ja-JP" altLang="en-US"/>
        </a:p>
      </dgm:t>
    </dgm:pt>
    <dgm:pt modelId="{19960368-A3B8-4000-8342-CD56C4DBB1F7}" type="sibTrans" cxnId="{34B957E5-C6CE-4EAC-9A58-B574B08A82EB}">
      <dgm:prSet/>
      <dgm:spPr/>
      <dgm:t>
        <a:bodyPr/>
        <a:lstStyle/>
        <a:p>
          <a:endParaRPr kumimoji="1" lang="ja-JP" altLang="en-US"/>
        </a:p>
      </dgm:t>
    </dgm:pt>
    <dgm:pt modelId="{4ECFFFD1-CA24-47A5-9998-152ECCA1A337}">
      <dgm:prSet phldrT="[テキスト]" custT="1"/>
      <dgm:spPr>
        <a:ln>
          <a:solidFill>
            <a:schemeClr val="accent3"/>
          </a:solidFill>
        </a:ln>
      </dgm:spPr>
      <dgm:t>
        <a:bodyPr/>
        <a:lstStyle/>
        <a:p>
          <a:r>
            <a:rPr kumimoji="1" lang="en-US" altLang="ja-JP" sz="1600" b="1" dirty="0" smtClean="0"/>
            <a:t>FTAIA</a:t>
          </a:r>
          <a:r>
            <a:rPr kumimoji="1" lang="ja-JP" altLang="en-US" sz="1600" b="1" dirty="0" smtClean="0"/>
            <a:t>における「請求」を「原告の請求」に限定して解釈した事例</a:t>
          </a:r>
          <a:r>
            <a:rPr kumimoji="1" lang="ja-JP" altLang="en-US" sz="1600" b="1" dirty="0"/>
            <a:t>。</a:t>
          </a:r>
        </a:p>
      </dgm:t>
    </dgm:pt>
    <dgm:pt modelId="{58B595FA-CA9C-4E5E-A81C-F356FE778CD9}" type="parTrans" cxnId="{FA7B5E5E-178C-47FB-9CA8-305151D7001C}">
      <dgm:prSet/>
      <dgm:spPr/>
      <dgm:t>
        <a:bodyPr/>
        <a:lstStyle/>
        <a:p>
          <a:endParaRPr kumimoji="1" lang="ja-JP" altLang="en-US"/>
        </a:p>
      </dgm:t>
    </dgm:pt>
    <dgm:pt modelId="{4AE76B7C-DA39-4F3D-AF2D-B2146327FAB1}" type="sibTrans" cxnId="{FA7B5E5E-178C-47FB-9CA8-305151D7001C}">
      <dgm:prSet/>
      <dgm:spPr/>
      <dgm:t>
        <a:bodyPr/>
        <a:lstStyle/>
        <a:p>
          <a:endParaRPr kumimoji="1" lang="ja-JP" altLang="en-US"/>
        </a:p>
      </dgm:t>
    </dgm:pt>
    <dgm:pt modelId="{C2D61226-19C0-4DD3-B51A-FE4D24187173}">
      <dgm:prSet phldrT="[テキスト]"/>
      <dgm:spPr>
        <a:solidFill>
          <a:schemeClr val="accent3"/>
        </a:solidFill>
        <a:ln>
          <a:solidFill>
            <a:schemeClr val="accent3"/>
          </a:solidFill>
        </a:ln>
      </dgm:spPr>
      <dgm:t>
        <a:bodyPr/>
        <a:lstStyle/>
        <a:p>
          <a:r>
            <a:rPr kumimoji="1" lang="ja-JP" altLang="en-US" b="1" dirty="0"/>
            <a:t>主張</a:t>
          </a:r>
        </a:p>
      </dgm:t>
    </dgm:pt>
    <dgm:pt modelId="{6A1F9A84-3462-432F-8FF4-51B17C7C767B}" type="parTrans" cxnId="{6DAED96E-F874-4A5C-8CBE-654DA4420E15}">
      <dgm:prSet/>
      <dgm:spPr/>
      <dgm:t>
        <a:bodyPr/>
        <a:lstStyle/>
        <a:p>
          <a:endParaRPr kumimoji="1" lang="ja-JP" altLang="en-US"/>
        </a:p>
      </dgm:t>
    </dgm:pt>
    <dgm:pt modelId="{BF127F24-A9B8-41FD-9F0B-BB2E7D7E967F}" type="sibTrans" cxnId="{6DAED96E-F874-4A5C-8CBE-654DA4420E15}">
      <dgm:prSet/>
      <dgm:spPr/>
      <dgm:t>
        <a:bodyPr/>
        <a:lstStyle/>
        <a:p>
          <a:endParaRPr kumimoji="1" lang="ja-JP" altLang="en-US"/>
        </a:p>
      </dgm:t>
    </dgm:pt>
    <dgm:pt modelId="{D0B996EC-B5F9-4558-9C4B-489CBA2F2778}">
      <dgm:prSet phldrT="[テキスト]" custT="1"/>
      <dgm:spPr>
        <a:noFill/>
        <a:ln>
          <a:solidFill>
            <a:schemeClr val="accent3"/>
          </a:solidFill>
        </a:ln>
      </dgm:spPr>
      <dgm:t>
        <a:bodyPr/>
        <a:lstStyle/>
        <a:p>
          <a:r>
            <a:rPr lang="ja-JP" sz="1600" b="1" dirty="0" smtClean="0"/>
            <a:t>しかし、論拠２も論拠１と同様、「請求」を「ある請求」と解釈すべき旨主張する。</a:t>
          </a:r>
          <a:endParaRPr kumimoji="1" lang="ja-JP" altLang="en-US" sz="1600" b="1" dirty="0"/>
        </a:p>
      </dgm:t>
    </dgm:pt>
    <dgm:pt modelId="{E9843B29-3B48-4410-B4AC-75D60536BDE4}" type="parTrans" cxnId="{AF77581A-AEE0-4B68-A61C-B112A356EA1E}">
      <dgm:prSet/>
      <dgm:spPr/>
      <dgm:t>
        <a:bodyPr/>
        <a:lstStyle/>
        <a:p>
          <a:endParaRPr kumimoji="1" lang="ja-JP" altLang="en-US"/>
        </a:p>
      </dgm:t>
    </dgm:pt>
    <dgm:pt modelId="{D9333AC7-8724-411F-ABB1-A94DDA56B9EA}" type="sibTrans" cxnId="{AF77581A-AEE0-4B68-A61C-B112A356EA1E}">
      <dgm:prSet/>
      <dgm:spPr/>
      <dgm:t>
        <a:bodyPr/>
        <a:lstStyle/>
        <a:p>
          <a:endParaRPr kumimoji="1" lang="ja-JP" altLang="en-US"/>
        </a:p>
      </dgm:t>
    </dgm:pt>
    <dgm:pt modelId="{5A793FCE-29A3-4290-866D-D8E2F78A22CC}">
      <dgm:prSet phldrT="[テキスト]" custT="1"/>
      <dgm:spPr>
        <a:ln>
          <a:solidFill>
            <a:schemeClr val="accent3"/>
          </a:solidFill>
        </a:ln>
      </dgm:spPr>
      <dgm:t>
        <a:bodyPr/>
        <a:lstStyle/>
        <a:p>
          <a:r>
            <a:rPr kumimoji="1" lang="en-US" altLang="ja-JP" sz="1600" b="1" dirty="0" smtClean="0"/>
            <a:t>FTAIA</a:t>
          </a:r>
          <a:r>
            <a:rPr kumimoji="1" lang="ja-JP" altLang="en-US" sz="1600" b="1" dirty="0" smtClean="0"/>
            <a:t>における「請求」を「ある請求」と解釈した</a:t>
          </a:r>
          <a:r>
            <a:rPr lang="ja-JP" altLang="en-US" sz="1600" b="1" dirty="0" smtClean="0"/>
            <a:t>事例</a:t>
          </a:r>
          <a:r>
            <a:rPr lang="ja-JP" altLang="en-US" sz="1600" b="1" dirty="0"/>
            <a:t>。</a:t>
          </a:r>
          <a:endParaRPr kumimoji="1" lang="ja-JP" altLang="en-US" sz="1600" b="1" dirty="0"/>
        </a:p>
      </dgm:t>
    </dgm:pt>
    <dgm:pt modelId="{374F490A-F908-48AF-B647-742EAFC231DC}" type="parTrans" cxnId="{9CCF7F04-E198-485F-A62E-C3A4CDD77C42}">
      <dgm:prSet/>
      <dgm:spPr/>
      <dgm:t>
        <a:bodyPr/>
        <a:lstStyle/>
        <a:p>
          <a:endParaRPr kumimoji="1" lang="ja-JP" altLang="en-US"/>
        </a:p>
      </dgm:t>
    </dgm:pt>
    <dgm:pt modelId="{61573497-37A1-4625-B287-80595767ACDD}" type="sibTrans" cxnId="{9CCF7F04-E198-485F-A62E-C3A4CDD77C42}">
      <dgm:prSet/>
      <dgm:spPr/>
      <dgm:t>
        <a:bodyPr/>
        <a:lstStyle/>
        <a:p>
          <a:endParaRPr kumimoji="1" lang="ja-JP" altLang="en-US"/>
        </a:p>
      </dgm:t>
    </dgm:pt>
    <dgm:pt modelId="{A57463C3-9832-4BAD-816B-B72855058DA6}" type="pres">
      <dgm:prSet presAssocID="{BA1D69EC-F87F-40C0-A9E0-B1B2EA0562E7}" presName="linearFlow" presStyleCnt="0">
        <dgm:presLayoutVars>
          <dgm:dir/>
          <dgm:animLvl val="lvl"/>
          <dgm:resizeHandles val="exact"/>
        </dgm:presLayoutVars>
      </dgm:prSet>
      <dgm:spPr/>
      <dgm:t>
        <a:bodyPr/>
        <a:lstStyle/>
        <a:p>
          <a:endParaRPr kumimoji="1" lang="ja-JP" altLang="en-US"/>
        </a:p>
      </dgm:t>
    </dgm:pt>
    <dgm:pt modelId="{4776E323-A0BB-4F84-A7C1-179E378C3EC0}" type="pres">
      <dgm:prSet presAssocID="{06CB87C7-402B-4601-9A02-FD61ED315E16}" presName="composite" presStyleCnt="0"/>
      <dgm:spPr/>
    </dgm:pt>
    <dgm:pt modelId="{2219206B-4365-432E-922A-284AF7582F11}" type="pres">
      <dgm:prSet presAssocID="{06CB87C7-402B-4601-9A02-FD61ED315E16}" presName="parentText" presStyleLbl="alignNode1" presStyleIdx="0" presStyleCnt="3">
        <dgm:presLayoutVars>
          <dgm:chMax val="1"/>
          <dgm:bulletEnabled val="1"/>
        </dgm:presLayoutVars>
      </dgm:prSet>
      <dgm:spPr/>
      <dgm:t>
        <a:bodyPr/>
        <a:lstStyle/>
        <a:p>
          <a:endParaRPr kumimoji="1" lang="ja-JP" altLang="en-US"/>
        </a:p>
      </dgm:t>
    </dgm:pt>
    <dgm:pt modelId="{2DE50DB7-56B1-4286-B752-225267E47443}" type="pres">
      <dgm:prSet presAssocID="{06CB87C7-402B-4601-9A02-FD61ED315E16}" presName="descendantText" presStyleLbl="alignAcc1" presStyleIdx="0" presStyleCnt="3" custScaleY="112926" custLinFactNeighborX="0" custLinFactNeighborY="5622">
        <dgm:presLayoutVars>
          <dgm:bulletEnabled val="1"/>
        </dgm:presLayoutVars>
      </dgm:prSet>
      <dgm:spPr/>
      <dgm:t>
        <a:bodyPr/>
        <a:lstStyle/>
        <a:p>
          <a:endParaRPr kumimoji="1" lang="ja-JP" altLang="en-US"/>
        </a:p>
      </dgm:t>
    </dgm:pt>
    <dgm:pt modelId="{A71A7610-8096-41A8-9311-9478BB34746E}" type="pres">
      <dgm:prSet presAssocID="{085F8810-7A8A-4CD5-A946-813520B7EBDD}" presName="sp" presStyleCnt="0"/>
      <dgm:spPr/>
    </dgm:pt>
    <dgm:pt modelId="{CB54B3F6-F65D-4612-AB07-7A55B0D3C240}" type="pres">
      <dgm:prSet presAssocID="{95FC34DA-14B1-49F2-B036-02A7D54FC458}" presName="composite" presStyleCnt="0"/>
      <dgm:spPr/>
    </dgm:pt>
    <dgm:pt modelId="{70207B6F-6C35-4DA9-A988-2A4F3041E69D}" type="pres">
      <dgm:prSet presAssocID="{95FC34DA-14B1-49F2-B036-02A7D54FC458}" presName="parentText" presStyleLbl="alignNode1" presStyleIdx="1" presStyleCnt="3">
        <dgm:presLayoutVars>
          <dgm:chMax val="1"/>
          <dgm:bulletEnabled val="1"/>
        </dgm:presLayoutVars>
      </dgm:prSet>
      <dgm:spPr/>
      <dgm:t>
        <a:bodyPr/>
        <a:lstStyle/>
        <a:p>
          <a:endParaRPr kumimoji="1" lang="ja-JP" altLang="en-US"/>
        </a:p>
      </dgm:t>
    </dgm:pt>
    <dgm:pt modelId="{8EFE6F68-8974-40C0-B9BA-6401FE2E04C5}" type="pres">
      <dgm:prSet presAssocID="{95FC34DA-14B1-49F2-B036-02A7D54FC458}" presName="descendantText" presStyleLbl="alignAcc1" presStyleIdx="1" presStyleCnt="3" custLinFactNeighborX="0" custLinFactNeighborY="5499">
        <dgm:presLayoutVars>
          <dgm:bulletEnabled val="1"/>
        </dgm:presLayoutVars>
      </dgm:prSet>
      <dgm:spPr/>
      <dgm:t>
        <a:bodyPr/>
        <a:lstStyle/>
        <a:p>
          <a:endParaRPr kumimoji="1" lang="ja-JP" altLang="en-US"/>
        </a:p>
      </dgm:t>
    </dgm:pt>
    <dgm:pt modelId="{87D054F3-BCED-4BC9-96C5-73C08C8915EC}" type="pres">
      <dgm:prSet presAssocID="{19960368-A3B8-4000-8342-CD56C4DBB1F7}" presName="sp" presStyleCnt="0"/>
      <dgm:spPr/>
    </dgm:pt>
    <dgm:pt modelId="{E6245C40-5712-41E8-9A26-E2D981BF7E11}" type="pres">
      <dgm:prSet presAssocID="{C2D61226-19C0-4DD3-B51A-FE4D24187173}" presName="composite" presStyleCnt="0"/>
      <dgm:spPr/>
    </dgm:pt>
    <dgm:pt modelId="{26B32E8A-2074-49A9-9690-FBAF4CCB6F89}" type="pres">
      <dgm:prSet presAssocID="{C2D61226-19C0-4DD3-B51A-FE4D24187173}" presName="parentText" presStyleLbl="alignNode1" presStyleIdx="2" presStyleCnt="3" custScaleY="153319">
        <dgm:presLayoutVars>
          <dgm:chMax val="1"/>
          <dgm:bulletEnabled val="1"/>
        </dgm:presLayoutVars>
      </dgm:prSet>
      <dgm:spPr/>
      <dgm:t>
        <a:bodyPr/>
        <a:lstStyle/>
        <a:p>
          <a:endParaRPr kumimoji="1" lang="ja-JP" altLang="en-US"/>
        </a:p>
      </dgm:t>
    </dgm:pt>
    <dgm:pt modelId="{2DF6BF7F-1E27-4828-A982-4025DF1DDD6B}" type="pres">
      <dgm:prSet presAssocID="{C2D61226-19C0-4DD3-B51A-FE4D24187173}" presName="descendantText" presStyleLbl="alignAcc1" presStyleIdx="2" presStyleCnt="3" custScaleY="161018" custLinFactNeighborX="0" custLinFactNeighborY="13132">
        <dgm:presLayoutVars>
          <dgm:bulletEnabled val="1"/>
        </dgm:presLayoutVars>
      </dgm:prSet>
      <dgm:spPr/>
      <dgm:t>
        <a:bodyPr/>
        <a:lstStyle/>
        <a:p>
          <a:endParaRPr kumimoji="1" lang="ja-JP" altLang="en-US"/>
        </a:p>
      </dgm:t>
    </dgm:pt>
  </dgm:ptLst>
  <dgm:cxnLst>
    <dgm:cxn modelId="{AF77581A-AEE0-4B68-A61C-B112A356EA1E}" srcId="{C2D61226-19C0-4DD3-B51A-FE4D24187173}" destId="{D0B996EC-B5F9-4558-9C4B-489CBA2F2778}" srcOrd="0" destOrd="0" parTransId="{E9843B29-3B48-4410-B4AC-75D60536BDE4}" sibTransId="{D9333AC7-8724-411F-ABB1-A94DDA56B9EA}"/>
    <dgm:cxn modelId="{F79E8066-B8BE-4D48-9CA7-A5F401AB9D11}" type="presOf" srcId="{4ECFFFD1-CA24-47A5-9998-152ECCA1A337}" destId="{8EFE6F68-8974-40C0-B9BA-6401FE2E04C5}" srcOrd="0" destOrd="0" presId="urn:microsoft.com/office/officeart/2005/8/layout/chevron2"/>
    <dgm:cxn modelId="{05C537F2-E954-594B-A531-8EA35B1F249C}" type="presOf" srcId="{95FC34DA-14B1-49F2-B036-02A7D54FC458}" destId="{70207B6F-6C35-4DA9-A988-2A4F3041E69D}" srcOrd="0" destOrd="0" presId="urn:microsoft.com/office/officeart/2005/8/layout/chevron2"/>
    <dgm:cxn modelId="{6AF3A3A7-66F0-4471-9A0A-6C7BA264D12C}" srcId="{BA1D69EC-F87F-40C0-A9E0-B1B2EA0562E7}" destId="{06CB87C7-402B-4601-9A02-FD61ED315E16}" srcOrd="0" destOrd="0" parTransId="{81B618CB-53E6-4DF8-AF10-70194558489E}" sibTransId="{085F8810-7A8A-4CD5-A946-813520B7EBDD}"/>
    <dgm:cxn modelId="{34B957E5-C6CE-4EAC-9A58-B574B08A82EB}" srcId="{BA1D69EC-F87F-40C0-A9E0-B1B2EA0562E7}" destId="{95FC34DA-14B1-49F2-B036-02A7D54FC458}" srcOrd="1" destOrd="0" parTransId="{20372C35-7BFB-488D-8C3F-829005B34C43}" sibTransId="{19960368-A3B8-4000-8342-CD56C4DBB1F7}"/>
    <dgm:cxn modelId="{9CCF7F04-E198-485F-A62E-C3A4CDD77C42}" srcId="{06CB87C7-402B-4601-9A02-FD61ED315E16}" destId="{5A793FCE-29A3-4290-866D-D8E2F78A22CC}" srcOrd="0" destOrd="0" parTransId="{374F490A-F908-48AF-B647-742EAFC231DC}" sibTransId="{61573497-37A1-4625-B287-80595767ACDD}"/>
    <dgm:cxn modelId="{EE0E0EFB-AB66-8048-B540-ACC890B02A40}" type="presOf" srcId="{06CB87C7-402B-4601-9A02-FD61ED315E16}" destId="{2219206B-4365-432E-922A-284AF7582F11}" srcOrd="0" destOrd="0" presId="urn:microsoft.com/office/officeart/2005/8/layout/chevron2"/>
    <dgm:cxn modelId="{FA7B5E5E-178C-47FB-9CA8-305151D7001C}" srcId="{95FC34DA-14B1-49F2-B036-02A7D54FC458}" destId="{4ECFFFD1-CA24-47A5-9998-152ECCA1A337}" srcOrd="0" destOrd="0" parTransId="{58B595FA-CA9C-4E5E-A81C-F356FE778CD9}" sibTransId="{4AE76B7C-DA39-4F3D-AF2D-B2146327FAB1}"/>
    <dgm:cxn modelId="{6DAED96E-F874-4A5C-8CBE-654DA4420E15}" srcId="{BA1D69EC-F87F-40C0-A9E0-B1B2EA0562E7}" destId="{C2D61226-19C0-4DD3-B51A-FE4D24187173}" srcOrd="2" destOrd="0" parTransId="{6A1F9A84-3462-432F-8FF4-51B17C7C767B}" sibTransId="{BF127F24-A9B8-41FD-9F0B-BB2E7D7E967F}"/>
    <dgm:cxn modelId="{C589CA63-5C52-1E40-AA14-A274CD9B34D6}" type="presOf" srcId="{BA1D69EC-F87F-40C0-A9E0-B1B2EA0562E7}" destId="{A57463C3-9832-4BAD-816B-B72855058DA6}" srcOrd="0" destOrd="0" presId="urn:microsoft.com/office/officeart/2005/8/layout/chevron2"/>
    <dgm:cxn modelId="{B3F1C510-2E0F-D04D-9AA4-DBD226208394}" type="presOf" srcId="{D0B996EC-B5F9-4558-9C4B-489CBA2F2778}" destId="{2DF6BF7F-1E27-4828-A982-4025DF1DDD6B}" srcOrd="0" destOrd="0" presId="urn:microsoft.com/office/officeart/2005/8/layout/chevron2"/>
    <dgm:cxn modelId="{25DE616B-6251-9F49-85AE-ABAFDAADF64C}" type="presOf" srcId="{5A793FCE-29A3-4290-866D-D8E2F78A22CC}" destId="{2DE50DB7-56B1-4286-B752-225267E47443}" srcOrd="0" destOrd="0" presId="urn:microsoft.com/office/officeart/2005/8/layout/chevron2"/>
    <dgm:cxn modelId="{9B731874-EE65-9748-BEE9-641497179D5E}" type="presOf" srcId="{C2D61226-19C0-4DD3-B51A-FE4D24187173}" destId="{26B32E8A-2074-49A9-9690-FBAF4CCB6F89}" srcOrd="0" destOrd="0" presId="urn:microsoft.com/office/officeart/2005/8/layout/chevron2"/>
    <dgm:cxn modelId="{1C924709-EFAA-3444-AA8F-12E9FF55969F}" type="presParOf" srcId="{A57463C3-9832-4BAD-816B-B72855058DA6}" destId="{4776E323-A0BB-4F84-A7C1-179E378C3EC0}" srcOrd="0" destOrd="0" presId="urn:microsoft.com/office/officeart/2005/8/layout/chevron2"/>
    <dgm:cxn modelId="{3112E650-434B-DF4C-B851-13232F2E8DAC}" type="presParOf" srcId="{4776E323-A0BB-4F84-A7C1-179E378C3EC0}" destId="{2219206B-4365-432E-922A-284AF7582F11}" srcOrd="0" destOrd="0" presId="urn:microsoft.com/office/officeart/2005/8/layout/chevron2"/>
    <dgm:cxn modelId="{E62ACCB5-7781-B042-84FD-DE255947726E}" type="presParOf" srcId="{4776E323-A0BB-4F84-A7C1-179E378C3EC0}" destId="{2DE50DB7-56B1-4286-B752-225267E47443}" srcOrd="1" destOrd="0" presId="urn:microsoft.com/office/officeart/2005/8/layout/chevron2"/>
    <dgm:cxn modelId="{E9F7D051-DEA6-4D40-ADEE-35E36041C99C}" type="presParOf" srcId="{A57463C3-9832-4BAD-816B-B72855058DA6}" destId="{A71A7610-8096-41A8-9311-9478BB34746E}" srcOrd="1" destOrd="0" presId="urn:microsoft.com/office/officeart/2005/8/layout/chevron2"/>
    <dgm:cxn modelId="{4FE60C1E-33FB-9644-8B22-8EF7E699C6A3}" type="presParOf" srcId="{A57463C3-9832-4BAD-816B-B72855058DA6}" destId="{CB54B3F6-F65D-4612-AB07-7A55B0D3C240}" srcOrd="2" destOrd="0" presId="urn:microsoft.com/office/officeart/2005/8/layout/chevron2"/>
    <dgm:cxn modelId="{EAA28BFE-7024-2841-A17E-CE5674D854AE}" type="presParOf" srcId="{CB54B3F6-F65D-4612-AB07-7A55B0D3C240}" destId="{70207B6F-6C35-4DA9-A988-2A4F3041E69D}" srcOrd="0" destOrd="0" presId="urn:microsoft.com/office/officeart/2005/8/layout/chevron2"/>
    <dgm:cxn modelId="{2370E5E1-19E9-AD47-9E46-4B4B49B14339}" type="presParOf" srcId="{CB54B3F6-F65D-4612-AB07-7A55B0D3C240}" destId="{8EFE6F68-8974-40C0-B9BA-6401FE2E04C5}" srcOrd="1" destOrd="0" presId="urn:microsoft.com/office/officeart/2005/8/layout/chevron2"/>
    <dgm:cxn modelId="{441AA639-BA4D-1D42-9467-2CC7B6E97FE4}" type="presParOf" srcId="{A57463C3-9832-4BAD-816B-B72855058DA6}" destId="{87D054F3-BCED-4BC9-96C5-73C08C8915EC}" srcOrd="3" destOrd="0" presId="urn:microsoft.com/office/officeart/2005/8/layout/chevron2"/>
    <dgm:cxn modelId="{9C5A3E01-662B-AC42-B960-48A71F8DDFFD}" type="presParOf" srcId="{A57463C3-9832-4BAD-816B-B72855058DA6}" destId="{E6245C40-5712-41E8-9A26-E2D981BF7E11}" srcOrd="4" destOrd="0" presId="urn:microsoft.com/office/officeart/2005/8/layout/chevron2"/>
    <dgm:cxn modelId="{94A197AD-D232-6945-8F23-283CA577CE03}" type="presParOf" srcId="{E6245C40-5712-41E8-9A26-E2D981BF7E11}" destId="{26B32E8A-2074-49A9-9690-FBAF4CCB6F89}" srcOrd="0" destOrd="0" presId="urn:microsoft.com/office/officeart/2005/8/layout/chevron2"/>
    <dgm:cxn modelId="{62B1D803-9D9D-C24B-BDCC-774F71BBE7DB}" type="presParOf" srcId="{E6245C40-5712-41E8-9A26-E2D981BF7E11}" destId="{2DF6BF7F-1E27-4828-A982-4025DF1DDD6B}" srcOrd="1" destOrd="0" presId="urn:microsoft.com/office/officeart/2005/8/layout/chevron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0AC4AEC-7216-42DD-9396-C3AE7DAD2397}" type="doc">
      <dgm:prSet loTypeId="urn:microsoft.com/office/officeart/2005/8/layout/hProcess9" loCatId="process" qsTypeId="urn:microsoft.com/office/officeart/2005/8/quickstyle/simple1" qsCatId="simple" csTypeId="urn:microsoft.com/office/officeart/2005/8/colors/accent3_3" csCatId="accent3" phldr="1"/>
      <dgm:spPr/>
      <dgm:t>
        <a:bodyPr/>
        <a:lstStyle/>
        <a:p>
          <a:endParaRPr kumimoji="1" lang="ja-JP" altLang="en-US"/>
        </a:p>
      </dgm:t>
    </dgm:pt>
    <dgm:pt modelId="{46D03348-5BD0-4A79-BB2B-6869A35FD4A6}">
      <dgm:prSet custT="1"/>
      <dgm:spPr/>
      <dgm:t>
        <a:bodyPr/>
        <a:lstStyle/>
        <a:p>
          <a:r>
            <a:rPr lang="en-US" sz="1200" b="1" u="sng" dirty="0" smtClean="0"/>
            <a:t>Latino </a:t>
          </a:r>
          <a:r>
            <a:rPr lang="en-US" sz="1200" b="1" u="sng" dirty="0" err="1" smtClean="0"/>
            <a:t>Quimica-Amtex</a:t>
          </a:r>
          <a:r>
            <a:rPr lang="en-US" sz="1200" b="1" u="sng" dirty="0" smtClean="0"/>
            <a:t> S.A. v. </a:t>
          </a:r>
          <a:r>
            <a:rPr lang="en-US" sz="1200" b="1" u="sng" dirty="0" err="1" smtClean="0"/>
            <a:t>Akzo</a:t>
          </a:r>
          <a:r>
            <a:rPr lang="en-US" sz="1200" b="1" u="sng" dirty="0" smtClean="0"/>
            <a:t> Nobel Chemicals B.V.</a:t>
          </a:r>
          <a:endParaRPr lang="ja-JP" sz="1200" b="1" dirty="0"/>
        </a:p>
      </dgm:t>
    </dgm:pt>
    <dgm:pt modelId="{2F00E68D-6FD4-4C88-A033-EAE818DEBDBC}" type="parTrans" cxnId="{6C34620E-BDD9-460E-AA87-E04D36150A0C}">
      <dgm:prSet/>
      <dgm:spPr/>
      <dgm:t>
        <a:bodyPr/>
        <a:lstStyle/>
        <a:p>
          <a:endParaRPr kumimoji="1" lang="ja-JP" altLang="en-US"/>
        </a:p>
      </dgm:t>
    </dgm:pt>
    <dgm:pt modelId="{184A6856-A3CB-4E5D-A4F9-E22DBAD272FB}" type="sibTrans" cxnId="{6C34620E-BDD9-460E-AA87-E04D36150A0C}">
      <dgm:prSet/>
      <dgm:spPr/>
      <dgm:t>
        <a:bodyPr/>
        <a:lstStyle/>
        <a:p>
          <a:endParaRPr kumimoji="1" lang="ja-JP" altLang="en-US"/>
        </a:p>
      </dgm:t>
    </dgm:pt>
    <dgm:pt modelId="{A2185B8A-BD70-4E0B-BB4E-24C5B6AD6F78}">
      <dgm:prSet custT="1"/>
      <dgm:spPr/>
      <dgm:t>
        <a:bodyPr/>
        <a:lstStyle/>
        <a:p>
          <a:r>
            <a:rPr lang="ja-JP" altLang="en-US" sz="1600" b="1" dirty="0" smtClean="0"/>
            <a:t>国内の原告の請求権に基づいて請求</a:t>
          </a:r>
          <a:endParaRPr lang="ja-JP" altLang="en-US" sz="1600" b="1" dirty="0"/>
        </a:p>
      </dgm:t>
    </dgm:pt>
    <dgm:pt modelId="{5AB2319F-294F-4EA3-B3E6-816E3277DE67}" type="parTrans" cxnId="{69CA9832-3A15-45E1-BFC8-CE8610BDED37}">
      <dgm:prSet/>
      <dgm:spPr/>
      <dgm:t>
        <a:bodyPr/>
        <a:lstStyle/>
        <a:p>
          <a:endParaRPr kumimoji="1" lang="ja-JP" altLang="en-US"/>
        </a:p>
      </dgm:t>
    </dgm:pt>
    <dgm:pt modelId="{418510E3-D832-4804-98D8-5991D5D78C9A}" type="sibTrans" cxnId="{69CA9832-3A15-45E1-BFC8-CE8610BDED37}">
      <dgm:prSet/>
      <dgm:spPr/>
      <dgm:t>
        <a:bodyPr/>
        <a:lstStyle/>
        <a:p>
          <a:endParaRPr kumimoji="1" lang="ja-JP" altLang="en-US"/>
        </a:p>
      </dgm:t>
    </dgm:pt>
    <dgm:pt modelId="{398F9985-70F9-404B-BDCD-3609AB640D3D}">
      <dgm:prSet custT="1"/>
      <dgm:spPr/>
      <dgm:t>
        <a:bodyPr/>
        <a:lstStyle/>
        <a:p>
          <a:r>
            <a:rPr kumimoji="1" lang="ja-JP" altLang="en-US" sz="1400" b="1" dirty="0" smtClean="0"/>
            <a:t>「請求」を</a:t>
          </a:r>
          <a:br>
            <a:rPr kumimoji="1" lang="ja-JP" altLang="en-US" sz="1400" b="1" dirty="0" smtClean="0"/>
          </a:br>
          <a:r>
            <a:rPr kumimoji="1" lang="ja-JP" altLang="en-US" sz="1400" b="1" dirty="0" smtClean="0"/>
            <a:t>「原告の請求」と解釈</a:t>
          </a:r>
          <a:endParaRPr lang="ja-JP" altLang="en-US" sz="1400" b="1" dirty="0"/>
        </a:p>
      </dgm:t>
    </dgm:pt>
    <dgm:pt modelId="{A4448B3F-68EC-4A37-8653-A17B5BEDF20E}" type="parTrans" cxnId="{A17D5954-F6E5-40A4-91D7-7E387BCF54C8}">
      <dgm:prSet/>
      <dgm:spPr/>
      <dgm:t>
        <a:bodyPr/>
        <a:lstStyle/>
        <a:p>
          <a:endParaRPr kumimoji="1" lang="ja-JP" altLang="en-US"/>
        </a:p>
      </dgm:t>
    </dgm:pt>
    <dgm:pt modelId="{41C7271F-C16F-498D-A610-E65FBA4E1340}" type="sibTrans" cxnId="{A17D5954-F6E5-40A4-91D7-7E387BCF54C8}">
      <dgm:prSet/>
      <dgm:spPr/>
      <dgm:t>
        <a:bodyPr/>
        <a:lstStyle/>
        <a:p>
          <a:endParaRPr kumimoji="1" lang="ja-JP" altLang="en-US"/>
        </a:p>
      </dgm:t>
    </dgm:pt>
    <dgm:pt modelId="{4DA7AEAD-7B58-41DE-91E1-3D5797ABB64F}" type="pres">
      <dgm:prSet presAssocID="{00AC4AEC-7216-42DD-9396-C3AE7DAD2397}" presName="CompostProcess" presStyleCnt="0">
        <dgm:presLayoutVars>
          <dgm:dir/>
          <dgm:resizeHandles val="exact"/>
        </dgm:presLayoutVars>
      </dgm:prSet>
      <dgm:spPr/>
      <dgm:t>
        <a:bodyPr/>
        <a:lstStyle/>
        <a:p>
          <a:endParaRPr kumimoji="1" lang="ja-JP" altLang="en-US"/>
        </a:p>
      </dgm:t>
    </dgm:pt>
    <dgm:pt modelId="{150F947A-DF98-406E-9BAB-E394EC7CA46F}" type="pres">
      <dgm:prSet presAssocID="{00AC4AEC-7216-42DD-9396-C3AE7DAD2397}" presName="arrow" presStyleLbl="bgShp" presStyleIdx="0" presStyleCnt="1"/>
      <dgm:spPr/>
    </dgm:pt>
    <dgm:pt modelId="{E78A694E-1803-4A8F-A5E5-8E6C5073B094}" type="pres">
      <dgm:prSet presAssocID="{00AC4AEC-7216-42DD-9396-C3AE7DAD2397}" presName="linearProcess" presStyleCnt="0"/>
      <dgm:spPr/>
    </dgm:pt>
    <dgm:pt modelId="{1F72AF6E-11BA-4950-842B-9948C12FD740}" type="pres">
      <dgm:prSet presAssocID="{46D03348-5BD0-4A79-BB2B-6869A35FD4A6}" presName="textNode" presStyleLbl="node1" presStyleIdx="0" presStyleCnt="3">
        <dgm:presLayoutVars>
          <dgm:bulletEnabled val="1"/>
        </dgm:presLayoutVars>
      </dgm:prSet>
      <dgm:spPr/>
      <dgm:t>
        <a:bodyPr/>
        <a:lstStyle/>
        <a:p>
          <a:endParaRPr kumimoji="1" lang="ja-JP" altLang="en-US"/>
        </a:p>
      </dgm:t>
    </dgm:pt>
    <dgm:pt modelId="{E340000C-A9F6-4D60-8FE0-17A8996348D3}" type="pres">
      <dgm:prSet presAssocID="{184A6856-A3CB-4E5D-A4F9-E22DBAD272FB}" presName="sibTrans" presStyleCnt="0"/>
      <dgm:spPr/>
    </dgm:pt>
    <dgm:pt modelId="{9EB3BDC2-577D-4408-8132-0B3FCB198607}" type="pres">
      <dgm:prSet presAssocID="{398F9985-70F9-404B-BDCD-3609AB640D3D}" presName="textNode" presStyleLbl="node1" presStyleIdx="1" presStyleCnt="3">
        <dgm:presLayoutVars>
          <dgm:bulletEnabled val="1"/>
        </dgm:presLayoutVars>
      </dgm:prSet>
      <dgm:spPr/>
      <dgm:t>
        <a:bodyPr/>
        <a:lstStyle/>
        <a:p>
          <a:endParaRPr kumimoji="1" lang="ja-JP" altLang="en-US"/>
        </a:p>
      </dgm:t>
    </dgm:pt>
    <dgm:pt modelId="{A99432AE-0044-4BB4-999E-C6376124FCCF}" type="pres">
      <dgm:prSet presAssocID="{41C7271F-C16F-498D-A610-E65FBA4E1340}" presName="sibTrans" presStyleCnt="0"/>
      <dgm:spPr/>
    </dgm:pt>
    <dgm:pt modelId="{CE8CC0F4-754E-4B15-846C-DCC8450DBDC5}" type="pres">
      <dgm:prSet presAssocID="{A2185B8A-BD70-4E0B-BB4E-24C5B6AD6F78}" presName="textNode" presStyleLbl="node1" presStyleIdx="2" presStyleCnt="3">
        <dgm:presLayoutVars>
          <dgm:bulletEnabled val="1"/>
        </dgm:presLayoutVars>
      </dgm:prSet>
      <dgm:spPr/>
      <dgm:t>
        <a:bodyPr/>
        <a:lstStyle/>
        <a:p>
          <a:endParaRPr kumimoji="1" lang="ja-JP" altLang="en-US"/>
        </a:p>
      </dgm:t>
    </dgm:pt>
  </dgm:ptLst>
  <dgm:cxnLst>
    <dgm:cxn modelId="{69CA9832-3A15-45E1-BFC8-CE8610BDED37}" srcId="{00AC4AEC-7216-42DD-9396-C3AE7DAD2397}" destId="{A2185B8A-BD70-4E0B-BB4E-24C5B6AD6F78}" srcOrd="2" destOrd="0" parTransId="{5AB2319F-294F-4EA3-B3E6-816E3277DE67}" sibTransId="{418510E3-D832-4804-98D8-5991D5D78C9A}"/>
    <dgm:cxn modelId="{F44DFA6B-EC3B-4249-861E-F3D75CFD5B58}" type="presOf" srcId="{398F9985-70F9-404B-BDCD-3609AB640D3D}" destId="{9EB3BDC2-577D-4408-8132-0B3FCB198607}" srcOrd="0" destOrd="0" presId="urn:microsoft.com/office/officeart/2005/8/layout/hProcess9"/>
    <dgm:cxn modelId="{A062634B-3134-E04B-A913-AC7909A55528}" type="presOf" srcId="{46D03348-5BD0-4A79-BB2B-6869A35FD4A6}" destId="{1F72AF6E-11BA-4950-842B-9948C12FD740}" srcOrd="0" destOrd="0" presId="urn:microsoft.com/office/officeart/2005/8/layout/hProcess9"/>
    <dgm:cxn modelId="{A17D5954-F6E5-40A4-91D7-7E387BCF54C8}" srcId="{00AC4AEC-7216-42DD-9396-C3AE7DAD2397}" destId="{398F9985-70F9-404B-BDCD-3609AB640D3D}" srcOrd="1" destOrd="0" parTransId="{A4448B3F-68EC-4A37-8653-A17B5BEDF20E}" sibTransId="{41C7271F-C16F-498D-A610-E65FBA4E1340}"/>
    <dgm:cxn modelId="{7C9601CC-3F56-E347-B480-2987E5C80AA6}" type="presOf" srcId="{00AC4AEC-7216-42DD-9396-C3AE7DAD2397}" destId="{4DA7AEAD-7B58-41DE-91E1-3D5797ABB64F}" srcOrd="0" destOrd="0" presId="urn:microsoft.com/office/officeart/2005/8/layout/hProcess9"/>
    <dgm:cxn modelId="{35A1D608-99CD-8146-B59D-66F2F797BC28}" type="presOf" srcId="{A2185B8A-BD70-4E0B-BB4E-24C5B6AD6F78}" destId="{CE8CC0F4-754E-4B15-846C-DCC8450DBDC5}" srcOrd="0" destOrd="0" presId="urn:microsoft.com/office/officeart/2005/8/layout/hProcess9"/>
    <dgm:cxn modelId="{6C34620E-BDD9-460E-AA87-E04D36150A0C}" srcId="{00AC4AEC-7216-42DD-9396-C3AE7DAD2397}" destId="{46D03348-5BD0-4A79-BB2B-6869A35FD4A6}" srcOrd="0" destOrd="0" parTransId="{2F00E68D-6FD4-4C88-A033-EAE818DEBDBC}" sibTransId="{184A6856-A3CB-4E5D-A4F9-E22DBAD272FB}"/>
    <dgm:cxn modelId="{7E03C967-8263-2645-9DB6-8AD315F3EC2D}" type="presParOf" srcId="{4DA7AEAD-7B58-41DE-91E1-3D5797ABB64F}" destId="{150F947A-DF98-406E-9BAB-E394EC7CA46F}" srcOrd="0" destOrd="0" presId="urn:microsoft.com/office/officeart/2005/8/layout/hProcess9"/>
    <dgm:cxn modelId="{DB84477B-350A-2F45-BA08-2D5D582FCD66}" type="presParOf" srcId="{4DA7AEAD-7B58-41DE-91E1-3D5797ABB64F}" destId="{E78A694E-1803-4A8F-A5E5-8E6C5073B094}" srcOrd="1" destOrd="0" presId="urn:microsoft.com/office/officeart/2005/8/layout/hProcess9"/>
    <dgm:cxn modelId="{F8AB420F-FA0F-1141-B745-F7E682F52B66}" type="presParOf" srcId="{E78A694E-1803-4A8F-A5E5-8E6C5073B094}" destId="{1F72AF6E-11BA-4950-842B-9948C12FD740}" srcOrd="0" destOrd="0" presId="urn:microsoft.com/office/officeart/2005/8/layout/hProcess9"/>
    <dgm:cxn modelId="{C9705390-EF2B-544F-9544-5A390300E1A5}" type="presParOf" srcId="{E78A694E-1803-4A8F-A5E5-8E6C5073B094}" destId="{E340000C-A9F6-4D60-8FE0-17A8996348D3}" srcOrd="1" destOrd="0" presId="urn:microsoft.com/office/officeart/2005/8/layout/hProcess9"/>
    <dgm:cxn modelId="{29FF5838-8227-9546-B80D-BA5F462E9CB4}" type="presParOf" srcId="{E78A694E-1803-4A8F-A5E5-8E6C5073B094}" destId="{9EB3BDC2-577D-4408-8132-0B3FCB198607}" srcOrd="2" destOrd="0" presId="urn:microsoft.com/office/officeart/2005/8/layout/hProcess9"/>
    <dgm:cxn modelId="{467F5F01-759E-AF45-8C60-C186E565975C}" type="presParOf" srcId="{E78A694E-1803-4A8F-A5E5-8E6C5073B094}" destId="{A99432AE-0044-4BB4-999E-C6376124FCCF}" srcOrd="3" destOrd="0" presId="urn:microsoft.com/office/officeart/2005/8/layout/hProcess9"/>
    <dgm:cxn modelId="{3A8C5797-2C0A-5B40-A826-C03A0E0B6412}" type="presParOf" srcId="{E78A694E-1803-4A8F-A5E5-8E6C5073B094}" destId="{CE8CC0F4-754E-4B15-846C-DCC8450DBDC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F947A-DF98-406E-9BAB-E394EC7CA46F}">
      <dsp:nvSpPr>
        <dsp:cNvPr id="0" name=""/>
        <dsp:cNvSpPr/>
      </dsp:nvSpPr>
      <dsp:spPr>
        <a:xfrm>
          <a:off x="498253" y="0"/>
          <a:ext cx="5646867" cy="2172972"/>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2AF6E-11BA-4950-842B-9948C12FD740}">
      <dsp:nvSpPr>
        <dsp:cNvPr id="0" name=""/>
        <dsp:cNvSpPr/>
      </dsp:nvSpPr>
      <dsp:spPr>
        <a:xfrm>
          <a:off x="225122" y="651891"/>
          <a:ext cx="1993012" cy="869188"/>
        </a:xfrm>
        <a:prstGeom prst="round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b="1" u="sng" kern="1200" dirty="0" smtClean="0"/>
            <a:t>In re Vitamin C Litigation, Animal Science Products, Inc., et al v. Hebei Welcome Pharmaceutical Co., Ltd</a:t>
          </a:r>
          <a:endParaRPr lang="ja-JP" sz="800" b="1" kern="1200" dirty="0"/>
        </a:p>
      </dsp:txBody>
      <dsp:txXfrm>
        <a:off x="267552" y="694321"/>
        <a:ext cx="1908152" cy="784328"/>
      </dsp:txXfrm>
    </dsp:sp>
    <dsp:sp modelId="{9EB3BDC2-577D-4408-8132-0B3FCB198607}">
      <dsp:nvSpPr>
        <dsp:cNvPr id="0" name=""/>
        <dsp:cNvSpPr/>
      </dsp:nvSpPr>
      <dsp:spPr>
        <a:xfrm>
          <a:off x="2325180" y="651891"/>
          <a:ext cx="1993012" cy="869188"/>
        </a:xfrm>
        <a:prstGeom prst="roundRect">
          <a:avLst/>
        </a:prstGeom>
        <a:solidFill>
          <a:schemeClr val="accent3">
            <a:shade val="80000"/>
            <a:hueOff val="-54187"/>
            <a:satOff val="768"/>
            <a:lumOff val="108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ja-JP" altLang="en-US" sz="1500" b="1" kern="1200" dirty="0" smtClean="0"/>
            <a:t>外国政府の公式声明を無条件に信頼</a:t>
          </a:r>
          <a:endParaRPr lang="ja-JP" altLang="en-US" sz="1500" b="1" kern="1200" dirty="0"/>
        </a:p>
      </dsp:txBody>
      <dsp:txXfrm>
        <a:off x="2367610" y="694321"/>
        <a:ext cx="1908152" cy="784328"/>
      </dsp:txXfrm>
    </dsp:sp>
    <dsp:sp modelId="{CE8CC0F4-754E-4B15-846C-DCC8450DBDC5}">
      <dsp:nvSpPr>
        <dsp:cNvPr id="0" name=""/>
        <dsp:cNvSpPr/>
      </dsp:nvSpPr>
      <dsp:spPr>
        <a:xfrm>
          <a:off x="4425239" y="651891"/>
          <a:ext cx="1993012" cy="869188"/>
        </a:xfrm>
        <a:prstGeom prst="roundRect">
          <a:avLst/>
        </a:prstGeom>
        <a:solidFill>
          <a:schemeClr val="accent3">
            <a:shade val="80000"/>
            <a:hueOff val="-108374"/>
            <a:satOff val="1536"/>
            <a:lumOff val="216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ja-JP" altLang="en-US" sz="1400" b="1" kern="1200" dirty="0" smtClean="0"/>
            <a:t>外国法との衝突を肯定</a:t>
          </a:r>
          <a:endParaRPr lang="ja-JP" altLang="en-US" sz="1400" b="1" kern="1200" dirty="0"/>
        </a:p>
      </dsp:txBody>
      <dsp:txXfrm>
        <a:off x="4467669" y="694321"/>
        <a:ext cx="1908152" cy="7843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F947A-DF98-406E-9BAB-E394EC7CA46F}">
      <dsp:nvSpPr>
        <dsp:cNvPr id="0" name=""/>
        <dsp:cNvSpPr/>
      </dsp:nvSpPr>
      <dsp:spPr>
        <a:xfrm>
          <a:off x="498253" y="0"/>
          <a:ext cx="5646867" cy="2335395"/>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2AF6E-11BA-4950-842B-9948C12FD740}">
      <dsp:nvSpPr>
        <dsp:cNvPr id="0" name=""/>
        <dsp:cNvSpPr/>
      </dsp:nvSpPr>
      <dsp:spPr>
        <a:xfrm>
          <a:off x="241" y="700618"/>
          <a:ext cx="1852878" cy="934158"/>
        </a:xfrm>
        <a:prstGeom prst="round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u="sng" kern="1200" dirty="0" err="1" smtClean="0"/>
            <a:t>Kruman</a:t>
          </a:r>
          <a:r>
            <a:rPr lang="en-US" sz="1200" b="1" u="sng" kern="1200" dirty="0" smtClean="0"/>
            <a:t> v. Christie's Intern. PLC</a:t>
          </a:r>
          <a:endParaRPr lang="ja-JP" sz="1200" b="1" kern="1200" dirty="0"/>
        </a:p>
      </dsp:txBody>
      <dsp:txXfrm>
        <a:off x="45843" y="746220"/>
        <a:ext cx="1761674" cy="842954"/>
      </dsp:txXfrm>
    </dsp:sp>
    <dsp:sp modelId="{9EB3BDC2-577D-4408-8132-0B3FCB198607}">
      <dsp:nvSpPr>
        <dsp:cNvPr id="0" name=""/>
        <dsp:cNvSpPr/>
      </dsp:nvSpPr>
      <dsp:spPr>
        <a:xfrm>
          <a:off x="2161933" y="700618"/>
          <a:ext cx="1852878" cy="934158"/>
        </a:xfrm>
        <a:prstGeom prst="roundRect">
          <a:avLst/>
        </a:prstGeom>
        <a:solidFill>
          <a:schemeClr val="accent3">
            <a:shade val="80000"/>
            <a:hueOff val="-54187"/>
            <a:satOff val="768"/>
            <a:lumOff val="108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kumimoji="1" lang="ja-JP" altLang="en-US" sz="1400" b="1" kern="1200" dirty="0" smtClean="0"/>
            <a:t>「請求」を</a:t>
          </a:r>
          <a:br>
            <a:rPr kumimoji="1" lang="ja-JP" altLang="en-US" sz="1400" b="1" kern="1200" dirty="0" smtClean="0"/>
          </a:br>
          <a:r>
            <a:rPr kumimoji="1" lang="ja-JP" altLang="en-US" sz="1400" b="1" kern="1200" dirty="0" smtClean="0"/>
            <a:t>「ある請求」と解釈</a:t>
          </a:r>
          <a:endParaRPr lang="en-US" altLang="ja-JP" sz="1400" b="1" kern="1200" dirty="0"/>
        </a:p>
      </dsp:txBody>
      <dsp:txXfrm>
        <a:off x="2207535" y="746220"/>
        <a:ext cx="1761674" cy="842954"/>
      </dsp:txXfrm>
    </dsp:sp>
    <dsp:sp modelId="{CE8CC0F4-754E-4B15-846C-DCC8450DBDC5}">
      <dsp:nvSpPr>
        <dsp:cNvPr id="0" name=""/>
        <dsp:cNvSpPr/>
      </dsp:nvSpPr>
      <dsp:spPr>
        <a:xfrm>
          <a:off x="4323624" y="700618"/>
          <a:ext cx="2319507" cy="934158"/>
        </a:xfrm>
        <a:prstGeom prst="roundRect">
          <a:avLst/>
        </a:prstGeom>
        <a:solidFill>
          <a:schemeClr val="accent3">
            <a:shade val="80000"/>
            <a:hueOff val="-108374"/>
            <a:satOff val="1536"/>
            <a:lumOff val="216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ja-JP" altLang="en-US" sz="1600" b="1" kern="1200" dirty="0" smtClean="0"/>
            <a:t>国内の誰かの請求権に基づいて請求</a:t>
          </a:r>
          <a:endParaRPr lang="en-US" altLang="ja-JP" sz="1600" b="1" kern="1200" dirty="0"/>
        </a:p>
      </dsp:txBody>
      <dsp:txXfrm>
        <a:off x="4369226" y="746220"/>
        <a:ext cx="2228303" cy="8429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13E2A-105C-488B-8686-AA75B6EE9DCD}">
      <dsp:nvSpPr>
        <dsp:cNvPr id="0" name=""/>
        <dsp:cNvSpPr/>
      </dsp:nvSpPr>
      <dsp:spPr>
        <a:xfrm>
          <a:off x="2027553" y="1482"/>
          <a:ext cx="3112966" cy="673707"/>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kumimoji="1" lang="ja-JP" altLang="en-US" sz="3200" b="1" kern="1200" dirty="0">
              <a:solidFill>
                <a:schemeClr val="bg1"/>
              </a:solidFill>
              <a:latin typeface="+mn-lt"/>
            </a:rPr>
            <a:t>要件</a:t>
          </a:r>
          <a:r>
            <a:rPr kumimoji="1" lang="ja-JP" altLang="en-US" sz="3200" b="1" kern="1200" dirty="0" smtClean="0">
              <a:solidFill>
                <a:schemeClr val="bg1"/>
              </a:solidFill>
              <a:latin typeface="+mn-lt"/>
            </a:rPr>
            <a:t>①</a:t>
          </a:r>
          <a:r>
            <a:rPr kumimoji="1" lang="en-US" altLang="ja-JP" sz="3200" b="1" kern="1200" dirty="0" smtClean="0">
              <a:solidFill>
                <a:schemeClr val="bg1"/>
              </a:solidFill>
              <a:latin typeface="+mn-lt"/>
            </a:rPr>
            <a:t>’</a:t>
          </a:r>
          <a:endParaRPr kumimoji="1" lang="ja-JP" altLang="en-US" sz="3200" b="1" kern="1200" dirty="0">
            <a:solidFill>
              <a:schemeClr val="bg1"/>
            </a:solidFill>
            <a:latin typeface="+mn-lt"/>
          </a:endParaRPr>
        </a:p>
      </dsp:txBody>
      <dsp:txXfrm>
        <a:off x="2047285" y="21214"/>
        <a:ext cx="3073502" cy="634243"/>
      </dsp:txXfrm>
    </dsp:sp>
    <dsp:sp modelId="{D2C0B94B-8837-4E17-A7FA-41545EC8AAD1}">
      <dsp:nvSpPr>
        <dsp:cNvPr id="0" name=""/>
        <dsp:cNvSpPr/>
      </dsp:nvSpPr>
      <dsp:spPr>
        <a:xfrm>
          <a:off x="2338849" y="675189"/>
          <a:ext cx="311296" cy="746075"/>
        </a:xfrm>
        <a:custGeom>
          <a:avLst/>
          <a:gdLst/>
          <a:ahLst/>
          <a:cxnLst/>
          <a:rect l="0" t="0" r="0" b="0"/>
          <a:pathLst>
            <a:path>
              <a:moveTo>
                <a:pt x="0" y="0"/>
              </a:moveTo>
              <a:lnTo>
                <a:pt x="0" y="746075"/>
              </a:lnTo>
              <a:lnTo>
                <a:pt x="311296" y="746075"/>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060C9-E6EE-4856-A118-3C182F1C2FC6}">
      <dsp:nvSpPr>
        <dsp:cNvPr id="0" name=""/>
        <dsp:cNvSpPr/>
      </dsp:nvSpPr>
      <dsp:spPr>
        <a:xfrm>
          <a:off x="2650146" y="936486"/>
          <a:ext cx="5360023" cy="96955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65" tIns="41910" rIns="62865" bIns="41910" numCol="1" spcCol="1270" anchor="ctr" anchorCtr="0">
          <a:noAutofit/>
        </a:bodyPr>
        <a:lstStyle/>
        <a:p>
          <a:pPr lvl="0" algn="ctr" defTabSz="1466850">
            <a:lnSpc>
              <a:spcPct val="90000"/>
            </a:lnSpc>
            <a:spcBef>
              <a:spcPct val="0"/>
            </a:spcBef>
            <a:spcAft>
              <a:spcPct val="35000"/>
            </a:spcAft>
          </a:pPr>
          <a:r>
            <a:rPr lang="ja-JP" altLang="en-US" sz="3300" b="1" kern="1200" dirty="0" smtClean="0"/>
            <a:t>価格固定の協定があること</a:t>
          </a:r>
          <a:endParaRPr kumimoji="1" lang="ja-JP" altLang="en-US" sz="3300" b="1" kern="1200" dirty="0">
            <a:solidFill>
              <a:schemeClr val="tx1"/>
            </a:solidFill>
            <a:latin typeface="+mn-lt"/>
          </a:endParaRPr>
        </a:p>
      </dsp:txBody>
      <dsp:txXfrm>
        <a:off x="2678543" y="964883"/>
        <a:ext cx="5303229" cy="912763"/>
      </dsp:txXfrm>
    </dsp:sp>
    <dsp:sp modelId="{CE7E1C42-969E-44FE-B2F2-E04071B48034}">
      <dsp:nvSpPr>
        <dsp:cNvPr id="0" name=""/>
        <dsp:cNvSpPr/>
      </dsp:nvSpPr>
      <dsp:spPr>
        <a:xfrm>
          <a:off x="2338849" y="675189"/>
          <a:ext cx="311296" cy="2014745"/>
        </a:xfrm>
        <a:custGeom>
          <a:avLst/>
          <a:gdLst/>
          <a:ahLst/>
          <a:cxnLst/>
          <a:rect l="0" t="0" r="0" b="0"/>
          <a:pathLst>
            <a:path>
              <a:moveTo>
                <a:pt x="0" y="0"/>
              </a:moveTo>
              <a:lnTo>
                <a:pt x="0" y="2014745"/>
              </a:lnTo>
              <a:lnTo>
                <a:pt x="311296" y="2014745"/>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9AB45D-C433-4EF3-A2FF-8DB7A3C756F4}">
      <dsp:nvSpPr>
        <dsp:cNvPr id="0" name=""/>
        <dsp:cNvSpPr/>
      </dsp:nvSpPr>
      <dsp:spPr>
        <a:xfrm>
          <a:off x="2650146" y="2167341"/>
          <a:ext cx="5360023" cy="104518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65" tIns="41910" rIns="62865" bIns="41910" numCol="1" spcCol="1270" anchor="ctr" anchorCtr="0">
          <a:noAutofit/>
        </a:bodyPr>
        <a:lstStyle/>
        <a:p>
          <a:pPr lvl="0" algn="ctr" defTabSz="1466850">
            <a:lnSpc>
              <a:spcPct val="90000"/>
            </a:lnSpc>
            <a:spcBef>
              <a:spcPct val="0"/>
            </a:spcBef>
            <a:spcAft>
              <a:spcPct val="35000"/>
            </a:spcAft>
          </a:pPr>
          <a:r>
            <a:rPr kumimoji="1" lang="ja-JP" altLang="en-US" sz="3300" b="1" kern="1200" dirty="0">
              <a:solidFill>
                <a:schemeClr val="tx1"/>
              </a:solidFill>
              <a:latin typeface="+mn-lt"/>
            </a:rPr>
            <a:t>当てはめ結果：◎</a:t>
          </a:r>
        </a:p>
      </dsp:txBody>
      <dsp:txXfrm>
        <a:off x="2680758" y="2197953"/>
        <a:ext cx="5298799" cy="9839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7337A-2A52-6840-B841-2C7C0CF99C79}">
      <dsp:nvSpPr>
        <dsp:cNvPr id="0" name=""/>
        <dsp:cNvSpPr/>
      </dsp:nvSpPr>
      <dsp:spPr>
        <a:xfrm rot="21300000">
          <a:off x="26150" y="2156663"/>
          <a:ext cx="8469398" cy="969873"/>
        </a:xfrm>
        <a:prstGeom prst="mathMinus">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D83CD744-414D-CA45-92BB-2751C2430D51}">
      <dsp:nvSpPr>
        <dsp:cNvPr id="0" name=""/>
        <dsp:cNvSpPr/>
      </dsp:nvSpPr>
      <dsp:spPr>
        <a:xfrm>
          <a:off x="1022604" y="264160"/>
          <a:ext cx="2556510" cy="2113280"/>
        </a:xfrm>
        <a:prstGeom prst="downArrow">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FD9E625-1110-4A46-90BB-675B77813D83}">
      <dsp:nvSpPr>
        <dsp:cNvPr id="0" name=""/>
        <dsp:cNvSpPr/>
      </dsp:nvSpPr>
      <dsp:spPr>
        <a:xfrm>
          <a:off x="2574630" y="14511"/>
          <a:ext cx="5404448" cy="2218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ts val="0"/>
            </a:spcAft>
          </a:pPr>
          <a:r>
            <a:rPr kumimoji="1" lang="ja-JP" altLang="en-US" sz="4000" b="1" u="sng" kern="1200" dirty="0" smtClean="0"/>
            <a:t>国際カルテル規制</a:t>
          </a:r>
          <a:r>
            <a:rPr kumimoji="1" lang="ja-JP" altLang="en-US" sz="4400" b="1" u="sng" kern="1200" dirty="0" smtClean="0"/>
            <a:t/>
          </a:r>
          <a:br>
            <a:rPr kumimoji="1" lang="ja-JP" altLang="en-US" sz="4400" b="1" u="sng" kern="1200" dirty="0" smtClean="0"/>
          </a:br>
          <a:r>
            <a:rPr kumimoji="1" lang="ja-JP" altLang="en-US" sz="2400" b="0" u="none" kern="1200" dirty="0" smtClean="0"/>
            <a:t>国際カルテルを</a:t>
          </a:r>
          <a:r>
            <a:rPr kumimoji="1" lang="ja-JP" altLang="en-US" sz="2400" b="0" u="none" kern="1200" dirty="0" smtClean="0">
              <a:solidFill>
                <a:srgbClr val="FF0000"/>
              </a:solidFill>
            </a:rPr>
            <a:t>適切に</a:t>
          </a:r>
          <a:br>
            <a:rPr kumimoji="1" lang="ja-JP" altLang="en-US" sz="2400" b="0" u="none" kern="1200" dirty="0" smtClean="0">
              <a:solidFill>
                <a:srgbClr val="FF0000"/>
              </a:solidFill>
            </a:rPr>
          </a:br>
          <a:r>
            <a:rPr kumimoji="1" lang="ja-JP" altLang="en-US" sz="2400" b="0" u="none" kern="1200" dirty="0" smtClean="0"/>
            <a:t>規制できているか</a:t>
          </a:r>
          <a:endParaRPr kumimoji="1" lang="ja-JP" altLang="en-US" sz="2400" b="0" u="none" kern="1200" dirty="0"/>
        </a:p>
      </dsp:txBody>
      <dsp:txXfrm>
        <a:off x="2574630" y="14511"/>
        <a:ext cx="5404448" cy="2218944"/>
      </dsp:txXfrm>
    </dsp:sp>
    <dsp:sp modelId="{C5F2DBC4-719A-BD41-AC65-5A9F873D5367}">
      <dsp:nvSpPr>
        <dsp:cNvPr id="0" name=""/>
        <dsp:cNvSpPr/>
      </dsp:nvSpPr>
      <dsp:spPr>
        <a:xfrm>
          <a:off x="4942586" y="2905760"/>
          <a:ext cx="2556510" cy="2113280"/>
        </a:xfrm>
        <a:prstGeom prst="upArrow">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AB04F3D-A368-A94E-8414-6EC28EDD6D57}">
      <dsp:nvSpPr>
        <dsp:cNvPr id="0" name=""/>
        <dsp:cNvSpPr/>
      </dsp:nvSpPr>
      <dsp:spPr>
        <a:xfrm>
          <a:off x="627537" y="3064255"/>
          <a:ext cx="4028378" cy="2218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312928" rIns="312928" bIns="312928" numCol="1" spcCol="1270" anchor="ctr" anchorCtr="0">
          <a:noAutofit/>
        </a:bodyPr>
        <a:lstStyle/>
        <a:p>
          <a:pPr lvl="0" algn="ctr" defTabSz="1955800">
            <a:lnSpc>
              <a:spcPct val="100000"/>
            </a:lnSpc>
            <a:spcBef>
              <a:spcPct val="0"/>
            </a:spcBef>
            <a:spcAft>
              <a:spcPts val="0"/>
            </a:spcAft>
          </a:pPr>
          <a:r>
            <a:rPr kumimoji="1" lang="ja-JP" altLang="en-US" sz="4400" b="1" u="sng" kern="1200" dirty="0" smtClean="0"/>
            <a:t>国際礼譲</a:t>
          </a:r>
        </a:p>
        <a:p>
          <a:pPr lvl="0" algn="ctr" defTabSz="1955800">
            <a:lnSpc>
              <a:spcPct val="100000"/>
            </a:lnSpc>
            <a:spcBef>
              <a:spcPct val="0"/>
            </a:spcBef>
            <a:spcAft>
              <a:spcPts val="0"/>
            </a:spcAft>
          </a:pPr>
          <a:r>
            <a:rPr kumimoji="1" lang="ja-JP" altLang="en-US" sz="2400" kern="1200" dirty="0" smtClean="0"/>
            <a:t>他国主権を</a:t>
          </a:r>
          <a:r>
            <a:rPr kumimoji="1" lang="ja-JP" altLang="en-US" sz="2400" kern="1200" dirty="0" smtClean="0">
              <a:solidFill>
                <a:srgbClr val="FF0000"/>
              </a:solidFill>
            </a:rPr>
            <a:t>適切に</a:t>
          </a:r>
          <a:r>
            <a:rPr kumimoji="1" lang="ja-JP" altLang="en-US" sz="2400" kern="1200" dirty="0" smtClean="0"/>
            <a:t/>
          </a:r>
          <a:br>
            <a:rPr kumimoji="1" lang="ja-JP" altLang="en-US" sz="2400" kern="1200" dirty="0" smtClean="0"/>
          </a:br>
          <a:r>
            <a:rPr kumimoji="1" lang="ja-JP" altLang="en-US" sz="2400" kern="1200" dirty="0" smtClean="0"/>
            <a:t>尊重できているか</a:t>
          </a:r>
          <a:endParaRPr kumimoji="1" lang="ja-JP" altLang="en-US" sz="2400" kern="1200" dirty="0"/>
        </a:p>
      </dsp:txBody>
      <dsp:txXfrm>
        <a:off x="627537" y="3064255"/>
        <a:ext cx="4028378" cy="22189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D83F6-7D4D-4BAA-95C7-453FC9539047}">
      <dsp:nvSpPr>
        <dsp:cNvPr id="0" name=""/>
        <dsp:cNvSpPr/>
      </dsp:nvSpPr>
      <dsp:spPr>
        <a:xfrm>
          <a:off x="0" y="60"/>
          <a:ext cx="8439646" cy="468000"/>
        </a:xfrm>
        <a:prstGeom prst="round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kumimoji="1" lang="ja-JP" altLang="en-US" sz="1400" b="1" kern="1200" dirty="0" smtClean="0"/>
            <a:t>米国における厳格な国際カルテル規制</a:t>
          </a:r>
          <a:endParaRPr kumimoji="1" lang="en-US" sz="1400" b="1" kern="1200" dirty="0"/>
        </a:p>
      </dsp:txBody>
      <dsp:txXfrm>
        <a:off x="22846" y="22906"/>
        <a:ext cx="8393954" cy="422308"/>
      </dsp:txXfrm>
    </dsp:sp>
    <dsp:sp modelId="{96A7884A-58BA-4FF6-903B-197B7EC44DB6}">
      <dsp:nvSpPr>
        <dsp:cNvPr id="0" name=""/>
        <dsp:cNvSpPr/>
      </dsp:nvSpPr>
      <dsp:spPr>
        <a:xfrm>
          <a:off x="0" y="468060"/>
          <a:ext cx="8439646" cy="631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59" tIns="15240" rIns="85344" bIns="15240" numCol="1" spcCol="1270" anchor="t" anchorCtr="0">
          <a:noAutofit/>
        </a:bodyPr>
        <a:lstStyle/>
        <a:p>
          <a:pPr marL="114300" lvl="1" indent="-114300" algn="l" defTabSz="533400" rtl="0">
            <a:lnSpc>
              <a:spcPct val="90000"/>
            </a:lnSpc>
            <a:spcBef>
              <a:spcPct val="0"/>
            </a:spcBef>
            <a:spcAft>
              <a:spcPct val="20000"/>
            </a:spcAft>
            <a:buChar char="••"/>
          </a:pPr>
          <a:r>
            <a:rPr kumimoji="1" lang="ja-JP" altLang="en-US" sz="1200" b="1" kern="1200" dirty="0" smtClean="0"/>
            <a:t>自動車部品国際カルテルでは、米国のみで既に日本企業を中心に３７社が総額約２６億ドルの罰金を科されている。</a:t>
          </a:r>
          <a:endParaRPr kumimoji="1" lang="en-US" sz="1200" b="1" kern="1200" dirty="0"/>
        </a:p>
        <a:p>
          <a:pPr marL="114300" lvl="1" indent="-114300" algn="l" defTabSz="533400" rtl="0">
            <a:lnSpc>
              <a:spcPct val="90000"/>
            </a:lnSpc>
            <a:spcBef>
              <a:spcPct val="0"/>
            </a:spcBef>
            <a:spcAft>
              <a:spcPct val="20000"/>
            </a:spcAft>
            <a:buChar char="••"/>
          </a:pPr>
          <a:r>
            <a:rPr kumimoji="1" lang="ja-JP" altLang="en-US" sz="1200" b="1" kern="1200" dirty="0" smtClean="0"/>
            <a:t>５０人以上が訴追の対象となり、約３０人がカリフォルニア州ロムポックにある収容施設に収監されている。</a:t>
          </a:r>
          <a:endParaRPr kumimoji="1" lang="en-US" sz="1200" b="1" kern="1200" dirty="0"/>
        </a:p>
      </dsp:txBody>
      <dsp:txXfrm>
        <a:off x="0" y="468060"/>
        <a:ext cx="8439646" cy="631349"/>
      </dsp:txXfrm>
    </dsp:sp>
    <dsp:sp modelId="{7D8B19F6-F69D-FB40-BAD8-C56F628E6F52}">
      <dsp:nvSpPr>
        <dsp:cNvPr id="0" name=""/>
        <dsp:cNvSpPr/>
      </dsp:nvSpPr>
      <dsp:spPr>
        <a:xfrm>
          <a:off x="0" y="1019854"/>
          <a:ext cx="8439646" cy="468000"/>
        </a:xfrm>
        <a:prstGeom prst="roundRect">
          <a:avLst/>
        </a:prstGeom>
        <a:solidFill>
          <a:schemeClr val="accent3">
            <a:shade val="80000"/>
            <a:hueOff val="-36125"/>
            <a:satOff val="512"/>
            <a:lumOff val="72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kumimoji="1" lang="en-US" altLang="ja-JP" sz="1400" b="1" kern="1200" dirty="0" smtClean="0"/>
            <a:t>EU</a:t>
          </a:r>
          <a:r>
            <a:rPr kumimoji="1" lang="ja-JP" altLang="en-US" sz="1400" b="1" kern="1200" dirty="0" smtClean="0"/>
            <a:t>における厳格なカルテル規制</a:t>
          </a:r>
          <a:endParaRPr kumimoji="1" lang="ja-JP" altLang="en-US" sz="1400" b="1" kern="1200" dirty="0"/>
        </a:p>
      </dsp:txBody>
      <dsp:txXfrm>
        <a:off x="22846" y="1042700"/>
        <a:ext cx="8393954" cy="422308"/>
      </dsp:txXfrm>
    </dsp:sp>
    <dsp:sp modelId="{7E462827-B798-0143-8373-73F1AECD19CF}">
      <dsp:nvSpPr>
        <dsp:cNvPr id="0" name=""/>
        <dsp:cNvSpPr/>
      </dsp:nvSpPr>
      <dsp:spPr>
        <a:xfrm>
          <a:off x="0" y="1510384"/>
          <a:ext cx="8439646" cy="631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59" tIns="15240" rIns="85344" bIns="15240" numCol="1" spcCol="1270" anchor="t" anchorCtr="0">
          <a:noAutofit/>
        </a:bodyPr>
        <a:lstStyle/>
        <a:p>
          <a:pPr marL="114300" lvl="1" indent="-114300" algn="l" defTabSz="533400">
            <a:lnSpc>
              <a:spcPct val="90000"/>
            </a:lnSpc>
            <a:spcBef>
              <a:spcPct val="0"/>
            </a:spcBef>
            <a:spcAft>
              <a:spcPct val="20000"/>
            </a:spcAft>
            <a:buChar char="••"/>
          </a:pPr>
          <a:r>
            <a:rPr kumimoji="1" lang="ja-JP" altLang="ja-JP" sz="1200" b="1" kern="1200" dirty="0" smtClean="0"/>
            <a:t>カルテル参加者に対し</a:t>
          </a:r>
          <a:r>
            <a:rPr kumimoji="1" lang="ja-JP" altLang="en-US" sz="1200" b="1" kern="1200" dirty="0" smtClean="0"/>
            <a:t>、</a:t>
          </a:r>
          <a:r>
            <a:rPr kumimoji="1" lang="ja-JP" altLang="ja-JP" sz="1200" b="1" kern="1200" dirty="0" smtClean="0"/>
            <a:t>上限金額を直近年度の全世界売上高の</a:t>
          </a:r>
          <a:r>
            <a:rPr kumimoji="1" lang="en-US" altLang="ja-JP" sz="1200" b="1" kern="1200" dirty="0" smtClean="0"/>
            <a:t>10</a:t>
          </a:r>
          <a:r>
            <a:rPr kumimoji="1" lang="ja-JP" altLang="ja-JP" sz="1200" b="1" kern="1200" dirty="0" smtClean="0"/>
            <a:t>％としている行政制裁金が課せられる。</a:t>
          </a:r>
          <a:endParaRPr kumimoji="1" lang="ja-JP" altLang="en-US" sz="1200" b="1" kern="1200" dirty="0"/>
        </a:p>
        <a:p>
          <a:pPr marL="114300" lvl="1" indent="-114300" algn="l" defTabSz="533400">
            <a:lnSpc>
              <a:spcPct val="90000"/>
            </a:lnSpc>
            <a:spcBef>
              <a:spcPct val="0"/>
            </a:spcBef>
            <a:spcAft>
              <a:spcPct val="20000"/>
            </a:spcAft>
            <a:buChar char="••"/>
          </a:pPr>
          <a:r>
            <a:rPr kumimoji="1" lang="ja-JP" altLang="ja-JP" sz="1200" b="1" kern="1200" dirty="0" smtClean="0"/>
            <a:t>罰金額の上位では</a:t>
          </a:r>
          <a:r>
            <a:rPr kumimoji="1" lang="ja-JP" altLang="en-US" sz="1200" b="1" kern="1200" dirty="0" smtClean="0"/>
            <a:t>、</a:t>
          </a:r>
          <a:r>
            <a:rPr kumimoji="1" lang="en-US" altLang="ja-JP" sz="1200" b="1" kern="1200" dirty="0" smtClean="0"/>
            <a:t>AU </a:t>
          </a:r>
          <a:r>
            <a:rPr kumimoji="1" lang="en-US" altLang="ja-JP" sz="1200" b="1" kern="1200" dirty="0" err="1" smtClean="0"/>
            <a:t>Optronics</a:t>
          </a:r>
          <a:r>
            <a:rPr kumimoji="1" lang="ja-JP" altLang="ja-JP" sz="1200" b="1" kern="1200" dirty="0" smtClean="0"/>
            <a:t>（</a:t>
          </a:r>
          <a:r>
            <a:rPr kumimoji="1" lang="en-US" altLang="ja-JP" sz="1200" b="1" kern="1200" dirty="0" smtClean="0"/>
            <a:t>2012</a:t>
          </a:r>
          <a:r>
            <a:rPr kumimoji="1" lang="ja-JP" altLang="ja-JP" sz="1200" b="1" kern="1200" dirty="0" smtClean="0"/>
            <a:t>年）</a:t>
          </a:r>
          <a:r>
            <a:rPr kumimoji="1" lang="en-US" altLang="ja-JP" sz="1200" b="1" kern="1200" dirty="0" smtClean="0"/>
            <a:t>500</a:t>
          </a:r>
          <a:r>
            <a:rPr kumimoji="1" lang="ja-JP" altLang="ja-JP" sz="1200" b="1" kern="1200" dirty="0" smtClean="0"/>
            <a:t>百万ドル</a:t>
          </a:r>
          <a:r>
            <a:rPr kumimoji="1" lang="ja-JP" altLang="en-US" sz="1200" b="1" kern="1200" dirty="0" smtClean="0"/>
            <a:t>、</a:t>
          </a:r>
          <a:r>
            <a:rPr kumimoji="1" lang="ja-JP" altLang="ja-JP" sz="1200" b="1" kern="1200" dirty="0" smtClean="0"/>
            <a:t>ロッシェ（</a:t>
          </a:r>
          <a:r>
            <a:rPr kumimoji="1" lang="en-US" altLang="ja-JP" sz="1200" b="1" kern="1200" dirty="0" smtClean="0"/>
            <a:t>1999</a:t>
          </a:r>
          <a:r>
            <a:rPr kumimoji="1" lang="ja-JP" altLang="ja-JP" sz="1200" b="1" kern="1200" dirty="0" smtClean="0"/>
            <a:t>年）</a:t>
          </a:r>
          <a:r>
            <a:rPr kumimoji="1" lang="en-US" altLang="ja-JP" sz="1200" b="1" kern="1200" dirty="0" smtClean="0"/>
            <a:t>500</a:t>
          </a:r>
          <a:r>
            <a:rPr kumimoji="1" lang="ja-JP" altLang="ja-JP" sz="1200" b="1" kern="1200" dirty="0" smtClean="0"/>
            <a:t>百万ドルとなっている。</a:t>
          </a:r>
          <a:endParaRPr kumimoji="1" lang="ja-JP" altLang="en-US" sz="1200" b="1" kern="1200" dirty="0"/>
        </a:p>
      </dsp:txBody>
      <dsp:txXfrm>
        <a:off x="0" y="1510384"/>
        <a:ext cx="8439646" cy="631349"/>
      </dsp:txXfrm>
    </dsp:sp>
    <dsp:sp modelId="{7AE44357-AF1F-4405-86AD-6070B4AEB1F3}">
      <dsp:nvSpPr>
        <dsp:cNvPr id="0" name=""/>
        <dsp:cNvSpPr/>
      </dsp:nvSpPr>
      <dsp:spPr>
        <a:xfrm>
          <a:off x="0" y="2153137"/>
          <a:ext cx="8439646" cy="468000"/>
        </a:xfrm>
        <a:prstGeom prst="roundRect">
          <a:avLst/>
        </a:prstGeom>
        <a:solidFill>
          <a:schemeClr val="accent3">
            <a:shade val="80000"/>
            <a:hueOff val="-72249"/>
            <a:satOff val="1024"/>
            <a:lumOff val="144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kumimoji="1" lang="ja-JP" altLang="en-US" sz="1400" b="1" kern="1200" dirty="0" smtClean="0"/>
            <a:t>日本におけるカルテル・談合に対する規制は、米国・</a:t>
          </a:r>
          <a:r>
            <a:rPr kumimoji="1" lang="en-US" altLang="ja-JP" sz="1400" b="1" kern="1200" dirty="0" smtClean="0"/>
            <a:t>EU</a:t>
          </a:r>
          <a:r>
            <a:rPr kumimoji="1" lang="ja-JP" altLang="en-US" sz="1400" b="1" kern="1200" dirty="0" smtClean="0"/>
            <a:t>と同水準へ強化</a:t>
          </a:r>
          <a:endParaRPr kumimoji="1" lang="en-US" sz="1400" b="1" kern="1200" dirty="0"/>
        </a:p>
      </dsp:txBody>
      <dsp:txXfrm>
        <a:off x="22846" y="2175983"/>
        <a:ext cx="8393954" cy="422308"/>
      </dsp:txXfrm>
    </dsp:sp>
    <dsp:sp modelId="{9581FEC9-74AC-482C-8A27-7EB9F6D19621}">
      <dsp:nvSpPr>
        <dsp:cNvPr id="0" name=""/>
        <dsp:cNvSpPr/>
      </dsp:nvSpPr>
      <dsp:spPr>
        <a:xfrm>
          <a:off x="0" y="2591000"/>
          <a:ext cx="8439646"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59" tIns="15240" rIns="85344" bIns="15240" numCol="1" spcCol="1270" anchor="t" anchorCtr="0">
          <a:noAutofit/>
        </a:bodyPr>
        <a:lstStyle/>
        <a:p>
          <a:pPr marL="114300" lvl="1" indent="-114300" algn="l" defTabSz="533400" rtl="0">
            <a:lnSpc>
              <a:spcPct val="90000"/>
            </a:lnSpc>
            <a:spcBef>
              <a:spcPct val="0"/>
            </a:spcBef>
            <a:spcAft>
              <a:spcPct val="20000"/>
            </a:spcAft>
            <a:buChar char="••"/>
          </a:pPr>
          <a:r>
            <a:rPr kumimoji="1" lang="ja-JP" altLang="ja-JP" sz="1200" b="1" kern="1200" dirty="0" smtClean="0"/>
            <a:t>課徴金減免制度／リニエンシー制度の導入、課徴金算定率の引上げなど</a:t>
          </a:r>
          <a:r>
            <a:rPr kumimoji="1" lang="ja-JP" altLang="en-US" sz="1200" b="1" kern="1200" dirty="0" smtClean="0"/>
            <a:t>が規定されている。</a:t>
          </a:r>
          <a:endParaRPr kumimoji="1" lang="en-US" sz="1200" b="1" kern="1200" dirty="0"/>
        </a:p>
      </dsp:txBody>
      <dsp:txXfrm>
        <a:off x="0" y="2591000"/>
        <a:ext cx="8439646" cy="331200"/>
      </dsp:txXfrm>
    </dsp:sp>
    <dsp:sp modelId="{F0503740-FAEA-4F91-8875-BA174F04D4EE}">
      <dsp:nvSpPr>
        <dsp:cNvPr id="0" name=""/>
        <dsp:cNvSpPr/>
      </dsp:nvSpPr>
      <dsp:spPr>
        <a:xfrm>
          <a:off x="0" y="2871695"/>
          <a:ext cx="8439646" cy="468000"/>
        </a:xfrm>
        <a:prstGeom prst="roundRect">
          <a:avLst/>
        </a:prstGeom>
        <a:solidFill>
          <a:schemeClr val="accent3">
            <a:shade val="80000"/>
            <a:hueOff val="-108374"/>
            <a:satOff val="1536"/>
            <a:lumOff val="216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kumimoji="1" lang="ja-JP" altLang="en-US" sz="1400" b="1" u="none" kern="1200" dirty="0" smtClean="0"/>
            <a:t>カナダや韓国、オーストラリア、ブラジル、メキシコ、中国、東南アジア諸国等における執行の強化</a:t>
          </a:r>
          <a:endParaRPr kumimoji="1" lang="en-US" sz="1400" b="1" u="none" kern="1200" dirty="0"/>
        </a:p>
      </dsp:txBody>
      <dsp:txXfrm>
        <a:off x="22846" y="2894541"/>
        <a:ext cx="8393954" cy="422308"/>
      </dsp:txXfrm>
    </dsp:sp>
    <dsp:sp modelId="{8E54A6F5-E365-49BE-834D-E16996E1F2EB}">
      <dsp:nvSpPr>
        <dsp:cNvPr id="0" name=""/>
        <dsp:cNvSpPr/>
      </dsp:nvSpPr>
      <dsp:spPr>
        <a:xfrm>
          <a:off x="0" y="3361793"/>
          <a:ext cx="8439646" cy="56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959" tIns="15240" rIns="85344" bIns="15240" numCol="1" spcCol="1270" anchor="t" anchorCtr="0">
          <a:noAutofit/>
        </a:bodyPr>
        <a:lstStyle/>
        <a:p>
          <a:pPr marL="114300" lvl="1" indent="-114300" algn="l" defTabSz="533400">
            <a:lnSpc>
              <a:spcPct val="90000"/>
            </a:lnSpc>
            <a:spcBef>
              <a:spcPct val="0"/>
            </a:spcBef>
            <a:spcAft>
              <a:spcPct val="20000"/>
            </a:spcAft>
            <a:buChar char="••"/>
          </a:pPr>
          <a:r>
            <a:rPr kumimoji="1" lang="ja-JP" altLang="en-US" sz="1200" b="1" kern="1200" dirty="0" smtClean="0"/>
            <a:t>米国以外でも、日本、欧州連合、中国、シンガポール、オーストラリア、カナダ、韓国、インド、メキシコ、ブラジル、南アフリカ、ロシア等において被疑事業者として日本企業が執行の対象になっている。</a:t>
          </a:r>
          <a:endParaRPr kumimoji="1" lang="ja-JP" altLang="en-US" sz="1200" b="1" kern="1200" dirty="0"/>
        </a:p>
      </dsp:txBody>
      <dsp:txXfrm>
        <a:off x="0" y="3361793"/>
        <a:ext cx="8439646" cy="5692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7BB6-78F2-4DF7-9FDB-51A317D74839}">
      <dsp:nvSpPr>
        <dsp:cNvPr id="0" name=""/>
        <dsp:cNvSpPr/>
      </dsp:nvSpPr>
      <dsp:spPr>
        <a:xfrm>
          <a:off x="3794635" y="2895366"/>
          <a:ext cx="571835" cy="1229445"/>
        </a:xfrm>
        <a:custGeom>
          <a:avLst/>
          <a:gdLst/>
          <a:ahLst/>
          <a:cxnLst/>
          <a:rect l="0" t="0" r="0" b="0"/>
          <a:pathLst>
            <a:path>
              <a:moveTo>
                <a:pt x="0" y="0"/>
              </a:moveTo>
              <a:lnTo>
                <a:pt x="285917" y="0"/>
              </a:lnTo>
              <a:lnTo>
                <a:pt x="285917" y="1229445"/>
              </a:lnTo>
              <a:lnTo>
                <a:pt x="571835" y="1229445"/>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F3236F-B02D-497B-B3C9-FCD9BE927D8B}">
      <dsp:nvSpPr>
        <dsp:cNvPr id="0" name=""/>
        <dsp:cNvSpPr/>
      </dsp:nvSpPr>
      <dsp:spPr>
        <a:xfrm>
          <a:off x="3794635" y="2849646"/>
          <a:ext cx="571835" cy="91440"/>
        </a:xfrm>
        <a:custGeom>
          <a:avLst/>
          <a:gdLst/>
          <a:ahLst/>
          <a:cxnLst/>
          <a:rect l="0" t="0" r="0" b="0"/>
          <a:pathLst>
            <a:path>
              <a:moveTo>
                <a:pt x="0" y="45720"/>
              </a:moveTo>
              <a:lnTo>
                <a:pt x="571835" y="45720"/>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41AC30-8DCE-45F8-8547-367685EF7E72}">
      <dsp:nvSpPr>
        <dsp:cNvPr id="0" name=""/>
        <dsp:cNvSpPr/>
      </dsp:nvSpPr>
      <dsp:spPr>
        <a:xfrm>
          <a:off x="3794635" y="1665921"/>
          <a:ext cx="571835" cy="1229445"/>
        </a:xfrm>
        <a:custGeom>
          <a:avLst/>
          <a:gdLst/>
          <a:ahLst/>
          <a:cxnLst/>
          <a:rect l="0" t="0" r="0" b="0"/>
          <a:pathLst>
            <a:path>
              <a:moveTo>
                <a:pt x="0" y="1229445"/>
              </a:moveTo>
              <a:lnTo>
                <a:pt x="285917" y="1229445"/>
              </a:lnTo>
              <a:lnTo>
                <a:pt x="285917" y="0"/>
              </a:lnTo>
              <a:lnTo>
                <a:pt x="571835" y="0"/>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D95059-0D29-4041-BB7D-F7DFA3EE8152}">
      <dsp:nvSpPr>
        <dsp:cNvPr id="0" name=""/>
        <dsp:cNvSpPr/>
      </dsp:nvSpPr>
      <dsp:spPr>
        <a:xfrm>
          <a:off x="3794635" y="390755"/>
          <a:ext cx="571835" cy="91440"/>
        </a:xfrm>
        <a:custGeom>
          <a:avLst/>
          <a:gdLst/>
          <a:ahLst/>
          <a:cxnLst/>
          <a:rect l="0" t="0" r="0" b="0"/>
          <a:pathLst>
            <a:path>
              <a:moveTo>
                <a:pt x="0" y="45720"/>
              </a:moveTo>
              <a:lnTo>
                <a:pt x="571835" y="45720"/>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24A653-401C-497A-B4EB-B279151D8AD9}">
      <dsp:nvSpPr>
        <dsp:cNvPr id="0" name=""/>
        <dsp:cNvSpPr/>
      </dsp:nvSpPr>
      <dsp:spPr>
        <a:xfrm>
          <a:off x="935458" y="450"/>
          <a:ext cx="2859176" cy="87204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kumimoji="1" lang="ja-JP" altLang="en-US" sz="2800" b="1" kern="1200" dirty="0" smtClean="0"/>
            <a:t>勝訴利益</a:t>
          </a:r>
          <a:endParaRPr kumimoji="1" lang="ja-JP" altLang="en-US" sz="2800" b="1" kern="1200" dirty="0"/>
        </a:p>
      </dsp:txBody>
      <dsp:txXfrm>
        <a:off x="978028" y="43020"/>
        <a:ext cx="2774036" cy="786908"/>
      </dsp:txXfrm>
    </dsp:sp>
    <dsp:sp modelId="{7D886BFA-525E-4A58-8215-1FA100BDD381}">
      <dsp:nvSpPr>
        <dsp:cNvPr id="0" name=""/>
        <dsp:cNvSpPr/>
      </dsp:nvSpPr>
      <dsp:spPr>
        <a:xfrm>
          <a:off x="4366470" y="450"/>
          <a:ext cx="2859176" cy="872048"/>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kumimoji="1" lang="ja-JP" altLang="en-US" sz="2100" b="1" u="sng" kern="1200" dirty="0" smtClean="0">
              <a:solidFill>
                <a:schemeClr val="bg1"/>
              </a:solidFill>
            </a:rPr>
            <a:t>①賠償額－②</a:t>
          </a:r>
          <a:r>
            <a:rPr kumimoji="1" lang="ja-JP" altLang="en-US" sz="2100" b="1" u="sng" kern="1200" smtClean="0">
              <a:solidFill>
                <a:schemeClr val="bg1"/>
              </a:solidFill>
            </a:rPr>
            <a:t>訴訟費用</a:t>
          </a:r>
          <a:endParaRPr kumimoji="1" lang="ja-JP" altLang="en-US" sz="2100" b="1" u="sng" kern="1200" dirty="0">
            <a:solidFill>
              <a:schemeClr val="bg1"/>
            </a:solidFill>
          </a:endParaRPr>
        </a:p>
      </dsp:txBody>
      <dsp:txXfrm>
        <a:off x="4409040" y="43020"/>
        <a:ext cx="2774036" cy="786908"/>
      </dsp:txXfrm>
    </dsp:sp>
    <dsp:sp modelId="{C71B5F8E-C3E6-42B4-B814-9B8A5DA04054}">
      <dsp:nvSpPr>
        <dsp:cNvPr id="0" name=""/>
        <dsp:cNvSpPr/>
      </dsp:nvSpPr>
      <dsp:spPr>
        <a:xfrm>
          <a:off x="935458" y="2459342"/>
          <a:ext cx="2859176" cy="87204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kumimoji="1" lang="ja-JP" altLang="en-US" sz="2800" b="1" kern="1200" dirty="0" smtClean="0"/>
            <a:t>勝訴率</a:t>
          </a:r>
          <a:endParaRPr kumimoji="1" lang="ja-JP" altLang="en-US" sz="2800" b="1" kern="1200" dirty="0"/>
        </a:p>
      </dsp:txBody>
      <dsp:txXfrm>
        <a:off x="978028" y="2501912"/>
        <a:ext cx="2774036" cy="786908"/>
      </dsp:txXfrm>
    </dsp:sp>
    <dsp:sp modelId="{B0C01673-A2FC-46FA-AF14-0C1C17015EF5}">
      <dsp:nvSpPr>
        <dsp:cNvPr id="0" name=""/>
        <dsp:cNvSpPr/>
      </dsp:nvSpPr>
      <dsp:spPr>
        <a:xfrm>
          <a:off x="4366470" y="1229896"/>
          <a:ext cx="2859176" cy="872048"/>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kumimoji="1" lang="ja-JP" altLang="en-US" sz="2100" b="1" u="sng" kern="1200" dirty="0" smtClean="0">
              <a:solidFill>
                <a:schemeClr val="bg1"/>
              </a:solidFill>
            </a:rPr>
            <a:t>③判断基準の厳格さ</a:t>
          </a:r>
          <a:endParaRPr kumimoji="1" lang="ja-JP" altLang="en-US" sz="2100" b="1" u="sng" kern="1200" dirty="0">
            <a:solidFill>
              <a:schemeClr val="bg1"/>
            </a:solidFill>
          </a:endParaRPr>
        </a:p>
      </dsp:txBody>
      <dsp:txXfrm>
        <a:off x="4409040" y="1272466"/>
        <a:ext cx="2774036" cy="786908"/>
      </dsp:txXfrm>
    </dsp:sp>
    <dsp:sp modelId="{6A23D9C7-66BB-4B56-B5B0-63F49021B876}">
      <dsp:nvSpPr>
        <dsp:cNvPr id="0" name=""/>
        <dsp:cNvSpPr/>
      </dsp:nvSpPr>
      <dsp:spPr>
        <a:xfrm>
          <a:off x="4366470" y="2459342"/>
          <a:ext cx="2859176" cy="872048"/>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kumimoji="1" lang="ja-JP" altLang="en-US" sz="2100" b="1" u="sng" kern="1200" dirty="0" smtClean="0">
              <a:solidFill>
                <a:schemeClr val="bg1"/>
              </a:solidFill>
            </a:rPr>
            <a:t>④証拠収集</a:t>
          </a:r>
          <a:endParaRPr kumimoji="1" lang="ja-JP" altLang="en-US" sz="2100" b="1" u="sng" kern="1200" dirty="0">
            <a:solidFill>
              <a:schemeClr val="bg1"/>
            </a:solidFill>
          </a:endParaRPr>
        </a:p>
      </dsp:txBody>
      <dsp:txXfrm>
        <a:off x="4409040" y="2501912"/>
        <a:ext cx="2774036" cy="786908"/>
      </dsp:txXfrm>
    </dsp:sp>
    <dsp:sp modelId="{A69414E4-4FE2-42FA-AFF4-080A907496BD}">
      <dsp:nvSpPr>
        <dsp:cNvPr id="0" name=""/>
        <dsp:cNvSpPr/>
      </dsp:nvSpPr>
      <dsp:spPr>
        <a:xfrm>
          <a:off x="4366470" y="3688788"/>
          <a:ext cx="2859176" cy="872048"/>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kumimoji="1" lang="ja-JP" altLang="en-US" sz="2100" b="1" u="sng" kern="1200" dirty="0" smtClean="0">
              <a:solidFill>
                <a:schemeClr val="bg1"/>
              </a:solidFill>
            </a:rPr>
            <a:t>⑤訴訟機会　</a:t>
          </a:r>
          <a:r>
            <a:rPr kumimoji="1" lang="en-US" altLang="ja-JP" sz="2100" b="1" u="sng" kern="1200" dirty="0" err="1" smtClean="0">
              <a:solidFill>
                <a:schemeClr val="bg1"/>
              </a:solidFill>
            </a:rPr>
            <a:t>etc</a:t>
          </a:r>
          <a:r>
            <a:rPr kumimoji="1" lang="en-US" altLang="ja-JP" sz="2100" b="1" u="sng" kern="1200" dirty="0" smtClean="0">
              <a:solidFill>
                <a:schemeClr val="bg1"/>
              </a:solidFill>
            </a:rPr>
            <a:t>…</a:t>
          </a:r>
        </a:p>
      </dsp:txBody>
      <dsp:txXfrm>
        <a:off x="4409040" y="3731358"/>
        <a:ext cx="2774036" cy="7869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77564-8E69-BC43-B251-5D18A65892D8}">
      <dsp:nvSpPr>
        <dsp:cNvPr id="0" name=""/>
        <dsp:cNvSpPr/>
      </dsp:nvSpPr>
      <dsp:spPr>
        <a:xfrm>
          <a:off x="0" y="1029263"/>
          <a:ext cx="8229600" cy="675307"/>
        </a:xfrm>
        <a:prstGeom prst="rect">
          <a:avLst/>
        </a:prstGeom>
        <a:solidFill>
          <a:schemeClr val="accent3">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0688" rIns="180000" bIns="170688" numCol="1" spcCol="1270" anchor="ctr" anchorCtr="0">
          <a:noAutofit/>
        </a:bodyPr>
        <a:lstStyle/>
        <a:p>
          <a:pPr lvl="0" algn="ctr" defTabSz="1066800" rtl="0">
            <a:lnSpc>
              <a:spcPct val="90000"/>
            </a:lnSpc>
            <a:spcBef>
              <a:spcPct val="0"/>
            </a:spcBef>
            <a:spcAft>
              <a:spcPct val="35000"/>
            </a:spcAft>
          </a:pPr>
          <a:r>
            <a:rPr kumimoji="1" lang="ja-JP" altLang="en-US" sz="2400" kern="1200" dirty="0" smtClean="0">
              <a:solidFill>
                <a:schemeClr val="tx1">
                  <a:lumMod val="65000"/>
                  <a:lumOff val="35000"/>
                </a:schemeClr>
              </a:solidFill>
            </a:rPr>
            <a:t>②</a:t>
          </a:r>
          <a:r>
            <a:rPr kumimoji="1" lang="en-US" altLang="ja-JP" sz="2400" kern="1200" dirty="0" smtClean="0">
              <a:solidFill>
                <a:schemeClr val="tx1">
                  <a:lumMod val="65000"/>
                  <a:lumOff val="35000"/>
                </a:schemeClr>
              </a:solidFill>
            </a:rPr>
            <a:t>  </a:t>
          </a:r>
          <a:r>
            <a:rPr kumimoji="1" lang="ja-JP" altLang="en-US" sz="2400" kern="1200" dirty="0" smtClean="0">
              <a:solidFill>
                <a:schemeClr val="tx1">
                  <a:lumMod val="65000"/>
                  <a:lumOff val="35000"/>
                </a:schemeClr>
              </a:solidFill>
            </a:rPr>
            <a:t>①を踏まえ国際礼譲と域外適用を</a:t>
          </a:r>
          <a:r>
            <a:rPr kumimoji="1" lang="ja-JP" altLang="en-US" sz="2400" b="1" u="sng" kern="1200" dirty="0" smtClean="0">
              <a:solidFill>
                <a:schemeClr val="tx1">
                  <a:lumMod val="65000"/>
                  <a:lumOff val="35000"/>
                </a:schemeClr>
              </a:solidFill>
            </a:rPr>
            <a:t>比較衡量</a:t>
          </a:r>
          <a:endParaRPr lang="ja-JP" altLang="en-US" sz="2400" b="1" u="sng" kern="1200" dirty="0">
            <a:solidFill>
              <a:schemeClr val="tx1">
                <a:lumMod val="65000"/>
                <a:lumOff val="35000"/>
              </a:schemeClr>
            </a:solidFill>
          </a:endParaRPr>
        </a:p>
      </dsp:txBody>
      <dsp:txXfrm>
        <a:off x="0" y="1029263"/>
        <a:ext cx="8229600" cy="675307"/>
      </dsp:txXfrm>
    </dsp:sp>
    <dsp:sp modelId="{BDDAF34A-69A9-5F49-9955-BA9AA3328AE8}">
      <dsp:nvSpPr>
        <dsp:cNvPr id="0" name=""/>
        <dsp:cNvSpPr/>
      </dsp:nvSpPr>
      <dsp:spPr>
        <a:xfrm rot="10800000">
          <a:off x="0" y="0"/>
          <a:ext cx="8229600" cy="1038623"/>
        </a:xfrm>
        <a:prstGeom prst="upArrowCallout">
          <a:avLst/>
        </a:prstGeom>
        <a:solidFill>
          <a:schemeClr val="accent3">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4000" tIns="170688" rIns="180000" bIns="170688" numCol="1" spcCol="1270" anchor="ctr" anchorCtr="0">
          <a:noAutofit/>
        </a:bodyPr>
        <a:lstStyle/>
        <a:p>
          <a:pPr lvl="0" algn="l" defTabSz="1066800" rtl="0">
            <a:lnSpc>
              <a:spcPct val="90000"/>
            </a:lnSpc>
            <a:spcBef>
              <a:spcPct val="0"/>
            </a:spcBef>
            <a:spcAft>
              <a:spcPct val="35000"/>
            </a:spcAft>
          </a:pPr>
          <a:r>
            <a:rPr kumimoji="1" lang="ja-JP" altLang="en-US" sz="2400" kern="1200" dirty="0" smtClean="0">
              <a:solidFill>
                <a:schemeClr val="tx1">
                  <a:lumMod val="65000"/>
                  <a:lumOff val="35000"/>
                </a:schemeClr>
              </a:solidFill>
            </a:rPr>
            <a:t>①</a:t>
          </a:r>
          <a:r>
            <a:rPr kumimoji="1" lang="en-US" altLang="ja-JP" sz="2400" kern="1200" dirty="0" smtClean="0">
              <a:solidFill>
                <a:schemeClr val="tx1">
                  <a:lumMod val="65000"/>
                  <a:lumOff val="35000"/>
                </a:schemeClr>
              </a:solidFill>
            </a:rPr>
            <a:t> 10</a:t>
          </a:r>
          <a:r>
            <a:rPr kumimoji="1" lang="ja-JP" altLang="en-US" sz="2400" kern="1200" dirty="0" smtClean="0">
              <a:solidFill>
                <a:schemeClr val="tx1">
                  <a:lumMod val="65000"/>
                  <a:lumOff val="35000"/>
                </a:schemeClr>
              </a:solidFill>
            </a:rPr>
            <a:t>個の要素についての</a:t>
          </a:r>
          <a:r>
            <a:rPr kumimoji="1" lang="ja-JP" altLang="en-US" sz="2400" b="0" u="none" kern="1200" dirty="0" smtClean="0">
              <a:solidFill>
                <a:schemeClr val="tx1">
                  <a:lumMod val="65000"/>
                  <a:lumOff val="35000"/>
                </a:schemeClr>
              </a:solidFill>
            </a:rPr>
            <a:t>認定</a:t>
          </a:r>
          <a:endParaRPr lang="ja-JP" altLang="en-US" sz="2400" b="0" u="none" kern="1200" dirty="0">
            <a:noFill/>
          </a:endParaRPr>
        </a:p>
      </dsp:txBody>
      <dsp:txXfrm rot="10800000">
        <a:off x="0" y="0"/>
        <a:ext cx="8229600" cy="6748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9A5BD-6D97-AC4B-9B34-F7E58208BE39}">
      <dsp:nvSpPr>
        <dsp:cNvPr id="0" name=""/>
        <dsp:cNvSpPr/>
      </dsp:nvSpPr>
      <dsp:spPr>
        <a:xfrm>
          <a:off x="4111" y="0"/>
          <a:ext cx="3955114" cy="36642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kumimoji="1" lang="ja-JP" altLang="en-US" sz="3600" b="1" kern="1200" dirty="0" smtClean="0"/>
            <a:t>政府訴訟</a:t>
          </a:r>
          <a:endParaRPr lang="ja-JP" altLang="en-US" sz="3600" b="1" kern="1200" dirty="0"/>
        </a:p>
      </dsp:txBody>
      <dsp:txXfrm>
        <a:off x="4111" y="0"/>
        <a:ext cx="3955114" cy="1099289"/>
      </dsp:txXfrm>
    </dsp:sp>
    <dsp:sp modelId="{74688F14-2D6C-4E45-8416-92237D2E2F9F}">
      <dsp:nvSpPr>
        <dsp:cNvPr id="0" name=""/>
        <dsp:cNvSpPr/>
      </dsp:nvSpPr>
      <dsp:spPr>
        <a:xfrm>
          <a:off x="167853" y="1099600"/>
          <a:ext cx="3627631" cy="1141917"/>
        </a:xfrm>
        <a:prstGeom prst="roundRect">
          <a:avLst>
            <a:gd name="adj" fmla="val 10000"/>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rtl="0">
            <a:lnSpc>
              <a:spcPct val="90000"/>
            </a:lnSpc>
            <a:spcBef>
              <a:spcPct val="0"/>
            </a:spcBef>
            <a:spcAft>
              <a:spcPct val="35000"/>
            </a:spcAft>
          </a:pPr>
          <a:r>
            <a:rPr lang="ja-JP" altLang="en-US" sz="1900" kern="1200" dirty="0" smtClean="0"/>
            <a:t>競争当局が提訴前に他国の利害など、様々な要因について考慮</a:t>
          </a:r>
          <a:endParaRPr lang="ja-JP" altLang="en-US" sz="1900" kern="1200" dirty="0"/>
        </a:p>
      </dsp:txBody>
      <dsp:txXfrm>
        <a:off x="201299" y="1133046"/>
        <a:ext cx="3560739" cy="1075025"/>
      </dsp:txXfrm>
    </dsp:sp>
    <dsp:sp modelId="{82B198D3-D912-5A41-8319-22365C6D784C}">
      <dsp:nvSpPr>
        <dsp:cNvPr id="0" name=""/>
        <dsp:cNvSpPr/>
      </dsp:nvSpPr>
      <dsp:spPr>
        <a:xfrm>
          <a:off x="167267" y="2435826"/>
          <a:ext cx="3628801" cy="1044944"/>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ja-JP" altLang="en-US" sz="1800" kern="1200" dirty="0" smtClean="0">
              <a:solidFill>
                <a:schemeClr val="tx1"/>
              </a:solidFill>
            </a:rPr>
            <a:t>競争当局が管轄権に関し判断</a:t>
          </a:r>
          <a:endParaRPr lang="ja-JP" altLang="en-US" sz="1800" kern="1200" dirty="0">
            <a:solidFill>
              <a:schemeClr val="tx1"/>
            </a:solidFill>
          </a:endParaRPr>
        </a:p>
      </dsp:txBody>
      <dsp:txXfrm>
        <a:off x="197872" y="2466431"/>
        <a:ext cx="3567591" cy="983734"/>
      </dsp:txXfrm>
    </dsp:sp>
    <dsp:sp modelId="{1E19A4CA-6F8E-E94A-A00E-5BEE8A9EFD8D}">
      <dsp:nvSpPr>
        <dsp:cNvPr id="0" name=""/>
        <dsp:cNvSpPr/>
      </dsp:nvSpPr>
      <dsp:spPr>
        <a:xfrm>
          <a:off x="4255859" y="0"/>
          <a:ext cx="3955114" cy="36642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ja-JP" altLang="en-US" sz="3600" b="1" kern="1200" dirty="0" smtClean="0"/>
            <a:t>私訴</a:t>
          </a:r>
          <a:endParaRPr lang="ja-JP" altLang="en-US" sz="3600" b="1" kern="1200" dirty="0"/>
        </a:p>
      </dsp:txBody>
      <dsp:txXfrm>
        <a:off x="4255859" y="0"/>
        <a:ext cx="3955114" cy="1099289"/>
      </dsp:txXfrm>
    </dsp:sp>
    <dsp:sp modelId="{7B50C292-98BF-E44E-95BA-DA8B86D92824}">
      <dsp:nvSpPr>
        <dsp:cNvPr id="0" name=""/>
        <dsp:cNvSpPr/>
      </dsp:nvSpPr>
      <dsp:spPr>
        <a:xfrm>
          <a:off x="4419016" y="1142670"/>
          <a:ext cx="3628801" cy="1044947"/>
        </a:xfrm>
        <a:prstGeom prst="roundRect">
          <a:avLst>
            <a:gd name="adj" fmla="val 10000"/>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rtl="0">
            <a:lnSpc>
              <a:spcPct val="90000"/>
            </a:lnSpc>
            <a:spcBef>
              <a:spcPct val="0"/>
            </a:spcBef>
            <a:spcAft>
              <a:spcPct val="35000"/>
            </a:spcAft>
          </a:pPr>
          <a:r>
            <a:rPr lang="ja-JP" altLang="en-US" sz="1800" kern="1200" dirty="0" smtClean="0"/>
            <a:t>提訴前に他国の利害等を考慮をする機会も能力も存在しない</a:t>
          </a:r>
          <a:endParaRPr lang="ja-JP" altLang="en-US" sz="1800" kern="1200" dirty="0"/>
        </a:p>
      </dsp:txBody>
      <dsp:txXfrm>
        <a:off x="4449621" y="1173275"/>
        <a:ext cx="3567591" cy="983737"/>
      </dsp:txXfrm>
    </dsp:sp>
    <dsp:sp modelId="{247F3EEB-2B86-354D-B848-E72F57AC38E5}">
      <dsp:nvSpPr>
        <dsp:cNvPr id="0" name=""/>
        <dsp:cNvSpPr/>
      </dsp:nvSpPr>
      <dsp:spPr>
        <a:xfrm>
          <a:off x="4419016" y="2436006"/>
          <a:ext cx="3628801" cy="1044947"/>
        </a:xfrm>
        <a:prstGeom prst="roundRect">
          <a:avLst>
            <a:gd name="adj" fmla="val 10000"/>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ja-JP" altLang="en-US" sz="1800" b="1" kern="1200" dirty="0" smtClean="0">
              <a:solidFill>
                <a:sysClr val="windowText" lastClr="000000"/>
              </a:solidFill>
            </a:rPr>
            <a:t>裁判所で様々な要因について判断して管轄権を決定せざるをえない</a:t>
          </a:r>
          <a:endParaRPr lang="ja-JP" altLang="en-US" sz="1800" b="1" kern="1200" dirty="0">
            <a:solidFill>
              <a:sysClr val="windowText" lastClr="000000"/>
            </a:solidFill>
          </a:endParaRPr>
        </a:p>
      </dsp:txBody>
      <dsp:txXfrm>
        <a:off x="4449621" y="2466611"/>
        <a:ext cx="3567591" cy="98373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71F12-661C-8647-A2CB-EF3B239A6001}">
      <dsp:nvSpPr>
        <dsp:cNvPr id="0" name=""/>
        <dsp:cNvSpPr/>
      </dsp:nvSpPr>
      <dsp:spPr>
        <a:xfrm>
          <a:off x="0" y="2759116"/>
          <a:ext cx="8229600" cy="1808927"/>
        </a:xfrm>
        <a:prstGeom prst="rect">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kumimoji="1" lang="ja-JP" altLang="en-US" sz="3000" kern="1200" dirty="0" smtClean="0"/>
            <a:t>よって、</a:t>
          </a:r>
          <a:r>
            <a:rPr kumimoji="1" lang="ja-JP" altLang="en-US" sz="3600" b="1" kern="1200" dirty="0" smtClean="0">
              <a:solidFill>
                <a:srgbClr val="FF0000"/>
              </a:solidFill>
            </a:rPr>
            <a:t>公訴</a:t>
          </a:r>
          <a:r>
            <a:rPr kumimoji="1" lang="ja-JP" altLang="en-US" sz="3000" kern="1200" dirty="0" smtClean="0"/>
            <a:t>であるハートフォード事件</a:t>
          </a:r>
          <a:r>
            <a:rPr kumimoji="1" lang="en-US" altLang="ja-JP" sz="3000" kern="1200" dirty="0" smtClean="0"/>
            <a:t/>
          </a:r>
          <a:br>
            <a:rPr kumimoji="1" lang="en-US" altLang="ja-JP" sz="3000" kern="1200" dirty="0" smtClean="0"/>
          </a:br>
          <a:r>
            <a:rPr kumimoji="1" lang="ja-JP" altLang="en-US" sz="3000" kern="1200" dirty="0" smtClean="0"/>
            <a:t>（</a:t>
          </a:r>
          <a:r>
            <a:rPr kumimoji="1" lang="en-US" altLang="ja-JP" sz="3000" kern="1200" dirty="0" smtClean="0"/>
            <a:t>v. California </a:t>
          </a:r>
          <a:r>
            <a:rPr kumimoji="1" lang="ja-JP" altLang="en-US" sz="3000" kern="1200" dirty="0" smtClean="0"/>
            <a:t>）には妥当しない</a:t>
          </a:r>
          <a:endParaRPr lang="ja-JP" altLang="en-US" sz="3000" kern="1200" dirty="0"/>
        </a:p>
      </dsp:txBody>
      <dsp:txXfrm>
        <a:off x="0" y="2759116"/>
        <a:ext cx="8229600" cy="1808927"/>
      </dsp:txXfrm>
    </dsp:sp>
    <dsp:sp modelId="{5FB90198-0EA0-BF4F-9B38-2CDE7FEB3BB8}">
      <dsp:nvSpPr>
        <dsp:cNvPr id="0" name=""/>
        <dsp:cNvSpPr/>
      </dsp:nvSpPr>
      <dsp:spPr>
        <a:xfrm rot="10800000">
          <a:off x="0" y="2059"/>
          <a:ext cx="8229600" cy="2782130"/>
        </a:xfrm>
        <a:prstGeom prst="upArrowCallout">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rtl="0">
            <a:lnSpc>
              <a:spcPct val="90000"/>
            </a:lnSpc>
            <a:spcBef>
              <a:spcPct val="0"/>
            </a:spcBef>
            <a:spcAft>
              <a:spcPct val="35000"/>
            </a:spcAft>
          </a:pPr>
          <a:r>
            <a:rPr kumimoji="1" lang="ja-JP" altLang="en-US" sz="3000" b="1" kern="1200" dirty="0" smtClean="0"/>
            <a:t>「管轄権に関する合理の原則」</a:t>
          </a:r>
          <a:r>
            <a:rPr kumimoji="1" lang="ja-JP" altLang="en-US" sz="3000" kern="1200" dirty="0" smtClean="0"/>
            <a:t>は、</a:t>
          </a:r>
          <a:br>
            <a:rPr kumimoji="1" lang="ja-JP" altLang="en-US" sz="3000" kern="1200" dirty="0" smtClean="0"/>
          </a:br>
          <a:r>
            <a:rPr kumimoji="1" lang="ja-JP" altLang="en-US" sz="3600" b="1" kern="1200" dirty="0" smtClean="0">
              <a:solidFill>
                <a:srgbClr val="FF0000"/>
              </a:solidFill>
            </a:rPr>
            <a:t>私訴</a:t>
          </a:r>
          <a:r>
            <a:rPr kumimoji="1" lang="ja-JP" altLang="en-US" sz="3000" kern="1200" dirty="0" smtClean="0"/>
            <a:t>を前提に検討された理論</a:t>
          </a:r>
          <a:endParaRPr lang="ja-JP" altLang="en-US" sz="3000" kern="1200" dirty="0"/>
        </a:p>
      </dsp:txBody>
      <dsp:txXfrm rot="10800000">
        <a:off x="0" y="2059"/>
        <a:ext cx="8229600" cy="180774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4CDBD-2177-4584-87AF-B66C4D2F581C}">
      <dsp:nvSpPr>
        <dsp:cNvPr id="0" name=""/>
        <dsp:cNvSpPr/>
      </dsp:nvSpPr>
      <dsp:spPr>
        <a:xfrm>
          <a:off x="0" y="1996773"/>
          <a:ext cx="8528537" cy="2772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B39CBD-21C3-4190-8591-2CE02400CE2D}">
      <dsp:nvSpPr>
        <dsp:cNvPr id="0" name=""/>
        <dsp:cNvSpPr/>
      </dsp:nvSpPr>
      <dsp:spPr>
        <a:xfrm>
          <a:off x="426426" y="1708478"/>
          <a:ext cx="7742521" cy="51265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651" tIns="0" rIns="225651" bIns="0" numCol="1" spcCol="1270" anchor="ctr" anchorCtr="0">
          <a:noAutofit/>
        </a:bodyPr>
        <a:lstStyle/>
        <a:p>
          <a:pPr lvl="0" algn="l" defTabSz="622300">
            <a:lnSpc>
              <a:spcPct val="90000"/>
            </a:lnSpc>
            <a:spcBef>
              <a:spcPct val="0"/>
            </a:spcBef>
            <a:spcAft>
              <a:spcPct val="35000"/>
            </a:spcAft>
          </a:pPr>
          <a:r>
            <a:rPr kumimoji="1" lang="ja-JP" altLang="en-US" sz="1400" b="1" kern="1200" dirty="0" smtClean="0"/>
            <a:t>論拠１の主張：域外的管轄権の「行使」に際して、国際礼譲を考慮</a:t>
          </a:r>
          <a:endParaRPr lang="ja-JP" altLang="en-US" sz="1400" b="1" kern="1200" dirty="0"/>
        </a:p>
      </dsp:txBody>
      <dsp:txXfrm>
        <a:off x="451452" y="1733504"/>
        <a:ext cx="7692469" cy="462599"/>
      </dsp:txXfrm>
    </dsp:sp>
    <dsp:sp modelId="{7AF8DB01-12FA-451C-AE77-CADF33EB25A6}">
      <dsp:nvSpPr>
        <dsp:cNvPr id="0" name=""/>
        <dsp:cNvSpPr/>
      </dsp:nvSpPr>
      <dsp:spPr>
        <a:xfrm>
          <a:off x="0" y="2713423"/>
          <a:ext cx="8528537" cy="2772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1909" tIns="229108" rIns="661909" bIns="78232" numCol="1" spcCol="1270" anchor="t" anchorCtr="0">
          <a:noAutofit/>
        </a:bodyPr>
        <a:lstStyle/>
        <a:p>
          <a:pPr marL="57150" lvl="1" indent="-57150" algn="l" defTabSz="488950">
            <a:lnSpc>
              <a:spcPct val="90000"/>
            </a:lnSpc>
            <a:spcBef>
              <a:spcPct val="0"/>
            </a:spcBef>
            <a:spcAft>
              <a:spcPct val="15000"/>
            </a:spcAft>
            <a:buChar char="••"/>
          </a:pPr>
          <a:endParaRPr kumimoji="1" lang="ja-JP" altLang="en-US" sz="1100" kern="1200" dirty="0"/>
        </a:p>
      </dsp:txBody>
      <dsp:txXfrm>
        <a:off x="0" y="2713423"/>
        <a:ext cx="8528537" cy="277200"/>
      </dsp:txXfrm>
    </dsp:sp>
    <dsp:sp modelId="{5DC32389-6345-4927-857B-71D006985ABC}">
      <dsp:nvSpPr>
        <dsp:cNvPr id="0" name=""/>
        <dsp:cNvSpPr/>
      </dsp:nvSpPr>
      <dsp:spPr>
        <a:xfrm>
          <a:off x="426426" y="2395369"/>
          <a:ext cx="7742521" cy="51265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651" tIns="0" rIns="225651" bIns="0" numCol="1" spcCol="1270" anchor="ctr" anchorCtr="0">
          <a:noAutofit/>
        </a:bodyPr>
        <a:lstStyle/>
        <a:p>
          <a:pPr lvl="0" algn="l" defTabSz="622300">
            <a:lnSpc>
              <a:spcPct val="90000"/>
            </a:lnSpc>
            <a:spcBef>
              <a:spcPct val="0"/>
            </a:spcBef>
            <a:spcAft>
              <a:spcPct val="35000"/>
            </a:spcAft>
          </a:pPr>
          <a:r>
            <a:rPr kumimoji="1" lang="ja-JP" altLang="en-US" sz="1400" b="1" kern="1200" smtClean="0"/>
            <a:t>論拠２の主張：国際礼譲を考慮せず、管轄権の「有無」を判断。</a:t>
          </a:r>
          <a:endParaRPr lang="ja-JP" altLang="en-US" sz="1400" b="1" kern="1200" dirty="0"/>
        </a:p>
      </dsp:txBody>
      <dsp:txXfrm>
        <a:off x="451452" y="2420395"/>
        <a:ext cx="7692469" cy="462599"/>
      </dsp:txXfrm>
    </dsp:sp>
    <dsp:sp modelId="{3E02C907-E63D-4183-8767-64D1DEF58F52}">
      <dsp:nvSpPr>
        <dsp:cNvPr id="0" name=""/>
        <dsp:cNvSpPr/>
      </dsp:nvSpPr>
      <dsp:spPr>
        <a:xfrm>
          <a:off x="0" y="3432553"/>
          <a:ext cx="8528537" cy="1605599"/>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1909" tIns="229108" rIns="661909" bIns="99568" numCol="1" spcCol="1270" anchor="t" anchorCtr="0">
          <a:noAutofit/>
        </a:bodyPr>
        <a:lstStyle/>
        <a:p>
          <a:pPr marL="114300" lvl="1" indent="-114300" algn="l" defTabSz="622300">
            <a:lnSpc>
              <a:spcPct val="90000"/>
            </a:lnSpc>
            <a:spcBef>
              <a:spcPct val="0"/>
            </a:spcBef>
            <a:spcAft>
              <a:spcPct val="15000"/>
            </a:spcAft>
            <a:buChar char="••"/>
          </a:pPr>
          <a:r>
            <a:rPr kumimoji="1" lang="ja-JP" altLang="en-US" sz="1400" b="1" kern="1200" dirty="0" smtClean="0"/>
            <a:t>論拠</a:t>
          </a:r>
          <a:r>
            <a:rPr kumimoji="1" lang="en-US" altLang="ja-JP" sz="1400" b="1" kern="1200" dirty="0" smtClean="0"/>
            <a:t>1</a:t>
          </a:r>
          <a:r>
            <a:rPr kumimoji="1" lang="ja-JP" altLang="en-US" sz="1400" b="1" kern="1200" dirty="0" smtClean="0"/>
            <a:t>→</a:t>
          </a:r>
          <a:r>
            <a:rPr kumimoji="1" lang="ja-JP" altLang="en-US" sz="1300" b="1" kern="1200" dirty="0" smtClean="0">
              <a:solidFill>
                <a:srgbClr val="FF0000"/>
              </a:solidFill>
            </a:rPr>
            <a:t>要素の勘案</a:t>
          </a:r>
          <a:r>
            <a:rPr kumimoji="1" lang="ja-JP" altLang="en-US" sz="1300" b="1" kern="1200" dirty="0" smtClean="0"/>
            <a:t>によって効果と管轄権が認められた後に、主権尊重のために国際礼譲を考慮</a:t>
          </a:r>
          <a:endParaRPr lang="ja-JP" altLang="en-US" sz="1300" b="1" kern="1200" dirty="0"/>
        </a:p>
        <a:p>
          <a:pPr marL="114300" lvl="1" indent="-114300" algn="l" defTabSz="622300">
            <a:lnSpc>
              <a:spcPct val="90000"/>
            </a:lnSpc>
            <a:spcBef>
              <a:spcPct val="0"/>
            </a:spcBef>
            <a:spcAft>
              <a:spcPct val="15000"/>
            </a:spcAft>
            <a:buChar char="••"/>
          </a:pPr>
          <a:r>
            <a:rPr kumimoji="1" lang="ja-JP" altLang="en-US" sz="1400" b="1" kern="1200" dirty="0" smtClean="0"/>
            <a:t>論拠</a:t>
          </a:r>
          <a:r>
            <a:rPr kumimoji="1" lang="en-US" altLang="ja-JP" sz="1400" b="1" kern="1200" dirty="0" smtClean="0"/>
            <a:t>2</a:t>
          </a:r>
          <a:r>
            <a:rPr kumimoji="1" lang="ja-JP" altLang="en-US" sz="1400" b="1" kern="1200" dirty="0" smtClean="0"/>
            <a:t>→</a:t>
          </a:r>
          <a:r>
            <a:rPr kumimoji="1" lang="en-US" altLang="ja-JP" sz="1300" b="1" kern="1200" dirty="0" smtClean="0"/>
            <a:t>FTAIA</a:t>
          </a:r>
          <a:r>
            <a:rPr kumimoji="1" lang="ja-JP" altLang="en-US" sz="1300" b="1" kern="1200" dirty="0" smtClean="0"/>
            <a:t>の効果理論によって管轄権が認められた後に、主権尊重のために国際礼譲を考慮</a:t>
          </a:r>
          <a:endParaRPr lang="ja-JP" altLang="en-US" sz="1300" b="1" kern="1200" dirty="0"/>
        </a:p>
      </dsp:txBody>
      <dsp:txXfrm>
        <a:off x="0" y="3432553"/>
        <a:ext cx="8528537" cy="1605599"/>
      </dsp:txXfrm>
    </dsp:sp>
    <dsp:sp modelId="{9780604C-CB3D-45AF-9C23-D3C48EC67526}">
      <dsp:nvSpPr>
        <dsp:cNvPr id="0" name=""/>
        <dsp:cNvSpPr/>
      </dsp:nvSpPr>
      <dsp:spPr>
        <a:xfrm>
          <a:off x="426426" y="3082261"/>
          <a:ext cx="7742521" cy="51265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651" tIns="0" rIns="225651" bIns="0" numCol="1" spcCol="1270" anchor="ctr" anchorCtr="0">
          <a:noAutofit/>
        </a:bodyPr>
        <a:lstStyle/>
        <a:p>
          <a:pPr lvl="0" algn="l" defTabSz="488950">
            <a:lnSpc>
              <a:spcPct val="90000"/>
            </a:lnSpc>
            <a:spcBef>
              <a:spcPct val="0"/>
            </a:spcBef>
            <a:spcAft>
              <a:spcPct val="35000"/>
            </a:spcAft>
          </a:pPr>
          <a:r>
            <a:rPr kumimoji="1" lang="ja-JP" altLang="en-US" sz="1100" b="1" kern="1200" dirty="0" smtClean="0"/>
            <a:t>実際の</a:t>
          </a:r>
          <a:r>
            <a:rPr kumimoji="1" lang="ja-JP" sz="1100" b="1" kern="1200" dirty="0" smtClean="0"/>
            <a:t>論拠</a:t>
          </a:r>
          <a:r>
            <a:rPr kumimoji="1" lang="ja-JP" sz="1100" b="1" kern="1200" dirty="0"/>
            <a:t>２の事例</a:t>
          </a:r>
          <a:r>
            <a:rPr kumimoji="1" lang="ja-JP" sz="1100" b="1" kern="1200" dirty="0" smtClean="0"/>
            <a:t>：</a:t>
          </a:r>
          <a:r>
            <a:rPr kumimoji="1" lang="ja-JP" altLang="en-US" sz="1100" b="1" kern="1200" dirty="0" smtClean="0"/>
            <a:t>管轄権の有無を判断</a:t>
          </a:r>
          <a:r>
            <a:rPr kumimoji="1" lang="en-US" altLang="ja-JP" sz="1100" b="1" kern="1200" dirty="0" smtClean="0"/>
            <a:t>→</a:t>
          </a:r>
          <a:r>
            <a:rPr kumimoji="1" lang="ja-JP" altLang="en-US" sz="1100" b="1" kern="1200" dirty="0" smtClean="0"/>
            <a:t>行使の判断に際して国際礼譲を考慮</a:t>
          </a:r>
          <a:endParaRPr lang="ja-JP" sz="1100" b="1" kern="1200" dirty="0"/>
        </a:p>
      </dsp:txBody>
      <dsp:txXfrm>
        <a:off x="451452" y="3107287"/>
        <a:ext cx="7692469" cy="462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F947A-DF98-406E-9BAB-E394EC7CA46F}">
      <dsp:nvSpPr>
        <dsp:cNvPr id="0" name=""/>
        <dsp:cNvSpPr/>
      </dsp:nvSpPr>
      <dsp:spPr>
        <a:xfrm>
          <a:off x="498253" y="0"/>
          <a:ext cx="5646867" cy="2335395"/>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2AF6E-11BA-4950-842B-9948C12FD740}">
      <dsp:nvSpPr>
        <dsp:cNvPr id="0" name=""/>
        <dsp:cNvSpPr/>
      </dsp:nvSpPr>
      <dsp:spPr>
        <a:xfrm>
          <a:off x="225122" y="700618"/>
          <a:ext cx="1993012" cy="934158"/>
        </a:xfrm>
        <a:prstGeom prst="round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u="sng" kern="1200" dirty="0" smtClean="0"/>
            <a:t>Hartford Fire Ins. Co. v. California</a:t>
          </a:r>
          <a:endParaRPr lang="ja-JP" sz="1500" b="1" kern="1200" dirty="0"/>
        </a:p>
      </dsp:txBody>
      <dsp:txXfrm>
        <a:off x="270724" y="746220"/>
        <a:ext cx="1901808" cy="842954"/>
      </dsp:txXfrm>
    </dsp:sp>
    <dsp:sp modelId="{9EB3BDC2-577D-4408-8132-0B3FCB198607}">
      <dsp:nvSpPr>
        <dsp:cNvPr id="0" name=""/>
        <dsp:cNvSpPr/>
      </dsp:nvSpPr>
      <dsp:spPr>
        <a:xfrm>
          <a:off x="2325180" y="700618"/>
          <a:ext cx="1993012" cy="934158"/>
        </a:xfrm>
        <a:prstGeom prst="roundRect">
          <a:avLst/>
        </a:prstGeom>
        <a:solidFill>
          <a:schemeClr val="accent3">
            <a:shade val="80000"/>
            <a:hueOff val="-54187"/>
            <a:satOff val="768"/>
            <a:lumOff val="108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kumimoji="1" lang="ja-JP" altLang="en-US" sz="1400" b="1" kern="1200" dirty="0" smtClean="0"/>
            <a:t>事実に基づいて検討</a:t>
          </a:r>
          <a:endParaRPr lang="ja-JP" altLang="en-US" sz="1400" b="1" kern="1200" dirty="0"/>
        </a:p>
      </dsp:txBody>
      <dsp:txXfrm>
        <a:off x="2370782" y="746220"/>
        <a:ext cx="1901808" cy="842954"/>
      </dsp:txXfrm>
    </dsp:sp>
    <dsp:sp modelId="{CE8CC0F4-754E-4B15-846C-DCC8450DBDC5}">
      <dsp:nvSpPr>
        <dsp:cNvPr id="0" name=""/>
        <dsp:cNvSpPr/>
      </dsp:nvSpPr>
      <dsp:spPr>
        <a:xfrm>
          <a:off x="4425239" y="700618"/>
          <a:ext cx="1993012" cy="934158"/>
        </a:xfrm>
        <a:prstGeom prst="roundRect">
          <a:avLst/>
        </a:prstGeom>
        <a:solidFill>
          <a:schemeClr val="accent3">
            <a:shade val="80000"/>
            <a:hueOff val="-108374"/>
            <a:satOff val="1536"/>
            <a:lumOff val="216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ja-JP" altLang="en-US" sz="1400" b="1" kern="1200" dirty="0" smtClean="0"/>
            <a:t>外国法との衝突を否定</a:t>
          </a:r>
          <a:endParaRPr lang="ja-JP" altLang="en-US" sz="1400" b="1" kern="1200" dirty="0"/>
        </a:p>
      </dsp:txBody>
      <dsp:txXfrm>
        <a:off x="4470841" y="746220"/>
        <a:ext cx="1901808" cy="8429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9206B-4365-432E-922A-284AF7582F11}">
      <dsp:nvSpPr>
        <dsp:cNvPr id="0" name=""/>
        <dsp:cNvSpPr/>
      </dsp:nvSpPr>
      <dsp:spPr>
        <a:xfrm rot="5400000">
          <a:off x="-215294" y="215643"/>
          <a:ext cx="1435295" cy="1004707"/>
        </a:xfrm>
        <a:prstGeom prst="chevron">
          <a:avLst/>
        </a:prstGeom>
        <a:solidFill>
          <a:schemeClr val="accent3"/>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kumimoji="1" lang="ja-JP" altLang="en-US" sz="1700" b="1" kern="1200" dirty="0"/>
            <a:t>論拠</a:t>
          </a:r>
          <a:r>
            <a:rPr kumimoji="1" lang="en-US" altLang="ja-JP" sz="1700" b="1" kern="1200" dirty="0"/>
            <a:t>1</a:t>
          </a:r>
          <a:endParaRPr kumimoji="1" lang="ja-JP" altLang="en-US" sz="1700" b="1" kern="1200" dirty="0"/>
        </a:p>
      </dsp:txBody>
      <dsp:txXfrm rot="-5400000">
        <a:off x="1" y="502703"/>
        <a:ext cx="1004707" cy="430588"/>
      </dsp:txXfrm>
    </dsp:sp>
    <dsp:sp modelId="{2DE50DB7-56B1-4286-B752-225267E47443}">
      <dsp:nvSpPr>
        <dsp:cNvPr id="0" name=""/>
        <dsp:cNvSpPr/>
      </dsp:nvSpPr>
      <dsp:spPr>
        <a:xfrm rot="5400000">
          <a:off x="4379282" y="-3374575"/>
          <a:ext cx="932942" cy="7682092"/>
        </a:xfrm>
        <a:prstGeom prst="round2SameRect">
          <a:avLst/>
        </a:prstGeom>
        <a:solidFill>
          <a:schemeClr val="lt1">
            <a:alpha val="90000"/>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kumimoji="1" lang="ja-JP" altLang="en-US" sz="1600" b="1" kern="1200" dirty="0" smtClean="0"/>
            <a:t>外国法との衝突につき、外国政府が当該行為を強制しているという事実</a:t>
          </a:r>
          <a:r>
            <a:rPr kumimoji="1" lang="ja-JP" altLang="en-US" sz="1600" b="1" kern="1200" smtClean="0"/>
            <a:t>に基づいて検討した事例</a:t>
          </a:r>
          <a:r>
            <a:rPr kumimoji="1" lang="ja-JP" altLang="en-US" sz="1600" b="1" kern="1200" dirty="0" smtClean="0"/>
            <a:t>。</a:t>
          </a:r>
          <a:endParaRPr kumimoji="1" lang="ja-JP" altLang="en-US" sz="1600" b="1" kern="1200" dirty="0"/>
        </a:p>
      </dsp:txBody>
      <dsp:txXfrm rot="-5400000">
        <a:off x="1004707" y="45542"/>
        <a:ext cx="7636550" cy="841858"/>
      </dsp:txXfrm>
    </dsp:sp>
    <dsp:sp modelId="{70207B6F-6C35-4DA9-A988-2A4F3041E69D}">
      <dsp:nvSpPr>
        <dsp:cNvPr id="0" name=""/>
        <dsp:cNvSpPr/>
      </dsp:nvSpPr>
      <dsp:spPr>
        <a:xfrm rot="5400000">
          <a:off x="-215294" y="1492955"/>
          <a:ext cx="1435295" cy="1004707"/>
        </a:xfrm>
        <a:prstGeom prst="chevron">
          <a:avLst/>
        </a:prstGeom>
        <a:solidFill>
          <a:schemeClr val="accent3"/>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kumimoji="1" lang="ja-JP" altLang="en-US" sz="1700" b="1" kern="1200" dirty="0"/>
            <a:t>論拠</a:t>
          </a:r>
          <a:r>
            <a:rPr kumimoji="1" lang="en-US" altLang="ja-JP" sz="1700" b="1" kern="1200" dirty="0"/>
            <a:t>2</a:t>
          </a:r>
          <a:endParaRPr kumimoji="1" lang="ja-JP" altLang="en-US" sz="1700" b="1" kern="1200" dirty="0"/>
        </a:p>
      </dsp:txBody>
      <dsp:txXfrm rot="-5400000">
        <a:off x="1" y="1780015"/>
        <a:ext cx="1004707" cy="430588"/>
      </dsp:txXfrm>
    </dsp:sp>
    <dsp:sp modelId="{8EFE6F68-8974-40C0-B9BA-6401FE2E04C5}">
      <dsp:nvSpPr>
        <dsp:cNvPr id="0" name=""/>
        <dsp:cNvSpPr/>
      </dsp:nvSpPr>
      <dsp:spPr>
        <a:xfrm rot="5400000">
          <a:off x="4379282" y="-2096914"/>
          <a:ext cx="932942" cy="7682092"/>
        </a:xfrm>
        <a:prstGeom prst="round2SameRect">
          <a:avLst/>
        </a:prstGeom>
        <a:solidFill>
          <a:schemeClr val="lt1">
            <a:alpha val="90000"/>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kumimoji="1" lang="ja-JP" altLang="en-US" sz="1600" b="1" kern="1200" dirty="0" smtClean="0"/>
            <a:t>外国法との衝突につき、外国政府の公式声明を無条件に信頼した事例</a:t>
          </a:r>
          <a:r>
            <a:rPr lang="ja-JP" sz="1600" b="1" kern="1200" dirty="0" smtClean="0"/>
            <a:t>。</a:t>
          </a:r>
          <a:endParaRPr kumimoji="1" lang="ja-JP" altLang="en-US" sz="1600" b="1" kern="1200" dirty="0"/>
        </a:p>
      </dsp:txBody>
      <dsp:txXfrm rot="-5400000">
        <a:off x="1004707" y="1323203"/>
        <a:ext cx="7636550" cy="841858"/>
      </dsp:txXfrm>
    </dsp:sp>
    <dsp:sp modelId="{26B32E8A-2074-49A9-9690-FBAF4CCB6F89}">
      <dsp:nvSpPr>
        <dsp:cNvPr id="0" name=""/>
        <dsp:cNvSpPr/>
      </dsp:nvSpPr>
      <dsp:spPr>
        <a:xfrm rot="5400000">
          <a:off x="-597937" y="3263705"/>
          <a:ext cx="2200581" cy="1004707"/>
        </a:xfrm>
        <a:prstGeom prst="chevron">
          <a:avLst/>
        </a:prstGeom>
        <a:solidFill>
          <a:schemeClr val="accent3"/>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kumimoji="1" lang="ja-JP" altLang="en-US" sz="1700" b="1" kern="1200" dirty="0"/>
            <a:t>主張</a:t>
          </a:r>
        </a:p>
      </dsp:txBody>
      <dsp:txXfrm rot="-5400000">
        <a:off x="-1" y="3168123"/>
        <a:ext cx="1004707" cy="1195874"/>
      </dsp:txXfrm>
    </dsp:sp>
    <dsp:sp modelId="{2DF6BF7F-1E27-4828-A982-4025DF1DDD6B}">
      <dsp:nvSpPr>
        <dsp:cNvPr id="0" name=""/>
        <dsp:cNvSpPr/>
      </dsp:nvSpPr>
      <dsp:spPr>
        <a:xfrm rot="5400000">
          <a:off x="3885844" y="-326163"/>
          <a:ext cx="1919818" cy="7682092"/>
        </a:xfrm>
        <a:prstGeom prst="round2SameRect">
          <a:avLst/>
        </a:prstGeom>
        <a:noFill/>
        <a:ln w="25400" cap="flat" cmpd="sng" algn="ctr">
          <a:solidFill>
            <a:schemeClr val="accent3"/>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ja-JP" sz="1600" b="1" kern="1200" dirty="0"/>
            <a:t>しかし、論拠</a:t>
          </a:r>
          <a:r>
            <a:rPr lang="en-US" sz="1600" b="1" kern="1200" dirty="0"/>
            <a:t>2</a:t>
          </a:r>
          <a:r>
            <a:rPr lang="ja-JP" sz="1600" b="1" kern="1200" dirty="0"/>
            <a:t>も論拠</a:t>
          </a:r>
          <a:r>
            <a:rPr lang="en-US" sz="1600" b="1" kern="1200" dirty="0"/>
            <a:t>1</a:t>
          </a:r>
          <a:r>
            <a:rPr lang="ja-JP" sz="1600" b="1" kern="1200" dirty="0"/>
            <a:t>同様</a:t>
          </a:r>
          <a:r>
            <a:rPr lang="ja-JP" sz="1600" b="1" kern="1200" dirty="0" smtClean="0"/>
            <a:t>、原告及び被告の主張を事実に照らして検討すべき旨主張する。</a:t>
          </a:r>
          <a:endParaRPr kumimoji="1" lang="ja-JP" altLang="en-US" sz="1600" b="1" kern="1200" dirty="0"/>
        </a:p>
      </dsp:txBody>
      <dsp:txXfrm rot="-5400000">
        <a:off x="1004707" y="2648692"/>
        <a:ext cx="7588374" cy="17323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DD990-A9AE-FF4B-A2C1-B57BA6D7AE83}">
      <dsp:nvSpPr>
        <dsp:cNvPr id="0" name=""/>
        <dsp:cNvSpPr/>
      </dsp:nvSpPr>
      <dsp:spPr>
        <a:xfrm>
          <a:off x="5259203" y="0"/>
          <a:ext cx="2251910" cy="56381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ts val="2880"/>
            </a:lnSpc>
            <a:spcBef>
              <a:spcPct val="0"/>
            </a:spcBef>
            <a:spcAft>
              <a:spcPct val="35000"/>
            </a:spcAft>
          </a:pPr>
          <a:r>
            <a:rPr kumimoji="1" lang="ja-JP" altLang="en-US" sz="2000" b="1" kern="1200" dirty="0" smtClean="0"/>
            <a:t>違反行為の強制</a:t>
          </a:r>
          <a:r>
            <a:rPr kumimoji="1" lang="ja-JP" altLang="en-US" sz="2400" b="1" kern="1200" dirty="0" smtClean="0"/>
            <a:t/>
          </a:r>
          <a:br>
            <a:rPr kumimoji="1" lang="ja-JP" altLang="en-US" sz="2400" b="1" kern="1200" dirty="0" smtClean="0"/>
          </a:br>
          <a:r>
            <a:rPr kumimoji="1" lang="ja-JP" altLang="en-US" sz="1800" b="1" kern="1200" dirty="0" smtClean="0"/>
            <a:t>（事実の解釈）</a:t>
          </a:r>
        </a:p>
      </dsp:txBody>
      <dsp:txXfrm>
        <a:off x="5259203" y="0"/>
        <a:ext cx="2251910" cy="1691438"/>
      </dsp:txXfrm>
    </dsp:sp>
    <dsp:sp modelId="{E0F7309C-D503-3642-8D8A-E80052C7E9EB}">
      <dsp:nvSpPr>
        <dsp:cNvPr id="0" name=""/>
        <dsp:cNvSpPr/>
      </dsp:nvSpPr>
      <dsp:spPr>
        <a:xfrm>
          <a:off x="2630133" y="0"/>
          <a:ext cx="2251910" cy="56381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ts val="2880"/>
            </a:lnSpc>
            <a:spcBef>
              <a:spcPct val="0"/>
            </a:spcBef>
            <a:spcAft>
              <a:spcPct val="35000"/>
            </a:spcAft>
          </a:pPr>
          <a:r>
            <a:rPr kumimoji="1" lang="ja-JP" altLang="en-US" sz="2400" b="1" kern="1200" dirty="0" smtClean="0"/>
            <a:t>外国法の存在</a:t>
          </a:r>
          <a:br>
            <a:rPr kumimoji="1" lang="ja-JP" altLang="en-US" sz="2400" b="1" kern="1200" dirty="0" smtClean="0"/>
          </a:br>
          <a:r>
            <a:rPr kumimoji="1" lang="ja-JP" altLang="en-US" sz="2000" b="1" kern="1200" dirty="0" smtClean="0"/>
            <a:t>（事実の認定）</a:t>
          </a:r>
          <a:endParaRPr kumimoji="1" lang="ja-JP" altLang="en-US" sz="2400" b="1" kern="1200" dirty="0">
            <a:solidFill>
              <a:srgbClr val="FF0000"/>
            </a:solidFill>
          </a:endParaRPr>
        </a:p>
      </dsp:txBody>
      <dsp:txXfrm>
        <a:off x="2630133" y="0"/>
        <a:ext cx="2251910" cy="1691438"/>
      </dsp:txXfrm>
    </dsp:sp>
    <dsp:sp modelId="{49502F1F-2545-BC41-8AE7-7283264F5109}">
      <dsp:nvSpPr>
        <dsp:cNvPr id="0" name=""/>
        <dsp:cNvSpPr/>
      </dsp:nvSpPr>
      <dsp:spPr>
        <a:xfrm>
          <a:off x="1062" y="0"/>
          <a:ext cx="2251910" cy="563812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kumimoji="1" lang="ja-JP" altLang="en-US" sz="2400" b="1" kern="1200" dirty="0" smtClean="0"/>
            <a:t>規範</a:t>
          </a:r>
          <a:endParaRPr kumimoji="1" lang="ja-JP" altLang="en-US" sz="2400" b="1" kern="1200" dirty="0"/>
        </a:p>
      </dsp:txBody>
      <dsp:txXfrm>
        <a:off x="1062" y="0"/>
        <a:ext cx="2251910" cy="1691438"/>
      </dsp:txXfrm>
    </dsp:sp>
    <dsp:sp modelId="{7F966470-3C05-B444-ABE0-1336B8865E88}">
      <dsp:nvSpPr>
        <dsp:cNvPr id="0" name=""/>
        <dsp:cNvSpPr/>
      </dsp:nvSpPr>
      <dsp:spPr>
        <a:xfrm>
          <a:off x="189642" y="3556368"/>
          <a:ext cx="1885799" cy="942899"/>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kumimoji="1" lang="ja-JP" altLang="en-US" sz="2800" b="1" kern="1200" dirty="0" smtClean="0"/>
            <a:t>真の衝突</a:t>
          </a:r>
          <a:endParaRPr kumimoji="1" lang="ja-JP" altLang="en-US" sz="2800" b="1" kern="1200" dirty="0"/>
        </a:p>
      </dsp:txBody>
      <dsp:txXfrm>
        <a:off x="217259" y="3583985"/>
        <a:ext cx="1830565" cy="887665"/>
      </dsp:txXfrm>
    </dsp:sp>
    <dsp:sp modelId="{8F80FBD5-C7D4-7646-ADC4-36335EC3E00F}">
      <dsp:nvSpPr>
        <dsp:cNvPr id="0" name=""/>
        <dsp:cNvSpPr/>
      </dsp:nvSpPr>
      <dsp:spPr>
        <a:xfrm rot="17728532">
          <a:off x="1575742" y="3221164"/>
          <a:ext cx="1753720" cy="30102"/>
        </a:xfrm>
        <a:custGeom>
          <a:avLst/>
          <a:gdLst/>
          <a:ahLst/>
          <a:cxnLst/>
          <a:rect l="0" t="0" r="0" b="0"/>
          <a:pathLst>
            <a:path>
              <a:moveTo>
                <a:pt x="0" y="15051"/>
              </a:moveTo>
              <a:lnTo>
                <a:pt x="1753720" y="15051"/>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kumimoji="1" lang="ja-JP" altLang="en-US" sz="500" kern="1200"/>
        </a:p>
      </dsp:txBody>
      <dsp:txXfrm>
        <a:off x="2408759" y="3192372"/>
        <a:ext cx="87686" cy="87686"/>
      </dsp:txXfrm>
    </dsp:sp>
    <dsp:sp modelId="{D569E455-0249-CE45-B7CF-2D0D901E4C7A}">
      <dsp:nvSpPr>
        <dsp:cNvPr id="0" name=""/>
        <dsp:cNvSpPr/>
      </dsp:nvSpPr>
      <dsp:spPr>
        <a:xfrm>
          <a:off x="2829762" y="1973163"/>
          <a:ext cx="1885799" cy="942899"/>
        </a:xfrm>
        <a:prstGeom prst="roundRect">
          <a:avLst>
            <a:gd name="adj" fmla="val 10000"/>
          </a:avLst>
        </a:prstGeom>
        <a:solidFill>
          <a:schemeClr val="accent3">
            <a:tint val="99000"/>
            <a:hueOff val="0"/>
            <a:satOff val="0"/>
            <a:lumOff val="0"/>
            <a:alphaOff val="0"/>
          </a:schemeClr>
        </a:solidFill>
        <a:ln w="571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kumimoji="1" lang="ja-JP" altLang="en-US" sz="3600" b="1" kern="1200" dirty="0" smtClean="0"/>
            <a:t>有</a:t>
          </a:r>
          <a:endParaRPr kumimoji="1" lang="ja-JP" altLang="en-US" sz="3600" b="1" kern="1200" dirty="0"/>
        </a:p>
      </dsp:txBody>
      <dsp:txXfrm>
        <a:off x="2857379" y="2000780"/>
        <a:ext cx="1830565" cy="887665"/>
      </dsp:txXfrm>
    </dsp:sp>
    <dsp:sp modelId="{CBBC018E-1102-C941-9BF6-47A1483D2B2B}">
      <dsp:nvSpPr>
        <dsp:cNvPr id="0" name=""/>
        <dsp:cNvSpPr/>
      </dsp:nvSpPr>
      <dsp:spPr>
        <a:xfrm rot="19147822">
          <a:off x="4593966" y="2103205"/>
          <a:ext cx="997513" cy="30102"/>
        </a:xfrm>
        <a:custGeom>
          <a:avLst/>
          <a:gdLst/>
          <a:ahLst/>
          <a:cxnLst/>
          <a:rect l="0" t="0" r="0" b="0"/>
          <a:pathLst>
            <a:path>
              <a:moveTo>
                <a:pt x="0" y="15051"/>
              </a:moveTo>
              <a:lnTo>
                <a:pt x="997513" y="15051"/>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kumimoji="1" lang="ja-JP" altLang="en-US" sz="500" kern="1200"/>
        </a:p>
      </dsp:txBody>
      <dsp:txXfrm>
        <a:off x="5067785" y="2093319"/>
        <a:ext cx="49875" cy="49875"/>
      </dsp:txXfrm>
    </dsp:sp>
    <dsp:sp modelId="{90115F09-0093-AD4D-BC87-E8833D01E3EC}">
      <dsp:nvSpPr>
        <dsp:cNvPr id="0" name=""/>
        <dsp:cNvSpPr/>
      </dsp:nvSpPr>
      <dsp:spPr>
        <a:xfrm>
          <a:off x="5469882" y="1320450"/>
          <a:ext cx="1885799" cy="942899"/>
        </a:xfrm>
        <a:prstGeom prst="roundRect">
          <a:avLst>
            <a:gd name="adj" fmla="val 10000"/>
          </a:avLst>
        </a:prstGeom>
        <a:solidFill>
          <a:schemeClr val="accent3">
            <a:tint val="80000"/>
            <a:hueOff val="0"/>
            <a:satOff val="0"/>
            <a:lumOff val="0"/>
            <a:alphaOff val="0"/>
          </a:schemeClr>
        </a:solidFill>
        <a:ln w="571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kumimoji="1" lang="ja-JP" altLang="en-US" sz="3600" b="1" kern="1200" dirty="0" smtClean="0"/>
            <a:t>有</a:t>
          </a:r>
          <a:endParaRPr kumimoji="1" lang="ja-JP" altLang="en-US" sz="3600" b="1" kern="1200" dirty="0"/>
        </a:p>
      </dsp:txBody>
      <dsp:txXfrm>
        <a:off x="5497499" y="1348067"/>
        <a:ext cx="1830565" cy="887665"/>
      </dsp:txXfrm>
    </dsp:sp>
    <dsp:sp modelId="{27DDBBB1-F622-2B40-ABC0-68E1FF5D1CA2}">
      <dsp:nvSpPr>
        <dsp:cNvPr id="0" name=""/>
        <dsp:cNvSpPr/>
      </dsp:nvSpPr>
      <dsp:spPr>
        <a:xfrm rot="4035171">
          <a:off x="4117304" y="3329112"/>
          <a:ext cx="1950835" cy="30102"/>
        </a:xfrm>
        <a:custGeom>
          <a:avLst/>
          <a:gdLst/>
          <a:ahLst/>
          <a:cxnLst/>
          <a:rect l="0" t="0" r="0" b="0"/>
          <a:pathLst>
            <a:path>
              <a:moveTo>
                <a:pt x="0" y="15051"/>
              </a:moveTo>
              <a:lnTo>
                <a:pt x="1950835" y="15051"/>
              </a:lnTo>
            </a:path>
          </a:pathLst>
        </a:custGeom>
        <a:noFill/>
        <a:ln w="25400" cap="flat"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kumimoji="1" lang="ja-JP" altLang="en-US" sz="500" kern="1200"/>
        </a:p>
      </dsp:txBody>
      <dsp:txXfrm>
        <a:off x="5043952" y="3295392"/>
        <a:ext cx="97541" cy="97541"/>
      </dsp:txXfrm>
    </dsp:sp>
    <dsp:sp modelId="{ED6112FB-6B42-F54F-95DC-1E83CDA1C283}">
      <dsp:nvSpPr>
        <dsp:cNvPr id="0" name=""/>
        <dsp:cNvSpPr/>
      </dsp:nvSpPr>
      <dsp:spPr>
        <a:xfrm>
          <a:off x="5469882" y="3772263"/>
          <a:ext cx="1885799" cy="942899"/>
        </a:xfrm>
        <a:prstGeom prst="roundRect">
          <a:avLst>
            <a:gd name="adj" fmla="val 10000"/>
          </a:avLst>
        </a:prstGeom>
        <a:solidFill>
          <a:schemeClr val="accent3">
            <a:tint val="80000"/>
            <a:hueOff val="0"/>
            <a:satOff val="0"/>
            <a:lumOff val="0"/>
            <a:alphaOff val="0"/>
          </a:schemeClr>
        </a:solidFill>
        <a:ln w="762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kumimoji="1" lang="ja-JP" altLang="en-US" sz="2000" b="1" kern="1200" dirty="0" smtClean="0"/>
            <a:t>無</a:t>
          </a:r>
          <a:br>
            <a:rPr kumimoji="1" lang="ja-JP" altLang="en-US" sz="2000" b="1" kern="1200" dirty="0" smtClean="0"/>
          </a:br>
          <a:r>
            <a:rPr kumimoji="1" lang="ja-JP" altLang="en-US" sz="2000" b="1" kern="1200" dirty="0" smtClean="0"/>
            <a:t>（許可・奨励）</a:t>
          </a:r>
          <a:endParaRPr kumimoji="1" lang="ja-JP" altLang="en-US" sz="2000" b="1" kern="1200" dirty="0"/>
        </a:p>
      </dsp:txBody>
      <dsp:txXfrm>
        <a:off x="5497499" y="3799880"/>
        <a:ext cx="1830565" cy="887665"/>
      </dsp:txXfrm>
    </dsp:sp>
    <dsp:sp modelId="{7ECA3A61-58AC-3E47-BA0D-7AD70A51FC15}">
      <dsp:nvSpPr>
        <dsp:cNvPr id="0" name=""/>
        <dsp:cNvSpPr/>
      </dsp:nvSpPr>
      <dsp:spPr>
        <a:xfrm rot="3165656">
          <a:off x="1829344" y="4508953"/>
          <a:ext cx="1246517" cy="30102"/>
        </a:xfrm>
        <a:custGeom>
          <a:avLst/>
          <a:gdLst/>
          <a:ahLst/>
          <a:cxnLst/>
          <a:rect l="0" t="0" r="0" b="0"/>
          <a:pathLst>
            <a:path>
              <a:moveTo>
                <a:pt x="0" y="15051"/>
              </a:moveTo>
              <a:lnTo>
                <a:pt x="1246517" y="15051"/>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kumimoji="1" lang="ja-JP" altLang="en-US" sz="500" kern="1200"/>
        </a:p>
      </dsp:txBody>
      <dsp:txXfrm>
        <a:off x="2421440" y="4492842"/>
        <a:ext cx="62325" cy="62325"/>
      </dsp:txXfrm>
    </dsp:sp>
    <dsp:sp modelId="{221404EC-6716-3B45-8445-2271E29A67E9}">
      <dsp:nvSpPr>
        <dsp:cNvPr id="0" name=""/>
        <dsp:cNvSpPr/>
      </dsp:nvSpPr>
      <dsp:spPr>
        <a:xfrm>
          <a:off x="2829762" y="4548741"/>
          <a:ext cx="1885799" cy="942899"/>
        </a:xfrm>
        <a:prstGeom prst="roundRect">
          <a:avLst>
            <a:gd name="adj" fmla="val 10000"/>
          </a:avLst>
        </a:prstGeom>
        <a:solidFill>
          <a:schemeClr val="accent3">
            <a:tint val="99000"/>
            <a:hueOff val="0"/>
            <a:satOff val="0"/>
            <a:lumOff val="0"/>
            <a:alphaOff val="0"/>
          </a:schemeClr>
        </a:solidFill>
        <a:ln w="762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kumimoji="1" lang="ja-JP" altLang="en-US" sz="3600" b="1" kern="1200" dirty="0" smtClean="0"/>
            <a:t>無</a:t>
          </a:r>
          <a:endParaRPr kumimoji="1" lang="ja-JP" altLang="en-US" sz="3600" b="1" kern="1200" dirty="0"/>
        </a:p>
      </dsp:txBody>
      <dsp:txXfrm>
        <a:off x="2857379" y="4576358"/>
        <a:ext cx="1830565" cy="8876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13E2A-105C-488B-8686-AA75B6EE9DCD}">
      <dsp:nvSpPr>
        <dsp:cNvPr id="0" name=""/>
        <dsp:cNvSpPr/>
      </dsp:nvSpPr>
      <dsp:spPr>
        <a:xfrm>
          <a:off x="131803" y="412"/>
          <a:ext cx="2036998" cy="535139"/>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kumimoji="1" lang="ja-JP" altLang="en-US" sz="1600" b="1" kern="1200" dirty="0">
              <a:latin typeface="+mn-lt"/>
            </a:rPr>
            <a:t>要件①</a:t>
          </a:r>
        </a:p>
      </dsp:txBody>
      <dsp:txXfrm>
        <a:off x="147477" y="16086"/>
        <a:ext cx="2005650" cy="503791"/>
      </dsp:txXfrm>
    </dsp:sp>
    <dsp:sp modelId="{D2C0B94B-8837-4E17-A7FA-41545EC8AAD1}">
      <dsp:nvSpPr>
        <dsp:cNvPr id="0" name=""/>
        <dsp:cNvSpPr/>
      </dsp:nvSpPr>
      <dsp:spPr>
        <a:xfrm>
          <a:off x="335503" y="535551"/>
          <a:ext cx="525464" cy="625011"/>
        </a:xfrm>
        <a:custGeom>
          <a:avLst/>
          <a:gdLst/>
          <a:ahLst/>
          <a:cxnLst/>
          <a:rect l="0" t="0" r="0" b="0"/>
          <a:pathLst>
            <a:path>
              <a:moveTo>
                <a:pt x="0" y="0"/>
              </a:moveTo>
              <a:lnTo>
                <a:pt x="0" y="625011"/>
              </a:lnTo>
              <a:lnTo>
                <a:pt x="525464" y="62501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060C9-E6EE-4856-A118-3C182F1C2FC6}">
      <dsp:nvSpPr>
        <dsp:cNvPr id="0" name=""/>
        <dsp:cNvSpPr/>
      </dsp:nvSpPr>
      <dsp:spPr>
        <a:xfrm>
          <a:off x="860967" y="697705"/>
          <a:ext cx="5924493" cy="92571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ja-JP" altLang="en-US" sz="2000" b="1" kern="1200" dirty="0" smtClean="0"/>
            <a:t>外国法が存在しているという事実</a:t>
          </a:r>
          <a:endParaRPr kumimoji="1" lang="ja-JP" altLang="en-US" sz="2000" b="1" kern="1200" dirty="0">
            <a:latin typeface="+mn-lt"/>
          </a:endParaRPr>
        </a:p>
      </dsp:txBody>
      <dsp:txXfrm>
        <a:off x="888080" y="724818"/>
        <a:ext cx="5870267" cy="871489"/>
      </dsp:txXfrm>
    </dsp:sp>
    <dsp:sp modelId="{CE7E1C42-969E-44FE-B2F2-E04071B48034}">
      <dsp:nvSpPr>
        <dsp:cNvPr id="0" name=""/>
        <dsp:cNvSpPr/>
      </dsp:nvSpPr>
      <dsp:spPr>
        <a:xfrm>
          <a:off x="335503" y="535551"/>
          <a:ext cx="615004" cy="1559868"/>
        </a:xfrm>
        <a:custGeom>
          <a:avLst/>
          <a:gdLst/>
          <a:ahLst/>
          <a:cxnLst/>
          <a:rect l="0" t="0" r="0" b="0"/>
          <a:pathLst>
            <a:path>
              <a:moveTo>
                <a:pt x="0" y="0"/>
              </a:moveTo>
              <a:lnTo>
                <a:pt x="0" y="1559868"/>
              </a:lnTo>
              <a:lnTo>
                <a:pt x="615004" y="1559868"/>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9AB45D-C433-4EF3-A2FF-8DB7A3C756F4}">
      <dsp:nvSpPr>
        <dsp:cNvPr id="0" name=""/>
        <dsp:cNvSpPr/>
      </dsp:nvSpPr>
      <dsp:spPr>
        <a:xfrm>
          <a:off x="950507" y="1785697"/>
          <a:ext cx="5812734" cy="61944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kumimoji="1" lang="ja-JP" altLang="en-US" sz="2000" b="1" kern="1200" dirty="0">
              <a:latin typeface="+mn-lt"/>
            </a:rPr>
            <a:t>当てはめ結果</a:t>
          </a:r>
          <a:r>
            <a:rPr kumimoji="1" lang="ja-JP" altLang="en-US" sz="2000" b="1" kern="1200" dirty="0" smtClean="0">
              <a:latin typeface="+mn-lt"/>
            </a:rPr>
            <a:t>：？</a:t>
          </a:r>
          <a:endParaRPr kumimoji="1" lang="ja-JP" altLang="en-US" sz="2000" b="1" kern="1200" dirty="0">
            <a:latin typeface="+mn-lt"/>
          </a:endParaRPr>
        </a:p>
      </dsp:txBody>
      <dsp:txXfrm>
        <a:off x="968650" y="1803840"/>
        <a:ext cx="5776448" cy="5831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13E2A-105C-488B-8686-AA75B6EE9DCD}">
      <dsp:nvSpPr>
        <dsp:cNvPr id="0" name=""/>
        <dsp:cNvSpPr/>
      </dsp:nvSpPr>
      <dsp:spPr>
        <a:xfrm>
          <a:off x="847612" y="547"/>
          <a:ext cx="2061417" cy="500324"/>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kumimoji="1" lang="ja-JP" altLang="en-US" sz="1600" b="1" kern="1200" dirty="0">
              <a:latin typeface="+mn-lt"/>
            </a:rPr>
            <a:t>要件②</a:t>
          </a:r>
        </a:p>
      </dsp:txBody>
      <dsp:txXfrm>
        <a:off x="862266" y="15201"/>
        <a:ext cx="2032109" cy="471016"/>
      </dsp:txXfrm>
    </dsp:sp>
    <dsp:sp modelId="{D2C0B94B-8837-4E17-A7FA-41545EC8AAD1}">
      <dsp:nvSpPr>
        <dsp:cNvPr id="0" name=""/>
        <dsp:cNvSpPr/>
      </dsp:nvSpPr>
      <dsp:spPr>
        <a:xfrm>
          <a:off x="1053754" y="500871"/>
          <a:ext cx="444892" cy="558587"/>
        </a:xfrm>
        <a:custGeom>
          <a:avLst/>
          <a:gdLst/>
          <a:ahLst/>
          <a:cxnLst/>
          <a:rect l="0" t="0" r="0" b="0"/>
          <a:pathLst>
            <a:path>
              <a:moveTo>
                <a:pt x="0" y="0"/>
              </a:moveTo>
              <a:lnTo>
                <a:pt x="0" y="558587"/>
              </a:lnTo>
              <a:lnTo>
                <a:pt x="444892" y="558587"/>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060C9-E6EE-4856-A118-3C182F1C2FC6}">
      <dsp:nvSpPr>
        <dsp:cNvPr id="0" name=""/>
        <dsp:cNvSpPr/>
      </dsp:nvSpPr>
      <dsp:spPr>
        <a:xfrm>
          <a:off x="1498646" y="621190"/>
          <a:ext cx="6023303" cy="87653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ja-JP" altLang="en-US" sz="2000" b="1" kern="1200" dirty="0" smtClean="0"/>
            <a:t>その外国法が米国法が禁止する</a:t>
          </a:r>
          <a:br>
            <a:rPr lang="ja-JP" altLang="en-US" sz="2000" b="1" kern="1200" dirty="0" smtClean="0"/>
          </a:br>
          <a:r>
            <a:rPr lang="ja-JP" altLang="en-US" sz="2000" b="1" kern="1200" dirty="0" smtClean="0"/>
            <a:t>行為を強制していること</a:t>
          </a:r>
          <a:endParaRPr kumimoji="1" lang="ja-JP" altLang="en-US" sz="2000" b="1" kern="1200" dirty="0">
            <a:latin typeface="+mn-lt"/>
          </a:endParaRPr>
        </a:p>
      </dsp:txBody>
      <dsp:txXfrm>
        <a:off x="1524319" y="646863"/>
        <a:ext cx="5971957" cy="825191"/>
      </dsp:txXfrm>
    </dsp:sp>
    <dsp:sp modelId="{CE7E1C42-969E-44FE-B2F2-E04071B48034}">
      <dsp:nvSpPr>
        <dsp:cNvPr id="0" name=""/>
        <dsp:cNvSpPr/>
      </dsp:nvSpPr>
      <dsp:spPr>
        <a:xfrm>
          <a:off x="1053754" y="500871"/>
          <a:ext cx="511331" cy="1319178"/>
        </a:xfrm>
        <a:custGeom>
          <a:avLst/>
          <a:gdLst/>
          <a:ahLst/>
          <a:cxnLst/>
          <a:rect l="0" t="0" r="0" b="0"/>
          <a:pathLst>
            <a:path>
              <a:moveTo>
                <a:pt x="0" y="0"/>
              </a:moveTo>
              <a:lnTo>
                <a:pt x="0" y="1319178"/>
              </a:lnTo>
              <a:lnTo>
                <a:pt x="511331" y="1319178"/>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9AB45D-C433-4EF3-A2FF-8DB7A3C756F4}">
      <dsp:nvSpPr>
        <dsp:cNvPr id="0" name=""/>
        <dsp:cNvSpPr/>
      </dsp:nvSpPr>
      <dsp:spPr>
        <a:xfrm>
          <a:off x="1565086" y="1618138"/>
          <a:ext cx="5935988" cy="403823"/>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kumimoji="1" lang="ja-JP" altLang="en-US" sz="2000" b="1" kern="1200" dirty="0">
              <a:latin typeface="+mn-lt"/>
            </a:rPr>
            <a:t>当てはめ結果</a:t>
          </a:r>
          <a:r>
            <a:rPr kumimoji="1" lang="ja-JP" altLang="en-US" sz="2000" b="1" kern="1200" dirty="0" smtClean="0">
              <a:latin typeface="+mn-lt"/>
            </a:rPr>
            <a:t>：？</a:t>
          </a:r>
          <a:endParaRPr kumimoji="1" lang="ja-JP" altLang="en-US" sz="2000" b="1" kern="1200" dirty="0">
            <a:latin typeface="+mn-lt"/>
          </a:endParaRPr>
        </a:p>
      </dsp:txBody>
      <dsp:txXfrm>
        <a:off x="1576914" y="1629966"/>
        <a:ext cx="5912332" cy="3801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F36AD-8767-AA4C-81DC-1454A8AB9086}">
      <dsp:nvSpPr>
        <dsp:cNvPr id="0" name=""/>
        <dsp:cNvSpPr/>
      </dsp:nvSpPr>
      <dsp:spPr>
        <a:xfrm rot="4396374">
          <a:off x="2226663" y="1125426"/>
          <a:ext cx="4309312" cy="3005208"/>
        </a:xfrm>
        <a:prstGeom prst="swooshArrow">
          <a:avLst>
            <a:gd name="adj1" fmla="val 16310"/>
            <a:gd name="adj2" fmla="val 3137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B33C228-AA71-3242-9111-CEC61A55FCD6}">
      <dsp:nvSpPr>
        <dsp:cNvPr id="0" name=""/>
        <dsp:cNvSpPr/>
      </dsp:nvSpPr>
      <dsp:spPr>
        <a:xfrm>
          <a:off x="3840945" y="1517830"/>
          <a:ext cx="108823" cy="108823"/>
        </a:xfrm>
        <a:prstGeom prst="ellipse">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04EDD331-C449-634B-AA57-0824592322D4}">
      <dsp:nvSpPr>
        <dsp:cNvPr id="0" name=""/>
        <dsp:cNvSpPr/>
      </dsp:nvSpPr>
      <dsp:spPr>
        <a:xfrm>
          <a:off x="4586088" y="2118856"/>
          <a:ext cx="108823" cy="108823"/>
        </a:xfrm>
        <a:prstGeom prst="ellipse">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F253925B-D038-AE4E-A3B6-86F95F5B1F87}">
      <dsp:nvSpPr>
        <dsp:cNvPr id="0" name=""/>
        <dsp:cNvSpPr/>
      </dsp:nvSpPr>
      <dsp:spPr>
        <a:xfrm>
          <a:off x="5144533" y="2821717"/>
          <a:ext cx="108823" cy="108823"/>
        </a:xfrm>
        <a:prstGeom prst="ellipse">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FB2D0A64-C72B-8847-885D-2420205F7B32}">
      <dsp:nvSpPr>
        <dsp:cNvPr id="0" name=""/>
        <dsp:cNvSpPr/>
      </dsp:nvSpPr>
      <dsp:spPr>
        <a:xfrm>
          <a:off x="640687" y="-132075"/>
          <a:ext cx="3180129" cy="1327009"/>
        </a:xfrm>
        <a:prstGeom prst="roundRect">
          <a:avLst/>
        </a:prstGeom>
        <a:solidFill>
          <a:srgbClr val="F1EDE4">
            <a:alpha val="50196"/>
          </a:srgbClr>
        </a:solidFill>
        <a:ln w="25400" cap="flat" cmpd="sng" algn="ctr">
          <a:no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0320" tIns="20320" rIns="20320" bIns="20320" numCol="1" spcCol="1270" anchor="b" anchorCtr="0">
          <a:noAutofit/>
        </a:bodyPr>
        <a:lstStyle/>
        <a:p>
          <a:pPr lvl="0" algn="ctr" defTabSz="711200">
            <a:lnSpc>
              <a:spcPct val="90000"/>
            </a:lnSpc>
            <a:spcBef>
              <a:spcPct val="0"/>
            </a:spcBef>
            <a:spcAft>
              <a:spcPct val="35000"/>
            </a:spcAft>
          </a:pPr>
          <a:r>
            <a:rPr kumimoji="1" lang="en-US" altLang="en-US" sz="1600" b="1" kern="1200" dirty="0" smtClean="0"/>
            <a:t>1996 Interim Regulation</a:t>
          </a:r>
          <a:r>
            <a:rPr kumimoji="1" lang="ja-JP" altLang="en-US" sz="1600" b="1" kern="1200" dirty="0" smtClean="0"/>
            <a:t/>
          </a:r>
          <a:br>
            <a:rPr kumimoji="1" lang="ja-JP" altLang="en-US" sz="1600" b="1" kern="1200" dirty="0" smtClean="0"/>
          </a:br>
          <a:r>
            <a:rPr kumimoji="1" lang="ja-JP" altLang="en-US" sz="1600" b="1" kern="1200" dirty="0" smtClean="0"/>
            <a:t>（暫定輸出規則）</a:t>
          </a:r>
          <a:r>
            <a:rPr kumimoji="1" lang="ja-JP" altLang="en-US" sz="1600" kern="1200" dirty="0" smtClean="0"/>
            <a:t/>
          </a:r>
          <a:br>
            <a:rPr kumimoji="1" lang="ja-JP" altLang="en-US" sz="1600" kern="1200" dirty="0" smtClean="0"/>
          </a:br>
          <a:r>
            <a:rPr kumimoji="1" lang="ja-JP" altLang="en-US" sz="1600" kern="1200" dirty="0" smtClean="0"/>
            <a:t>中国からの全ての輸出を規制</a:t>
          </a:r>
          <a:endParaRPr kumimoji="1" lang="ja-JP" altLang="en-US" sz="1600" kern="1200" dirty="0"/>
        </a:p>
      </dsp:txBody>
      <dsp:txXfrm>
        <a:off x="705466" y="-67296"/>
        <a:ext cx="3050571" cy="1197451"/>
      </dsp:txXfrm>
    </dsp:sp>
    <dsp:sp modelId="{60D9E454-95F2-6A44-BA08-96F93CFE47B0}">
      <dsp:nvSpPr>
        <dsp:cNvPr id="0" name=""/>
        <dsp:cNvSpPr/>
      </dsp:nvSpPr>
      <dsp:spPr>
        <a:xfrm>
          <a:off x="4076995" y="807996"/>
          <a:ext cx="4156728" cy="961026"/>
        </a:xfrm>
        <a:prstGeom prst="roundRect">
          <a:avLst/>
        </a:prstGeom>
        <a:solidFill>
          <a:srgbClr val="F1EDE4">
            <a:alpha val="50196"/>
          </a:srgbClr>
        </a:solidFill>
        <a:ln w="25400" cap="flat" cmpd="sng" algn="ctr">
          <a:no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kumimoji="1" lang="de-DE" altLang="en-US" sz="1600" b="1" kern="1200" dirty="0" smtClean="0"/>
            <a:t>1997 </a:t>
          </a:r>
          <a:r>
            <a:rPr kumimoji="1" lang="de-DE" altLang="en-US" sz="1600" b="1" kern="1200" dirty="0" err="1" smtClean="0"/>
            <a:t>Proclamation</a:t>
          </a:r>
          <a:r>
            <a:rPr kumimoji="1" lang="ja-JP" altLang="en-US" sz="1600" b="1" kern="1200" dirty="0" smtClean="0"/>
            <a:t>（布告）</a:t>
          </a:r>
          <a:br>
            <a:rPr kumimoji="1" lang="ja-JP" altLang="en-US" sz="1600" b="1" kern="1200" dirty="0" smtClean="0"/>
          </a:br>
          <a:r>
            <a:rPr kumimoji="1" lang="ja-JP" altLang="en-US" sz="1600" kern="1200" dirty="0" smtClean="0"/>
            <a:t>政府によるビタミン輸出の承認制度</a:t>
          </a:r>
        </a:p>
      </dsp:txBody>
      <dsp:txXfrm>
        <a:off x="4123908" y="854909"/>
        <a:ext cx="4062902" cy="867200"/>
      </dsp:txXfrm>
    </dsp:sp>
    <dsp:sp modelId="{2B44F3D2-7736-4944-A2B1-11F139C3AF07}">
      <dsp:nvSpPr>
        <dsp:cNvPr id="0" name=""/>
        <dsp:cNvSpPr/>
      </dsp:nvSpPr>
      <dsp:spPr>
        <a:xfrm>
          <a:off x="382498" y="1953400"/>
          <a:ext cx="4762817" cy="1309461"/>
        </a:xfrm>
        <a:prstGeom prst="roundRect">
          <a:avLst/>
        </a:prstGeom>
        <a:solidFill>
          <a:srgbClr val="F1EDE4">
            <a:alpha val="50196"/>
          </a:srgbClr>
        </a:solidFill>
        <a:ln w="25400" cap="flat" cmpd="sng" algn="ctr">
          <a:no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kumimoji="1" lang="en-US" altLang="en-US" sz="1600" b="1" kern="1200" dirty="0" smtClean="0"/>
            <a:t>2002 PVC</a:t>
          </a:r>
          <a:r>
            <a:rPr kumimoji="1" lang="ja-JP" altLang="en-US" sz="1600" b="1" kern="1200" dirty="0" smtClean="0"/>
            <a:t>政策</a:t>
          </a:r>
          <a:r>
            <a:rPr kumimoji="1" lang="ja-JP" altLang="en-US" sz="1600" kern="1200" dirty="0" smtClean="0"/>
            <a:t/>
          </a:r>
          <a:br>
            <a:rPr kumimoji="1" lang="ja-JP" altLang="en-US" sz="1600" kern="1200" dirty="0" smtClean="0"/>
          </a:br>
          <a:r>
            <a:rPr kumimoji="1" lang="en-US" altLang="en-US" sz="1600" kern="1200" dirty="0" smtClean="0"/>
            <a:t>1997 Proclamation</a:t>
          </a:r>
          <a:r>
            <a:rPr kumimoji="1" lang="ja-JP" altLang="en-US" sz="1600" u="sng" kern="1200" dirty="0" smtClean="0">
              <a:solidFill>
                <a:srgbClr val="FF0000"/>
              </a:solidFill>
            </a:rPr>
            <a:t>廃止</a:t>
          </a:r>
          <a:br>
            <a:rPr kumimoji="1" lang="ja-JP" altLang="en-US" sz="1600" u="sng" kern="1200" dirty="0" smtClean="0">
              <a:solidFill>
                <a:srgbClr val="FF0000"/>
              </a:solidFill>
            </a:rPr>
          </a:br>
          <a:r>
            <a:rPr kumimoji="1" lang="ja-JP" altLang="en-US" sz="1600" u="none" kern="1200" dirty="0" smtClean="0"/>
            <a:t>ビタミン輸出委員会（</a:t>
          </a:r>
          <a:r>
            <a:rPr kumimoji="1" lang="ja-JP" altLang="en-US" sz="1600" u="sng" kern="1200" dirty="0" smtClean="0">
              <a:solidFill>
                <a:srgbClr val="FF0000"/>
              </a:solidFill>
            </a:rPr>
            <a:t>自主団体</a:t>
          </a:r>
          <a:r>
            <a:rPr kumimoji="1" lang="ja-JP" altLang="en-US" sz="1600" u="none" kern="1200" dirty="0" smtClean="0"/>
            <a:t>）</a:t>
          </a:r>
          <a:r>
            <a:rPr kumimoji="1" lang="ja-JP" altLang="en-US" sz="1600" kern="1200" dirty="0" smtClean="0"/>
            <a:t>による輸出認証</a:t>
          </a:r>
          <a:endParaRPr kumimoji="1" lang="ja-JP" altLang="en-US" sz="1600" kern="1200" dirty="0"/>
        </a:p>
      </dsp:txBody>
      <dsp:txXfrm>
        <a:off x="446421" y="2017323"/>
        <a:ext cx="4634971" cy="1181615"/>
      </dsp:txXfrm>
    </dsp:sp>
    <dsp:sp modelId="{8CF9D761-9B59-7E44-BB55-2A7AE294A49F}">
      <dsp:nvSpPr>
        <dsp:cNvPr id="0" name=""/>
        <dsp:cNvSpPr/>
      </dsp:nvSpPr>
      <dsp:spPr>
        <a:xfrm>
          <a:off x="5335612" y="2608470"/>
          <a:ext cx="3768385" cy="872513"/>
        </a:xfrm>
        <a:prstGeom prst="roundRect">
          <a:avLst/>
        </a:prstGeom>
        <a:solidFill>
          <a:srgbClr val="F1EDE4">
            <a:alpha val="50196"/>
          </a:srgbClr>
        </a:solidFill>
        <a:ln w="25400" cap="flat" cmpd="sng" algn="ctr">
          <a:no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kumimoji="1" lang="en-US" altLang="en-US" sz="1600" b="1" kern="1200" dirty="0" smtClean="0"/>
            <a:t>2010</a:t>
          </a:r>
          <a:r>
            <a:rPr kumimoji="1" lang="ja-JP" altLang="en-US" sz="1600" b="1" kern="1200" dirty="0" smtClean="0"/>
            <a:t> </a:t>
          </a:r>
          <a:r>
            <a:rPr kumimoji="1" lang="de-DE" altLang="en-US" sz="1600" b="1" kern="1200" dirty="0" err="1" smtClean="0"/>
            <a:t>Proclamation</a:t>
          </a:r>
          <a:r>
            <a:rPr kumimoji="1" lang="ja-JP" altLang="en-US" sz="1600" b="1" kern="1200" dirty="0" smtClean="0"/>
            <a:t>（布告）</a:t>
          </a:r>
          <a:br>
            <a:rPr kumimoji="1" lang="ja-JP" altLang="en-US" sz="1600" b="1" kern="1200" dirty="0" smtClean="0"/>
          </a:br>
          <a:r>
            <a:rPr kumimoji="1" lang="en-US" altLang="en-US" sz="1600" b="0" kern="1200" dirty="0" smtClean="0"/>
            <a:t>1996 Interim Regulation</a:t>
          </a:r>
          <a:r>
            <a:rPr kumimoji="1" lang="ja-JP" altLang="en-US" sz="1600" b="0" u="sng" kern="1200" dirty="0" smtClean="0">
              <a:solidFill>
                <a:srgbClr val="FF0000"/>
              </a:solidFill>
            </a:rPr>
            <a:t>廃止</a:t>
          </a:r>
          <a:endParaRPr kumimoji="1" lang="ja-JP" altLang="en-US" sz="1600" b="0" u="sng" kern="1200" dirty="0">
            <a:solidFill>
              <a:srgbClr val="FF0000"/>
            </a:solidFill>
          </a:endParaRPr>
        </a:p>
      </dsp:txBody>
      <dsp:txXfrm>
        <a:off x="5378205" y="2651063"/>
        <a:ext cx="3683199" cy="787327"/>
      </dsp:txXfrm>
    </dsp:sp>
    <dsp:sp modelId="{92FE097E-E5A1-B148-B31D-79037FD82E92}">
      <dsp:nvSpPr>
        <dsp:cNvPr id="0" name=""/>
        <dsp:cNvSpPr/>
      </dsp:nvSpPr>
      <dsp:spPr>
        <a:xfrm>
          <a:off x="3736294" y="4325280"/>
          <a:ext cx="4639623" cy="79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lvl="0" algn="ctr" defTabSz="1244600">
            <a:lnSpc>
              <a:spcPct val="90000"/>
            </a:lnSpc>
            <a:spcBef>
              <a:spcPct val="0"/>
            </a:spcBef>
            <a:spcAft>
              <a:spcPct val="35000"/>
            </a:spcAft>
          </a:pPr>
          <a:r>
            <a:rPr kumimoji="1" lang="ja-JP" altLang="en-US" sz="2800" b="1" u="sng" kern="1200" dirty="0" smtClean="0">
              <a:solidFill>
                <a:srgbClr val="FF0000"/>
              </a:solidFill>
            </a:rPr>
            <a:t>全て廃止されている</a:t>
          </a:r>
          <a:endParaRPr kumimoji="1" lang="ja-JP" altLang="en-US" sz="2800" b="1" u="sng" kern="1200" dirty="0">
            <a:solidFill>
              <a:srgbClr val="FF0000"/>
            </a:solidFill>
          </a:endParaRPr>
        </a:p>
      </dsp:txBody>
      <dsp:txXfrm>
        <a:off x="3736294" y="4325280"/>
        <a:ext cx="4639623" cy="7987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9206B-4365-432E-922A-284AF7582F11}">
      <dsp:nvSpPr>
        <dsp:cNvPr id="0" name=""/>
        <dsp:cNvSpPr/>
      </dsp:nvSpPr>
      <dsp:spPr>
        <a:xfrm rot="5400000">
          <a:off x="-217433" y="280008"/>
          <a:ext cx="1449553" cy="1014687"/>
        </a:xfrm>
        <a:prstGeom prst="chevron">
          <a:avLst/>
        </a:prstGeom>
        <a:solidFill>
          <a:schemeClr val="accent3"/>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kumimoji="1" lang="ja-JP" altLang="en-US" sz="1700" b="1" kern="1200" dirty="0"/>
            <a:t>論拠</a:t>
          </a:r>
          <a:r>
            <a:rPr kumimoji="1" lang="en-US" altLang="ja-JP" sz="1700" b="1" kern="1200" dirty="0"/>
            <a:t>1</a:t>
          </a:r>
          <a:endParaRPr kumimoji="1" lang="ja-JP" altLang="en-US" sz="1700" b="1" kern="1200" dirty="0"/>
        </a:p>
      </dsp:txBody>
      <dsp:txXfrm rot="-5400000">
        <a:off x="1" y="569919"/>
        <a:ext cx="1014687" cy="434866"/>
      </dsp:txXfrm>
    </dsp:sp>
    <dsp:sp modelId="{2DE50DB7-56B1-4286-B752-225267E47443}">
      <dsp:nvSpPr>
        <dsp:cNvPr id="0" name=""/>
        <dsp:cNvSpPr/>
      </dsp:nvSpPr>
      <dsp:spPr>
        <a:xfrm rot="5400000">
          <a:off x="4318743" y="-3249404"/>
          <a:ext cx="1064000" cy="7672112"/>
        </a:xfrm>
        <a:prstGeom prst="round2SameRect">
          <a:avLst/>
        </a:prstGeom>
        <a:solidFill>
          <a:schemeClr val="lt1">
            <a:alpha val="90000"/>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kumimoji="1" lang="en-US" altLang="ja-JP" sz="1600" b="1" kern="1200" dirty="0" smtClean="0"/>
            <a:t>FTAIA</a:t>
          </a:r>
          <a:r>
            <a:rPr kumimoji="1" lang="ja-JP" altLang="en-US" sz="1600" b="1" kern="1200" dirty="0" smtClean="0"/>
            <a:t>における「請求」を「ある請求」と解釈した</a:t>
          </a:r>
          <a:r>
            <a:rPr lang="ja-JP" altLang="en-US" sz="1600" b="1" kern="1200" dirty="0" smtClean="0"/>
            <a:t>事例</a:t>
          </a:r>
          <a:r>
            <a:rPr lang="ja-JP" altLang="en-US" sz="1600" b="1" kern="1200" dirty="0"/>
            <a:t>。</a:t>
          </a:r>
          <a:endParaRPr kumimoji="1" lang="ja-JP" altLang="en-US" sz="1600" b="1" kern="1200" dirty="0"/>
        </a:p>
      </dsp:txBody>
      <dsp:txXfrm rot="-5400000">
        <a:off x="1014687" y="106592"/>
        <a:ext cx="7620172" cy="960120"/>
      </dsp:txXfrm>
    </dsp:sp>
    <dsp:sp modelId="{70207B6F-6C35-4DA9-A988-2A4F3041E69D}">
      <dsp:nvSpPr>
        <dsp:cNvPr id="0" name=""/>
        <dsp:cNvSpPr/>
      </dsp:nvSpPr>
      <dsp:spPr>
        <a:xfrm rot="5400000">
          <a:off x="-217433" y="1570009"/>
          <a:ext cx="1449553" cy="1014687"/>
        </a:xfrm>
        <a:prstGeom prst="chevron">
          <a:avLst/>
        </a:prstGeom>
        <a:solidFill>
          <a:schemeClr val="accent3"/>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kumimoji="1" lang="ja-JP" altLang="en-US" sz="1700" b="1" kern="1200" dirty="0"/>
            <a:t>論拠</a:t>
          </a:r>
          <a:r>
            <a:rPr kumimoji="1" lang="en-US" altLang="ja-JP" sz="1700" b="1" kern="1200" dirty="0"/>
            <a:t>2</a:t>
          </a:r>
          <a:endParaRPr kumimoji="1" lang="ja-JP" altLang="en-US" sz="1700" b="1" kern="1200" dirty="0"/>
        </a:p>
      </dsp:txBody>
      <dsp:txXfrm rot="-5400000">
        <a:off x="1" y="1859920"/>
        <a:ext cx="1014687" cy="434866"/>
      </dsp:txXfrm>
    </dsp:sp>
    <dsp:sp modelId="{8EFE6F68-8974-40C0-B9BA-6401FE2E04C5}">
      <dsp:nvSpPr>
        <dsp:cNvPr id="0" name=""/>
        <dsp:cNvSpPr/>
      </dsp:nvSpPr>
      <dsp:spPr>
        <a:xfrm rot="5400000">
          <a:off x="4379638" y="-1960562"/>
          <a:ext cx="942210" cy="7672112"/>
        </a:xfrm>
        <a:prstGeom prst="round2SameRect">
          <a:avLst/>
        </a:prstGeom>
        <a:solidFill>
          <a:schemeClr val="lt1">
            <a:alpha val="90000"/>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kumimoji="1" lang="en-US" altLang="ja-JP" sz="1600" b="1" kern="1200" dirty="0" smtClean="0"/>
            <a:t>FTAIA</a:t>
          </a:r>
          <a:r>
            <a:rPr kumimoji="1" lang="ja-JP" altLang="en-US" sz="1600" b="1" kern="1200" dirty="0" smtClean="0"/>
            <a:t>における「請求」を「原告の請求」に限定して解釈した事例</a:t>
          </a:r>
          <a:r>
            <a:rPr kumimoji="1" lang="ja-JP" altLang="en-US" sz="1600" b="1" kern="1200" dirty="0"/>
            <a:t>。</a:t>
          </a:r>
        </a:p>
      </dsp:txBody>
      <dsp:txXfrm rot="-5400000">
        <a:off x="1014688" y="1450383"/>
        <a:ext cx="7626117" cy="850220"/>
      </dsp:txXfrm>
    </dsp:sp>
    <dsp:sp modelId="{26B32E8A-2074-49A9-9690-FBAF4CCB6F89}">
      <dsp:nvSpPr>
        <dsp:cNvPr id="0" name=""/>
        <dsp:cNvSpPr/>
      </dsp:nvSpPr>
      <dsp:spPr>
        <a:xfrm rot="5400000">
          <a:off x="-603876" y="3246453"/>
          <a:ext cx="2222441" cy="1014687"/>
        </a:xfrm>
        <a:prstGeom prst="chevron">
          <a:avLst/>
        </a:prstGeom>
        <a:solidFill>
          <a:schemeClr val="accent3"/>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kumimoji="1" lang="ja-JP" altLang="en-US" sz="1700" b="1" kern="1200" dirty="0"/>
            <a:t>主張</a:t>
          </a:r>
        </a:p>
      </dsp:txBody>
      <dsp:txXfrm rot="-5400000">
        <a:off x="0" y="3149921"/>
        <a:ext cx="1014687" cy="1207754"/>
      </dsp:txXfrm>
    </dsp:sp>
    <dsp:sp modelId="{2DF6BF7F-1E27-4828-A982-4025DF1DDD6B}">
      <dsp:nvSpPr>
        <dsp:cNvPr id="0" name=""/>
        <dsp:cNvSpPr/>
      </dsp:nvSpPr>
      <dsp:spPr>
        <a:xfrm rot="5400000">
          <a:off x="4092179" y="-212199"/>
          <a:ext cx="1517127" cy="7672112"/>
        </a:xfrm>
        <a:prstGeom prst="round2SameRect">
          <a:avLst/>
        </a:prstGeom>
        <a:noFill/>
        <a:ln w="25400" cap="flat" cmpd="sng" algn="ctr">
          <a:solidFill>
            <a:schemeClr val="accent3"/>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ja-JP" sz="1600" b="1" kern="1200" dirty="0" smtClean="0"/>
            <a:t>しかし、論拠２も論拠１と同様、「請求」を「ある請求」と解釈すべき旨主張する。</a:t>
          </a:r>
          <a:endParaRPr kumimoji="1" lang="ja-JP" altLang="en-US" sz="1600" b="1" kern="1200" dirty="0"/>
        </a:p>
      </dsp:txBody>
      <dsp:txXfrm rot="-5400000">
        <a:off x="1014687" y="2939353"/>
        <a:ext cx="7598052" cy="13690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F947A-DF98-406E-9BAB-E394EC7CA46F}">
      <dsp:nvSpPr>
        <dsp:cNvPr id="0" name=""/>
        <dsp:cNvSpPr/>
      </dsp:nvSpPr>
      <dsp:spPr>
        <a:xfrm>
          <a:off x="498253" y="0"/>
          <a:ext cx="5646867" cy="2172972"/>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2AF6E-11BA-4950-842B-9948C12FD740}">
      <dsp:nvSpPr>
        <dsp:cNvPr id="0" name=""/>
        <dsp:cNvSpPr/>
      </dsp:nvSpPr>
      <dsp:spPr>
        <a:xfrm>
          <a:off x="1172" y="651891"/>
          <a:ext cx="2080679" cy="869188"/>
        </a:xfrm>
        <a:prstGeom prst="round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u="sng" kern="1200" dirty="0" smtClean="0"/>
            <a:t>Latino </a:t>
          </a:r>
          <a:r>
            <a:rPr lang="en-US" sz="1200" b="1" u="sng" kern="1200" dirty="0" err="1" smtClean="0"/>
            <a:t>Quimica-Amtex</a:t>
          </a:r>
          <a:r>
            <a:rPr lang="en-US" sz="1200" b="1" u="sng" kern="1200" dirty="0" smtClean="0"/>
            <a:t> S.A. v. </a:t>
          </a:r>
          <a:r>
            <a:rPr lang="en-US" sz="1200" b="1" u="sng" kern="1200" dirty="0" err="1" smtClean="0"/>
            <a:t>Akzo</a:t>
          </a:r>
          <a:r>
            <a:rPr lang="en-US" sz="1200" b="1" u="sng" kern="1200" dirty="0" smtClean="0"/>
            <a:t> Nobel Chemicals B.V.</a:t>
          </a:r>
          <a:endParaRPr lang="ja-JP" sz="1200" b="1" kern="1200" dirty="0"/>
        </a:p>
      </dsp:txBody>
      <dsp:txXfrm>
        <a:off x="43602" y="694321"/>
        <a:ext cx="1995819" cy="784328"/>
      </dsp:txXfrm>
    </dsp:sp>
    <dsp:sp modelId="{9EB3BDC2-577D-4408-8132-0B3FCB198607}">
      <dsp:nvSpPr>
        <dsp:cNvPr id="0" name=""/>
        <dsp:cNvSpPr/>
      </dsp:nvSpPr>
      <dsp:spPr>
        <a:xfrm>
          <a:off x="2281347" y="651891"/>
          <a:ext cx="2080679" cy="869188"/>
        </a:xfrm>
        <a:prstGeom prst="roundRect">
          <a:avLst/>
        </a:prstGeom>
        <a:solidFill>
          <a:schemeClr val="accent3">
            <a:shade val="80000"/>
            <a:hueOff val="-54187"/>
            <a:satOff val="768"/>
            <a:lumOff val="108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kumimoji="1" lang="ja-JP" altLang="en-US" sz="1400" b="1" kern="1200" dirty="0" smtClean="0"/>
            <a:t>「請求」を</a:t>
          </a:r>
          <a:br>
            <a:rPr kumimoji="1" lang="ja-JP" altLang="en-US" sz="1400" b="1" kern="1200" dirty="0" smtClean="0"/>
          </a:br>
          <a:r>
            <a:rPr kumimoji="1" lang="ja-JP" altLang="en-US" sz="1400" b="1" kern="1200" dirty="0" smtClean="0"/>
            <a:t>「原告の請求」と解釈</a:t>
          </a:r>
          <a:endParaRPr lang="ja-JP" altLang="en-US" sz="1400" b="1" kern="1200" dirty="0"/>
        </a:p>
      </dsp:txBody>
      <dsp:txXfrm>
        <a:off x="2323777" y="694321"/>
        <a:ext cx="1995819" cy="784328"/>
      </dsp:txXfrm>
    </dsp:sp>
    <dsp:sp modelId="{CE8CC0F4-754E-4B15-846C-DCC8450DBDC5}">
      <dsp:nvSpPr>
        <dsp:cNvPr id="0" name=""/>
        <dsp:cNvSpPr/>
      </dsp:nvSpPr>
      <dsp:spPr>
        <a:xfrm>
          <a:off x="4561522" y="651891"/>
          <a:ext cx="2080679" cy="869188"/>
        </a:xfrm>
        <a:prstGeom prst="roundRect">
          <a:avLst/>
        </a:prstGeom>
        <a:solidFill>
          <a:schemeClr val="accent3">
            <a:shade val="80000"/>
            <a:hueOff val="-108374"/>
            <a:satOff val="1536"/>
            <a:lumOff val="216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ja-JP" altLang="en-US" sz="1600" b="1" kern="1200" dirty="0" smtClean="0"/>
            <a:t>国内の原告の請求権に基づいて請求</a:t>
          </a:r>
          <a:endParaRPr lang="ja-JP" altLang="en-US" sz="1600" b="1" kern="1200" dirty="0"/>
        </a:p>
      </dsp:txBody>
      <dsp:txXfrm>
        <a:off x="4603952" y="694321"/>
        <a:ext cx="1995819" cy="7843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1730"/>
          </a:xfrm>
          <a:prstGeom prst="rect">
            <a:avLst/>
          </a:prstGeom>
        </p:spPr>
        <p:txBody>
          <a:bodyPr vert="horz" lIns="94348" tIns="47174" rIns="94348" bIns="47174"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4023992" y="0"/>
            <a:ext cx="3078427" cy="511730"/>
          </a:xfrm>
          <a:prstGeom prst="rect">
            <a:avLst/>
          </a:prstGeom>
        </p:spPr>
        <p:txBody>
          <a:bodyPr vert="horz" lIns="94348" tIns="47174" rIns="94348" bIns="47174" rtlCol="0"/>
          <a:lstStyle>
            <a:lvl1pPr algn="r">
              <a:defRPr sz="1200"/>
            </a:lvl1pPr>
          </a:lstStyle>
          <a:p>
            <a:fld id="{CC2C7532-236D-8B49-BE52-02199C609A9A}" type="datetimeFigureOut">
              <a:rPr kumimoji="1" lang="ja-JP" altLang="en-US" smtClean="0"/>
              <a:pPr/>
              <a:t>2017/9/10</a:t>
            </a:fld>
            <a:endParaRPr kumimoji="1" lang="ja-JP" altLang="en-US"/>
          </a:p>
        </p:txBody>
      </p:sp>
      <p:sp>
        <p:nvSpPr>
          <p:cNvPr id="4" name="フッター プレースホルダー 3"/>
          <p:cNvSpPr>
            <a:spLocks noGrp="1"/>
          </p:cNvSpPr>
          <p:nvPr>
            <p:ph type="ftr" sz="quarter" idx="2"/>
          </p:nvPr>
        </p:nvSpPr>
        <p:spPr>
          <a:xfrm>
            <a:off x="0" y="9721107"/>
            <a:ext cx="3078427" cy="511730"/>
          </a:xfrm>
          <a:prstGeom prst="rect">
            <a:avLst/>
          </a:prstGeom>
        </p:spPr>
        <p:txBody>
          <a:bodyPr vert="horz" lIns="94348" tIns="47174" rIns="94348" bIns="47174"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4023992" y="9721107"/>
            <a:ext cx="3078427" cy="511730"/>
          </a:xfrm>
          <a:prstGeom prst="rect">
            <a:avLst/>
          </a:prstGeom>
        </p:spPr>
        <p:txBody>
          <a:bodyPr vert="horz" lIns="94348" tIns="47174" rIns="94348" bIns="47174" rtlCol="0" anchor="b"/>
          <a:lstStyle>
            <a:lvl1pPr algn="r">
              <a:defRPr sz="1200"/>
            </a:lvl1pPr>
          </a:lstStyle>
          <a:p>
            <a:fld id="{2E68F9E6-5D8E-CC47-B770-83F957D1F295}" type="slidenum">
              <a:rPr kumimoji="1" lang="ja-JP" altLang="en-US" smtClean="0"/>
              <a:pPr/>
              <a:t>‹#›</a:t>
            </a:fld>
            <a:endParaRPr kumimoji="1" lang="ja-JP" altLang="en-US"/>
          </a:p>
        </p:txBody>
      </p:sp>
    </p:spTree>
    <p:extLst>
      <p:ext uri="{BB962C8B-B14F-4D97-AF65-F5344CB8AC3E}">
        <p14:creationId xmlns:p14="http://schemas.microsoft.com/office/powerpoint/2010/main" val="6520126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1730"/>
          </a:xfrm>
          <a:prstGeom prst="rect">
            <a:avLst/>
          </a:prstGeom>
        </p:spPr>
        <p:txBody>
          <a:bodyPr vert="horz" lIns="94348" tIns="47174" rIns="94348" bIns="47174" rtlCol="0"/>
          <a:lstStyle>
            <a:lvl1pPr algn="l">
              <a:defRPr sz="1200"/>
            </a:lvl1pPr>
          </a:lstStyle>
          <a:p>
            <a:endParaRPr kumimoji="1" lang="ja-JP" altLang="en-US"/>
          </a:p>
        </p:txBody>
      </p:sp>
      <p:sp>
        <p:nvSpPr>
          <p:cNvPr id="3" name="日付プレースホルダー 2"/>
          <p:cNvSpPr>
            <a:spLocks noGrp="1"/>
          </p:cNvSpPr>
          <p:nvPr>
            <p:ph type="dt" idx="1"/>
          </p:nvPr>
        </p:nvSpPr>
        <p:spPr>
          <a:xfrm>
            <a:off x="4023992" y="0"/>
            <a:ext cx="3078427" cy="511730"/>
          </a:xfrm>
          <a:prstGeom prst="rect">
            <a:avLst/>
          </a:prstGeom>
        </p:spPr>
        <p:txBody>
          <a:bodyPr vert="horz" lIns="94348" tIns="47174" rIns="94348" bIns="47174" rtlCol="0"/>
          <a:lstStyle>
            <a:lvl1pPr algn="r">
              <a:defRPr sz="1200"/>
            </a:lvl1pPr>
          </a:lstStyle>
          <a:p>
            <a:fld id="{6CA7E980-0A02-C44B-9365-19CB0AE41D3E}" type="datetimeFigureOut">
              <a:rPr kumimoji="1" lang="ja-JP" altLang="en-US" smtClean="0"/>
              <a:pPr/>
              <a:t>2017/9/10</a:t>
            </a:fld>
            <a:endParaRPr kumimoji="1" lang="ja-JP" altLang="en-US"/>
          </a:p>
        </p:txBody>
      </p:sp>
      <p:sp>
        <p:nvSpPr>
          <p:cNvPr id="4" name="スライド イメージ プレースホルダー 3"/>
          <p:cNvSpPr>
            <a:spLocks noGrp="1" noRot="1" noChangeAspect="1"/>
          </p:cNvSpPr>
          <p:nvPr>
            <p:ph type="sldImg" idx="2"/>
          </p:nvPr>
        </p:nvSpPr>
        <p:spPr>
          <a:xfrm>
            <a:off x="993775" y="768350"/>
            <a:ext cx="5116513" cy="3836988"/>
          </a:xfrm>
          <a:prstGeom prst="rect">
            <a:avLst/>
          </a:prstGeom>
          <a:noFill/>
          <a:ln w="12700">
            <a:solidFill>
              <a:prstClr val="black"/>
            </a:solidFill>
          </a:ln>
        </p:spPr>
        <p:txBody>
          <a:bodyPr vert="horz" lIns="94348" tIns="47174" rIns="94348" bIns="47174" rtlCol="0" anchor="ctr"/>
          <a:lstStyle/>
          <a:p>
            <a:endParaRPr lang="ja-JP" altLang="en-US"/>
          </a:p>
        </p:txBody>
      </p:sp>
      <p:sp>
        <p:nvSpPr>
          <p:cNvPr id="5" name="ノート プレースホルダー 4"/>
          <p:cNvSpPr>
            <a:spLocks noGrp="1"/>
          </p:cNvSpPr>
          <p:nvPr>
            <p:ph type="body" sz="quarter" idx="3"/>
          </p:nvPr>
        </p:nvSpPr>
        <p:spPr>
          <a:xfrm>
            <a:off x="710407" y="4861442"/>
            <a:ext cx="5683250" cy="4605576"/>
          </a:xfrm>
          <a:prstGeom prst="rect">
            <a:avLst/>
          </a:prstGeom>
        </p:spPr>
        <p:txBody>
          <a:bodyPr vert="horz" lIns="94348" tIns="47174" rIns="94348" bIns="4717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1730"/>
          </a:xfrm>
          <a:prstGeom prst="rect">
            <a:avLst/>
          </a:prstGeom>
        </p:spPr>
        <p:txBody>
          <a:bodyPr vert="horz" lIns="94348" tIns="47174" rIns="94348" bIns="4717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1730"/>
          </a:xfrm>
          <a:prstGeom prst="rect">
            <a:avLst/>
          </a:prstGeom>
        </p:spPr>
        <p:txBody>
          <a:bodyPr vert="horz" lIns="94348" tIns="47174" rIns="94348" bIns="47174" rtlCol="0" anchor="b"/>
          <a:lstStyle>
            <a:lvl1pPr algn="r">
              <a:defRPr sz="1200"/>
            </a:lvl1pPr>
          </a:lstStyle>
          <a:p>
            <a:fld id="{8420B18B-42BA-674B-98AC-E5883576F6EA}" type="slidenum">
              <a:rPr kumimoji="1" lang="ja-JP" altLang="en-US" smtClean="0"/>
              <a:pPr/>
              <a:t>‹#›</a:t>
            </a:fld>
            <a:endParaRPr kumimoji="1" lang="ja-JP" altLang="en-US"/>
          </a:p>
        </p:txBody>
      </p:sp>
    </p:spTree>
    <p:extLst>
      <p:ext uri="{BB962C8B-B14F-4D97-AF65-F5344CB8AC3E}">
        <p14:creationId xmlns:p14="http://schemas.microsoft.com/office/powerpoint/2010/main" val="9473377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8A6B57-2B82-4D7A-A3EF-A353C3B14B5A}" type="slidenum">
              <a:rPr kumimoji="1" lang="ja-JP"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1"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5004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17</a:t>
            </a:fld>
            <a:endParaRPr lang="ja-JP" altLang="en-US">
              <a:solidFill>
                <a:prstClr val="black"/>
              </a:solidFill>
            </a:endParaRPr>
          </a:p>
        </p:txBody>
      </p:sp>
    </p:spTree>
    <p:extLst>
      <p:ext uri="{BB962C8B-B14F-4D97-AF65-F5344CB8AC3E}">
        <p14:creationId xmlns:p14="http://schemas.microsoft.com/office/powerpoint/2010/main" val="42090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28</a:t>
            </a:fld>
            <a:endParaRPr lang="ja-JP" altLang="en-US">
              <a:solidFill>
                <a:prstClr val="black"/>
              </a:solidFill>
            </a:endParaRPr>
          </a:p>
        </p:txBody>
      </p:sp>
    </p:spTree>
    <p:extLst>
      <p:ext uri="{BB962C8B-B14F-4D97-AF65-F5344CB8AC3E}">
        <p14:creationId xmlns:p14="http://schemas.microsoft.com/office/powerpoint/2010/main" val="1362121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8A6B57-2B82-4D7A-A3EF-A353C3B14B5A}" type="slidenum">
              <a:rPr kumimoji="1" lang="ja-JP"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1"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03666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3775" y="768350"/>
            <a:ext cx="5116513" cy="383698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34</a:t>
            </a:fld>
            <a:endParaRPr lang="ja-JP" altLang="en-US">
              <a:solidFill>
                <a:prstClr val="black"/>
              </a:solidFill>
            </a:endParaRPr>
          </a:p>
        </p:txBody>
      </p:sp>
    </p:spTree>
    <p:extLst>
      <p:ext uri="{BB962C8B-B14F-4D97-AF65-F5344CB8AC3E}">
        <p14:creationId xmlns:p14="http://schemas.microsoft.com/office/powerpoint/2010/main" val="1937512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37</a:t>
            </a:fld>
            <a:endParaRPr lang="ja-JP" altLang="en-US">
              <a:solidFill>
                <a:prstClr val="black"/>
              </a:solidFill>
            </a:endParaRPr>
          </a:p>
        </p:txBody>
      </p:sp>
    </p:spTree>
    <p:extLst>
      <p:ext uri="{BB962C8B-B14F-4D97-AF65-F5344CB8AC3E}">
        <p14:creationId xmlns:p14="http://schemas.microsoft.com/office/powerpoint/2010/main" val="56756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38</a:t>
            </a:fld>
            <a:endParaRPr lang="ja-JP" altLang="en-US">
              <a:solidFill>
                <a:prstClr val="black"/>
              </a:solidFill>
            </a:endParaRPr>
          </a:p>
        </p:txBody>
      </p:sp>
    </p:spTree>
    <p:extLst>
      <p:ext uri="{BB962C8B-B14F-4D97-AF65-F5344CB8AC3E}">
        <p14:creationId xmlns:p14="http://schemas.microsoft.com/office/powerpoint/2010/main" val="598497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39</a:t>
            </a:fld>
            <a:endParaRPr lang="ja-JP" altLang="en-US">
              <a:solidFill>
                <a:prstClr val="black"/>
              </a:solidFill>
            </a:endParaRPr>
          </a:p>
        </p:txBody>
      </p:sp>
    </p:spTree>
    <p:extLst>
      <p:ext uri="{BB962C8B-B14F-4D97-AF65-F5344CB8AC3E}">
        <p14:creationId xmlns:p14="http://schemas.microsoft.com/office/powerpoint/2010/main" val="570102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40</a:t>
            </a:fld>
            <a:endParaRPr lang="ja-JP" altLang="en-US">
              <a:solidFill>
                <a:prstClr val="black"/>
              </a:solidFill>
            </a:endParaRPr>
          </a:p>
        </p:txBody>
      </p:sp>
    </p:spTree>
    <p:extLst>
      <p:ext uri="{BB962C8B-B14F-4D97-AF65-F5344CB8AC3E}">
        <p14:creationId xmlns:p14="http://schemas.microsoft.com/office/powerpoint/2010/main" val="916227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41</a:t>
            </a:fld>
            <a:endParaRPr lang="ja-JP" altLang="en-US">
              <a:solidFill>
                <a:prstClr val="black"/>
              </a:solidFill>
            </a:endParaRPr>
          </a:p>
        </p:txBody>
      </p:sp>
    </p:spTree>
    <p:extLst>
      <p:ext uri="{BB962C8B-B14F-4D97-AF65-F5344CB8AC3E}">
        <p14:creationId xmlns:p14="http://schemas.microsoft.com/office/powerpoint/2010/main" val="145675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420B18B-42BA-674B-98AC-E5883576F6EA}" type="slidenum">
              <a:rPr kumimoji="1" lang="ja-JP" altLang="en-US" smtClean="0"/>
              <a:pPr/>
              <a:t>50</a:t>
            </a:fld>
            <a:endParaRPr kumimoji="1" lang="ja-JP" altLang="en-US"/>
          </a:p>
        </p:txBody>
      </p:sp>
    </p:spTree>
    <p:extLst>
      <p:ext uri="{BB962C8B-B14F-4D97-AF65-F5344CB8AC3E}">
        <p14:creationId xmlns:p14="http://schemas.microsoft.com/office/powerpoint/2010/main" val="839447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8A6B57-2B82-4D7A-A3EF-A353C3B14B5A}" type="slidenum">
              <a:rPr kumimoji="1" lang="ja-JP"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1"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435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8420B18B-42BA-674B-98AC-E5883576F6EA}" type="slidenum">
              <a:rPr kumimoji="1" lang="ja-JP" altLang="en-US" smtClean="0"/>
              <a:pPr/>
              <a:t>55</a:t>
            </a:fld>
            <a:endParaRPr kumimoji="1" lang="ja-JP" altLang="en-US"/>
          </a:p>
        </p:txBody>
      </p:sp>
    </p:spTree>
    <p:extLst>
      <p:ext uri="{BB962C8B-B14F-4D97-AF65-F5344CB8AC3E}">
        <p14:creationId xmlns:p14="http://schemas.microsoft.com/office/powerpoint/2010/main" val="1173875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420B18B-42BA-674B-98AC-E5883576F6EA}" type="slidenum">
              <a:rPr kumimoji="1" lang="ja-JP" altLang="en-US" smtClean="0"/>
              <a:pPr/>
              <a:t>56</a:t>
            </a:fld>
            <a:endParaRPr kumimoji="1" lang="ja-JP" altLang="en-US"/>
          </a:p>
        </p:txBody>
      </p:sp>
    </p:spTree>
    <p:extLst>
      <p:ext uri="{BB962C8B-B14F-4D97-AF65-F5344CB8AC3E}">
        <p14:creationId xmlns:p14="http://schemas.microsoft.com/office/powerpoint/2010/main" val="137134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変更</a:t>
            </a:r>
            <a:endParaRPr kumimoji="1" lang="ja-JP" altLang="en-US" dirty="0"/>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latin typeface="Calibri"/>
                <a:ea typeface="ＭＳ Ｐゴシック" charset="-128"/>
              </a:rPr>
              <a:pPr/>
              <a:t>62</a:t>
            </a:fld>
            <a:endParaRPr lang="ja-JP" altLang="en-US">
              <a:solidFill>
                <a:prstClr val="black"/>
              </a:solidFill>
              <a:latin typeface="Calibri"/>
              <a:ea typeface="ＭＳ Ｐゴシック" charset="-128"/>
            </a:endParaRPr>
          </a:p>
        </p:txBody>
      </p:sp>
    </p:spTree>
    <p:extLst>
      <p:ext uri="{BB962C8B-B14F-4D97-AF65-F5344CB8AC3E}">
        <p14:creationId xmlns:p14="http://schemas.microsoft.com/office/powerpoint/2010/main" val="478139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変更</a:t>
            </a:r>
            <a:endParaRPr kumimoji="1" lang="ja-JP" altLang="en-US" dirty="0"/>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latin typeface="Calibri"/>
                <a:ea typeface="ＭＳ Ｐゴシック" charset="-128"/>
              </a:rPr>
              <a:pPr/>
              <a:t>63</a:t>
            </a:fld>
            <a:endParaRPr lang="ja-JP" altLang="en-US">
              <a:solidFill>
                <a:prstClr val="black"/>
              </a:solidFill>
              <a:latin typeface="Calibri"/>
              <a:ea typeface="ＭＳ Ｐゴシック" charset="-128"/>
            </a:endParaRPr>
          </a:p>
        </p:txBody>
      </p:sp>
    </p:spTree>
    <p:extLst>
      <p:ext uri="{BB962C8B-B14F-4D97-AF65-F5344CB8AC3E}">
        <p14:creationId xmlns:p14="http://schemas.microsoft.com/office/powerpoint/2010/main" val="1583996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67</a:t>
            </a:fld>
            <a:endParaRPr lang="ja-JP" altLang="en-US">
              <a:solidFill>
                <a:prstClr val="black"/>
              </a:solidFill>
            </a:endParaRPr>
          </a:p>
        </p:txBody>
      </p:sp>
    </p:spTree>
    <p:extLst>
      <p:ext uri="{BB962C8B-B14F-4D97-AF65-F5344CB8AC3E}">
        <p14:creationId xmlns:p14="http://schemas.microsoft.com/office/powerpoint/2010/main" val="2129046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変更</a:t>
            </a:r>
            <a:endParaRPr kumimoji="1" lang="ja-JP" altLang="en-US" dirty="0"/>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latin typeface="Calibri"/>
                <a:ea typeface="ＭＳ Ｐゴシック" charset="-128"/>
              </a:rPr>
              <a:pPr/>
              <a:t>76</a:t>
            </a:fld>
            <a:endParaRPr lang="ja-JP" altLang="en-US">
              <a:solidFill>
                <a:prstClr val="black"/>
              </a:solidFill>
              <a:latin typeface="Calibri"/>
              <a:ea typeface="ＭＳ Ｐゴシック" charset="-128"/>
            </a:endParaRPr>
          </a:p>
        </p:txBody>
      </p:sp>
    </p:spTree>
    <p:extLst>
      <p:ext uri="{BB962C8B-B14F-4D97-AF65-F5344CB8AC3E}">
        <p14:creationId xmlns:p14="http://schemas.microsoft.com/office/powerpoint/2010/main" val="101930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変更</a:t>
            </a:r>
            <a:endParaRPr kumimoji="1" lang="ja-JP" altLang="en-US" dirty="0"/>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latin typeface="Calibri"/>
                <a:ea typeface="ＭＳ Ｐゴシック" charset="-128"/>
              </a:rPr>
              <a:pPr/>
              <a:t>77</a:t>
            </a:fld>
            <a:endParaRPr lang="ja-JP" altLang="en-US">
              <a:solidFill>
                <a:prstClr val="black"/>
              </a:solidFill>
              <a:latin typeface="Calibri"/>
              <a:ea typeface="ＭＳ Ｐゴシック" charset="-128"/>
            </a:endParaRPr>
          </a:p>
        </p:txBody>
      </p:sp>
    </p:spTree>
    <p:extLst>
      <p:ext uri="{BB962C8B-B14F-4D97-AF65-F5344CB8AC3E}">
        <p14:creationId xmlns:p14="http://schemas.microsoft.com/office/powerpoint/2010/main" val="86359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93775" y="768350"/>
            <a:ext cx="5116513" cy="383698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420B18B-42BA-674B-98AC-E5883576F6EA}" type="slidenum">
              <a:rPr kumimoji="1" lang="ja-JP" altLang="en-US" smtClean="0"/>
              <a:pPr/>
              <a:t>4</a:t>
            </a:fld>
            <a:endParaRPr kumimoji="1" lang="ja-JP" altLang="en-US"/>
          </a:p>
        </p:txBody>
      </p:sp>
    </p:spTree>
    <p:extLst>
      <p:ext uri="{BB962C8B-B14F-4D97-AF65-F5344CB8AC3E}">
        <p14:creationId xmlns:p14="http://schemas.microsoft.com/office/powerpoint/2010/main" val="2001164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8</a:t>
            </a:fld>
            <a:endParaRPr lang="ja-JP" altLang="en-US">
              <a:solidFill>
                <a:prstClr val="black"/>
              </a:solidFill>
            </a:endParaRPr>
          </a:p>
        </p:txBody>
      </p:sp>
    </p:spTree>
    <p:extLst>
      <p:ext uri="{BB962C8B-B14F-4D97-AF65-F5344CB8AC3E}">
        <p14:creationId xmlns:p14="http://schemas.microsoft.com/office/powerpoint/2010/main" val="2101523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9</a:t>
            </a:fld>
            <a:endParaRPr lang="ja-JP" altLang="en-US">
              <a:solidFill>
                <a:prstClr val="black"/>
              </a:solidFill>
            </a:endParaRPr>
          </a:p>
        </p:txBody>
      </p:sp>
    </p:spTree>
    <p:extLst>
      <p:ext uri="{BB962C8B-B14F-4D97-AF65-F5344CB8AC3E}">
        <p14:creationId xmlns:p14="http://schemas.microsoft.com/office/powerpoint/2010/main" val="127008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懸念点：本判例では</a:t>
            </a:r>
            <a:r>
              <a:rPr lang="ja-JP" altLang="en-US" sz="1200" dirty="0" smtClean="0"/>
              <a:t>Restatement (Third) Foreign Relations Lawに準拠しているが、現在は</a:t>
            </a:r>
            <a:r>
              <a:rPr lang="en-US" altLang="ja-JP" sz="1200" dirty="0" smtClean="0"/>
              <a:t>Restatement (Fourth) Foreign Relations Law</a:t>
            </a:r>
            <a:r>
              <a:rPr lang="ja-JP" altLang="en-US" sz="1200" dirty="0" smtClean="0"/>
              <a:t>が出されている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latin typeface="Calibri"/>
                <a:ea typeface="ＭＳ Ｐゴシック" charset="-128"/>
              </a:rPr>
              <a:pPr/>
              <a:t>11</a:t>
            </a:fld>
            <a:endParaRPr lang="ja-JP" altLang="en-US">
              <a:solidFill>
                <a:prstClr val="black"/>
              </a:solidFill>
              <a:latin typeface="Calibri"/>
              <a:ea typeface="ＭＳ Ｐゴシック" charset="-128"/>
            </a:endParaRPr>
          </a:p>
        </p:txBody>
      </p:sp>
    </p:spTree>
    <p:extLst>
      <p:ext uri="{BB962C8B-B14F-4D97-AF65-F5344CB8AC3E}">
        <p14:creationId xmlns:p14="http://schemas.microsoft.com/office/powerpoint/2010/main" val="305020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懸念点：論拠１において検討されていなければ補足として使えない（今の所該当箇所は見つかっていない）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latin typeface="Calibri"/>
                <a:ea typeface="ＭＳ Ｐゴシック" charset="-128"/>
              </a:rPr>
              <a:pPr/>
              <a:t>12</a:t>
            </a:fld>
            <a:endParaRPr lang="ja-JP" altLang="en-US">
              <a:solidFill>
                <a:prstClr val="black"/>
              </a:solidFill>
              <a:latin typeface="Calibri"/>
              <a:ea typeface="ＭＳ Ｐゴシック" charset="-128"/>
            </a:endParaRPr>
          </a:p>
        </p:txBody>
      </p:sp>
    </p:spTree>
    <p:extLst>
      <p:ext uri="{BB962C8B-B14F-4D97-AF65-F5344CB8AC3E}">
        <p14:creationId xmlns:p14="http://schemas.microsoft.com/office/powerpoint/2010/main" val="1841648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15</a:t>
            </a:fld>
            <a:endParaRPr lang="ja-JP" altLang="en-US">
              <a:solidFill>
                <a:prstClr val="black"/>
              </a:solidFill>
            </a:endParaRPr>
          </a:p>
        </p:txBody>
      </p:sp>
    </p:spTree>
    <p:extLst>
      <p:ext uri="{BB962C8B-B14F-4D97-AF65-F5344CB8AC3E}">
        <p14:creationId xmlns:p14="http://schemas.microsoft.com/office/powerpoint/2010/main" val="489645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変更した</a:t>
            </a:r>
          </a:p>
        </p:txBody>
      </p:sp>
      <p:sp>
        <p:nvSpPr>
          <p:cNvPr id="4" name="スライド番号プレースホルダー 3"/>
          <p:cNvSpPr>
            <a:spLocks noGrp="1"/>
          </p:cNvSpPr>
          <p:nvPr>
            <p:ph type="sldNum" sz="quarter" idx="10"/>
          </p:nvPr>
        </p:nvSpPr>
        <p:spPr/>
        <p:txBody>
          <a:bodyPr/>
          <a:lstStyle/>
          <a:p>
            <a:fld id="{8420B18B-42BA-674B-98AC-E5883576F6EA}" type="slidenum">
              <a:rPr lang="ja-JP" altLang="en-US" smtClean="0">
                <a:solidFill>
                  <a:prstClr val="black"/>
                </a:solidFill>
              </a:rPr>
              <a:pPr/>
              <a:t>16</a:t>
            </a:fld>
            <a:endParaRPr lang="ja-JP" altLang="en-US">
              <a:solidFill>
                <a:prstClr val="black"/>
              </a:solidFill>
            </a:endParaRPr>
          </a:p>
        </p:txBody>
      </p:sp>
    </p:spTree>
    <p:extLst>
      <p:ext uri="{BB962C8B-B14F-4D97-AF65-F5344CB8AC3E}">
        <p14:creationId xmlns:p14="http://schemas.microsoft.com/office/powerpoint/2010/main" val="135674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7"/>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CB342D1C-1217-4E46-B590-9EB45EA8528A}" type="datetime1">
              <a:rPr kumimoji="1" lang="ja-JP" altLang="en-US" smtClean="0"/>
              <a:pPr/>
              <a:t>2017/9/10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B4AF231-A605-5743-A288-EDC6BA10A0C2}" type="slidenum">
              <a:rPr kumimoji="1" lang="ja-JP" altLang="en-US" smtClean="0"/>
              <a:pPr/>
              <a:t>‹#›</a:t>
            </a:fld>
            <a:endParaRPr kumimoji="1" lang="ja-JP" altLang="en-US" dirty="0"/>
          </a:p>
        </p:txBody>
      </p:sp>
    </p:spTree>
    <p:extLst>
      <p:ext uri="{BB962C8B-B14F-4D97-AF65-F5344CB8AC3E}">
        <p14:creationId xmlns:p14="http://schemas.microsoft.com/office/powerpoint/2010/main" val="1726114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0BA9D93-FBA5-41AD-825E-8C9287B556BE}" type="datetime1">
              <a:rPr kumimoji="1" lang="ja-JP" altLang="en-US" smtClean="0"/>
              <a:pPr/>
              <a:t>2017/9/10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B4AF231-A605-5743-A288-EDC6BA10A0C2}" type="slidenum">
              <a:rPr kumimoji="1" lang="ja-JP" altLang="en-US" smtClean="0"/>
              <a:pPr/>
              <a:t>‹#›</a:t>
            </a:fld>
            <a:endParaRPr kumimoji="1" lang="ja-JP" altLang="en-US"/>
          </a:p>
        </p:txBody>
      </p:sp>
    </p:spTree>
    <p:extLst>
      <p:ext uri="{BB962C8B-B14F-4D97-AF65-F5344CB8AC3E}">
        <p14:creationId xmlns:p14="http://schemas.microsoft.com/office/powerpoint/2010/main" val="3397064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40"/>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40"/>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89E7096-01DA-4E66-88FF-154692B6932A}" type="datetime1">
              <a:rPr kumimoji="1" lang="ja-JP" altLang="en-US" smtClean="0"/>
              <a:pPr/>
              <a:t>2017/9/10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B4AF231-A605-5743-A288-EDC6BA10A0C2}" type="slidenum">
              <a:rPr kumimoji="1" lang="ja-JP" altLang="en-US" smtClean="0"/>
              <a:pPr/>
              <a:t>‹#›</a:t>
            </a:fld>
            <a:endParaRPr kumimoji="1" lang="ja-JP" altLang="en-US"/>
          </a:p>
        </p:txBody>
      </p:sp>
    </p:spTree>
    <p:extLst>
      <p:ext uri="{BB962C8B-B14F-4D97-AF65-F5344CB8AC3E}">
        <p14:creationId xmlns:p14="http://schemas.microsoft.com/office/powerpoint/2010/main" val="1404669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表紙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416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265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かさ増し想定">
    <p:spTree>
      <p:nvGrpSpPr>
        <p:cNvPr id="1" name=""/>
        <p:cNvGrpSpPr/>
        <p:nvPr/>
      </p:nvGrpSpPr>
      <p:grpSpPr>
        <a:xfrm>
          <a:off x="0" y="0"/>
          <a:ext cx="0" cy="0"/>
          <a:chOff x="0" y="0"/>
          <a:chExt cx="0" cy="0"/>
        </a:xfrm>
      </p:grpSpPr>
      <p:sp>
        <p:nvSpPr>
          <p:cNvPr id="13" name="コンテンツ プレースホルダ 2"/>
          <p:cNvSpPr>
            <a:spLocks noGrp="1"/>
          </p:cNvSpPr>
          <p:nvPr>
            <p:ph idx="1" hasCustomPrompt="1"/>
          </p:nvPr>
        </p:nvSpPr>
        <p:spPr>
          <a:xfrm>
            <a:off x="-2" y="800410"/>
            <a:ext cx="9144002" cy="718285"/>
          </a:xfrm>
          <a:prstGeom prst="rect">
            <a:avLst/>
          </a:prstGeom>
        </p:spPr>
        <p:txBody>
          <a:bodyPr/>
          <a:lstStyle>
            <a:lvl1pPr marL="0" indent="0" algn="ctr" defTabSz="946071" rtl="0" eaLnBrk="1" latinLnBrk="0" hangingPunct="1">
              <a:lnSpc>
                <a:spcPct val="160000"/>
              </a:lnSpc>
              <a:buNone/>
              <a:defRPr kumimoji="1" lang="ja-JP" altLang="en-US" sz="1179" kern="1200" cap="all" spc="544" dirty="0" smtClean="0">
                <a:solidFill>
                  <a:srgbClr val="A28B2A">
                    <a:alpha val="89804"/>
                  </a:srgbClr>
                </a:solidFill>
                <a:latin typeface="AXIS Std B" panose="020B0700000000000000" pitchFamily="34" charset="-128"/>
                <a:ea typeface="AXIS Std B" panose="020B0700000000000000" pitchFamily="34" charset="-128"/>
                <a:cs typeface="+mn-cs"/>
              </a:defRPr>
            </a:lvl1pPr>
          </a:lstStyle>
          <a:p>
            <a:pPr lvl="0"/>
            <a:r>
              <a:rPr lang="ja-JP" altLang="en-US" dirty="0"/>
              <a:t>マスタ テキストの書式設定</a:t>
            </a:r>
          </a:p>
        </p:txBody>
      </p:sp>
      <p:sp>
        <p:nvSpPr>
          <p:cNvPr id="7" name="正方形/長方形 6"/>
          <p:cNvSpPr/>
          <p:nvPr userDrawn="1"/>
        </p:nvSpPr>
        <p:spPr>
          <a:xfrm>
            <a:off x="739680" y="6559731"/>
            <a:ext cx="8376131" cy="204030"/>
          </a:xfrm>
          <a:prstGeom prst="rect">
            <a:avLst/>
          </a:prstGeom>
        </p:spPr>
        <p:txBody>
          <a:bodyPr wrap="square">
            <a:spAutoFit/>
          </a:bodyPr>
          <a:lstStyle/>
          <a:p>
            <a:pPr algn="r"/>
            <a:r>
              <a:rPr lang="en-US" altLang="ja-JP" sz="726" b="0" spc="91" dirty="0">
                <a:solidFill>
                  <a:schemeClr val="tx1">
                    <a:lumMod val="50000"/>
                    <a:lumOff val="50000"/>
                    <a:alpha val="60000"/>
                  </a:schemeClr>
                </a:solidFill>
                <a:latin typeface="AXIS Std L" panose="020B0400000000000000" pitchFamily="34" charset="-128"/>
                <a:ea typeface="AXIS Std L" panose="020B0400000000000000" pitchFamily="34" charset="-128"/>
              </a:rPr>
              <a:t>Copyright (c)</a:t>
            </a:r>
            <a:r>
              <a:rPr lang="ja-JP" altLang="en-US" sz="726" b="0" spc="91" baseline="0" dirty="0">
                <a:solidFill>
                  <a:schemeClr val="tx1">
                    <a:lumMod val="50000"/>
                    <a:lumOff val="50000"/>
                    <a:alpha val="60000"/>
                  </a:schemeClr>
                </a:solidFill>
                <a:latin typeface="AXIS Std L" panose="020B0400000000000000" pitchFamily="34" charset="-128"/>
                <a:ea typeface="AXIS Std L" panose="020B0400000000000000" pitchFamily="34" charset="-128"/>
              </a:rPr>
              <a:t> </a:t>
            </a:r>
            <a:r>
              <a:rPr lang="en-US" altLang="ja-JP" sz="726" b="0" spc="91" dirty="0">
                <a:solidFill>
                  <a:schemeClr val="tx1">
                    <a:lumMod val="50000"/>
                    <a:lumOff val="50000"/>
                    <a:alpha val="60000"/>
                  </a:schemeClr>
                </a:solidFill>
                <a:latin typeface="AXIS Std L" panose="020B0400000000000000" pitchFamily="34" charset="-128"/>
                <a:ea typeface="AXIS Std L" panose="020B0400000000000000" pitchFamily="34" charset="-128"/>
              </a:rPr>
              <a:t>2014 YUKI MINEI. All rights reserved.</a:t>
            </a:r>
          </a:p>
        </p:txBody>
      </p:sp>
      <p:sp>
        <p:nvSpPr>
          <p:cNvPr id="9" name="スライド番号プレースホルダー 5"/>
          <p:cNvSpPr>
            <a:spLocks noGrp="1"/>
          </p:cNvSpPr>
          <p:nvPr>
            <p:ph type="sldNum" sz="quarter" idx="12"/>
          </p:nvPr>
        </p:nvSpPr>
        <p:spPr>
          <a:xfrm>
            <a:off x="70494" y="6504083"/>
            <a:ext cx="2346077" cy="331235"/>
          </a:xfrm>
          <a:prstGeom prst="rect">
            <a:avLst/>
          </a:prstGeom>
        </p:spPr>
        <p:txBody>
          <a:bodyPr/>
          <a:lstStyle>
            <a:lvl1pPr>
              <a:defRPr sz="1179">
                <a:solidFill>
                  <a:srgbClr val="C0C0C0"/>
                </a:solidFill>
                <a:latin typeface="DIN Mittelschrift Std" panose="00000500000000000000" pitchFamily="50" charset="0"/>
              </a:defRPr>
            </a:lvl1pPr>
          </a:lstStyle>
          <a:p>
            <a:fld id="{ABE913B1-AB60-453D-8B12-004B866CA435}" type="slidenum">
              <a:rPr lang="ja-JP" altLang="en-US" smtClean="0"/>
              <a:pPr/>
              <a:t>‹#›</a:t>
            </a:fld>
            <a:endParaRPr lang="ja-JP" altLang="en-US" dirty="0"/>
          </a:p>
        </p:txBody>
      </p:sp>
      <p:sp>
        <p:nvSpPr>
          <p:cNvPr id="10" name="タイトル 13"/>
          <p:cNvSpPr>
            <a:spLocks noGrp="1"/>
          </p:cNvSpPr>
          <p:nvPr>
            <p:ph type="title"/>
          </p:nvPr>
        </p:nvSpPr>
        <p:spPr>
          <a:xfrm>
            <a:off x="-2" y="1174359"/>
            <a:ext cx="9144002" cy="457270"/>
          </a:xfrm>
          <a:prstGeom prst="rect">
            <a:avLst/>
          </a:prstGeom>
        </p:spPr>
        <p:txBody>
          <a:bodyPr/>
          <a:lstStyle>
            <a:lvl1pPr marL="0" algn="ctr" defTabSz="946071" rtl="0" eaLnBrk="1" latinLnBrk="0" hangingPunct="1">
              <a:lnSpc>
                <a:spcPct val="120000"/>
              </a:lnSpc>
              <a:defRPr kumimoji="1" lang="ja-JP" altLang="en-US" sz="1905" kern="1200" cap="all" spc="1089" dirty="0">
                <a:solidFill>
                  <a:srgbClr val="594B31">
                    <a:alpha val="95000"/>
                  </a:srgbClr>
                </a:solidFill>
                <a:latin typeface="AXIS Std B" panose="020B0700000000000000" pitchFamily="34" charset="-128"/>
                <a:ea typeface="AXIS Std B" panose="020B0700000000000000" pitchFamily="34" charset="-128"/>
                <a:cs typeface="+mn-cs"/>
              </a:defRPr>
            </a:lvl1pPr>
          </a:lstStyle>
          <a:p>
            <a:r>
              <a:rPr kumimoji="1" lang="ja-JP" altLang="en-US" dirty="0"/>
              <a:t>マスター タイトルの書式設定</a:t>
            </a:r>
          </a:p>
        </p:txBody>
      </p:sp>
      <p:cxnSp>
        <p:nvCxnSpPr>
          <p:cNvPr id="3" name="直線コネクタ 2"/>
          <p:cNvCxnSpPr/>
          <p:nvPr userDrawn="1"/>
        </p:nvCxnSpPr>
        <p:spPr>
          <a:xfrm>
            <a:off x="3853394" y="1861215"/>
            <a:ext cx="1241228" cy="0"/>
          </a:xfrm>
          <a:prstGeom prst="line">
            <a:avLst/>
          </a:prstGeom>
          <a:ln>
            <a:solidFill>
              <a:srgbClr val="BAA030">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78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情報量多めの場合">
    <p:spTree>
      <p:nvGrpSpPr>
        <p:cNvPr id="1" name=""/>
        <p:cNvGrpSpPr/>
        <p:nvPr/>
      </p:nvGrpSpPr>
      <p:grpSpPr>
        <a:xfrm>
          <a:off x="0" y="0"/>
          <a:ext cx="0" cy="0"/>
          <a:chOff x="0" y="0"/>
          <a:chExt cx="0" cy="0"/>
        </a:xfrm>
      </p:grpSpPr>
      <p:sp>
        <p:nvSpPr>
          <p:cNvPr id="13" name="コンテンツ プレースホルダ 2"/>
          <p:cNvSpPr>
            <a:spLocks noGrp="1"/>
          </p:cNvSpPr>
          <p:nvPr>
            <p:ph idx="1" hasCustomPrompt="1"/>
          </p:nvPr>
        </p:nvSpPr>
        <p:spPr>
          <a:xfrm>
            <a:off x="679475" y="366863"/>
            <a:ext cx="7446424" cy="718285"/>
          </a:xfrm>
          <a:prstGeom prst="rect">
            <a:avLst/>
          </a:prstGeom>
        </p:spPr>
        <p:txBody>
          <a:bodyPr/>
          <a:lstStyle>
            <a:lvl1pPr marL="0" indent="0" algn="l" defTabSz="946071" rtl="0" eaLnBrk="1" latinLnBrk="0" hangingPunct="1">
              <a:lnSpc>
                <a:spcPct val="160000"/>
              </a:lnSpc>
              <a:buNone/>
              <a:defRPr kumimoji="1" lang="ja-JP" altLang="en-US" sz="1179" kern="1200" cap="all" spc="544" dirty="0" smtClean="0">
                <a:solidFill>
                  <a:srgbClr val="A28B2A">
                    <a:alpha val="89804"/>
                  </a:srgbClr>
                </a:solidFill>
                <a:latin typeface="AXIS Std B" panose="020B0700000000000000" pitchFamily="34" charset="-128"/>
                <a:ea typeface="AXIS Std B" panose="020B0700000000000000" pitchFamily="34" charset="-128"/>
                <a:cs typeface="+mn-cs"/>
              </a:defRPr>
            </a:lvl1pPr>
          </a:lstStyle>
          <a:p>
            <a:pPr lvl="0"/>
            <a:r>
              <a:rPr lang="ja-JP" altLang="en-US" dirty="0"/>
              <a:t>マスタ テキストの書式設定</a:t>
            </a:r>
          </a:p>
        </p:txBody>
      </p:sp>
      <p:sp>
        <p:nvSpPr>
          <p:cNvPr id="7" name="正方形/長方形 6"/>
          <p:cNvSpPr/>
          <p:nvPr userDrawn="1"/>
        </p:nvSpPr>
        <p:spPr>
          <a:xfrm>
            <a:off x="739680" y="6559731"/>
            <a:ext cx="8376131" cy="204030"/>
          </a:xfrm>
          <a:prstGeom prst="rect">
            <a:avLst/>
          </a:prstGeom>
        </p:spPr>
        <p:txBody>
          <a:bodyPr wrap="square">
            <a:spAutoFit/>
          </a:bodyPr>
          <a:lstStyle/>
          <a:p>
            <a:pPr algn="r"/>
            <a:r>
              <a:rPr lang="en-US" altLang="ja-JP" sz="726" b="0" spc="91" dirty="0">
                <a:solidFill>
                  <a:schemeClr val="tx1">
                    <a:lumMod val="50000"/>
                    <a:lumOff val="50000"/>
                    <a:alpha val="60000"/>
                  </a:schemeClr>
                </a:solidFill>
                <a:latin typeface="AXIS Std L" panose="020B0400000000000000" pitchFamily="34" charset="-128"/>
                <a:ea typeface="AXIS Std L" panose="020B0400000000000000" pitchFamily="34" charset="-128"/>
              </a:rPr>
              <a:t>Copyright (c)</a:t>
            </a:r>
            <a:r>
              <a:rPr lang="ja-JP" altLang="en-US" sz="726" b="0" spc="91" baseline="0" dirty="0">
                <a:solidFill>
                  <a:schemeClr val="tx1">
                    <a:lumMod val="50000"/>
                    <a:lumOff val="50000"/>
                    <a:alpha val="60000"/>
                  </a:schemeClr>
                </a:solidFill>
                <a:latin typeface="AXIS Std L" panose="020B0400000000000000" pitchFamily="34" charset="-128"/>
                <a:ea typeface="AXIS Std L" panose="020B0400000000000000" pitchFamily="34" charset="-128"/>
              </a:rPr>
              <a:t> </a:t>
            </a:r>
            <a:r>
              <a:rPr lang="en-US" altLang="ja-JP" sz="726" b="0" spc="91" dirty="0">
                <a:solidFill>
                  <a:schemeClr val="tx1">
                    <a:lumMod val="50000"/>
                    <a:lumOff val="50000"/>
                    <a:alpha val="60000"/>
                  </a:schemeClr>
                </a:solidFill>
                <a:latin typeface="AXIS Std L" panose="020B0400000000000000" pitchFamily="34" charset="-128"/>
                <a:ea typeface="AXIS Std L" panose="020B0400000000000000" pitchFamily="34" charset="-128"/>
              </a:rPr>
              <a:t>2014 YUKI MINEI. All rights reserved.</a:t>
            </a:r>
          </a:p>
        </p:txBody>
      </p:sp>
      <p:sp>
        <p:nvSpPr>
          <p:cNvPr id="9" name="スライド番号プレースホルダー 5"/>
          <p:cNvSpPr>
            <a:spLocks noGrp="1"/>
          </p:cNvSpPr>
          <p:nvPr>
            <p:ph type="sldNum" sz="quarter" idx="12"/>
          </p:nvPr>
        </p:nvSpPr>
        <p:spPr>
          <a:xfrm>
            <a:off x="70494" y="6504083"/>
            <a:ext cx="2346077" cy="331235"/>
          </a:xfrm>
          <a:prstGeom prst="rect">
            <a:avLst/>
          </a:prstGeom>
        </p:spPr>
        <p:txBody>
          <a:bodyPr/>
          <a:lstStyle>
            <a:lvl1pPr>
              <a:defRPr sz="1179">
                <a:solidFill>
                  <a:srgbClr val="C0C0C0"/>
                </a:solidFill>
                <a:latin typeface="DIN Mittelschrift Std" panose="00000500000000000000" pitchFamily="50" charset="0"/>
              </a:defRPr>
            </a:lvl1pPr>
          </a:lstStyle>
          <a:p>
            <a:fld id="{ABE913B1-AB60-453D-8B12-004B866CA435}" type="slidenum">
              <a:rPr lang="ja-JP" altLang="en-US" smtClean="0"/>
              <a:pPr/>
              <a:t>‹#›</a:t>
            </a:fld>
            <a:endParaRPr lang="ja-JP" altLang="en-US" dirty="0"/>
          </a:p>
        </p:txBody>
      </p:sp>
      <p:sp>
        <p:nvSpPr>
          <p:cNvPr id="10" name="タイトル 13"/>
          <p:cNvSpPr>
            <a:spLocks noGrp="1"/>
          </p:cNvSpPr>
          <p:nvPr>
            <p:ph type="title"/>
          </p:nvPr>
        </p:nvSpPr>
        <p:spPr>
          <a:xfrm>
            <a:off x="652334" y="646250"/>
            <a:ext cx="7446424" cy="457270"/>
          </a:xfrm>
          <a:prstGeom prst="rect">
            <a:avLst/>
          </a:prstGeom>
        </p:spPr>
        <p:txBody>
          <a:bodyPr/>
          <a:lstStyle>
            <a:lvl1pPr marL="0" algn="l" defTabSz="946071" rtl="0" eaLnBrk="1" latinLnBrk="0" hangingPunct="1">
              <a:lnSpc>
                <a:spcPct val="120000"/>
              </a:lnSpc>
              <a:defRPr kumimoji="1" lang="ja-JP" altLang="en-US" sz="1905" kern="1200" cap="all" spc="1089" dirty="0">
                <a:solidFill>
                  <a:srgbClr val="594B31">
                    <a:alpha val="95000"/>
                  </a:srgbClr>
                </a:solidFill>
                <a:latin typeface="AXIS Std B" panose="020B0700000000000000" pitchFamily="34" charset="-128"/>
                <a:ea typeface="AXIS Std B" panose="020B0700000000000000" pitchFamily="34" charset="-128"/>
                <a:cs typeface="+mn-cs"/>
              </a:defRPr>
            </a:lvl1pPr>
          </a:lstStyle>
          <a:p>
            <a:r>
              <a:rPr kumimoji="1" lang="ja-JP" altLang="en-US" dirty="0"/>
              <a:t>マスター タイトルの書式設定</a:t>
            </a:r>
          </a:p>
        </p:txBody>
      </p:sp>
      <p:cxnSp>
        <p:nvCxnSpPr>
          <p:cNvPr id="3" name="直線コネクタ 2"/>
          <p:cNvCxnSpPr/>
          <p:nvPr userDrawn="1"/>
        </p:nvCxnSpPr>
        <p:spPr>
          <a:xfrm rot="5400000">
            <a:off x="-880" y="750658"/>
            <a:ext cx="783805" cy="0"/>
          </a:xfrm>
          <a:prstGeom prst="line">
            <a:avLst/>
          </a:prstGeom>
          <a:ln>
            <a:solidFill>
              <a:srgbClr val="BAA030">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019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情報量多めの場合">
    <p:spTree>
      <p:nvGrpSpPr>
        <p:cNvPr id="1" name=""/>
        <p:cNvGrpSpPr/>
        <p:nvPr/>
      </p:nvGrpSpPr>
      <p:grpSpPr>
        <a:xfrm>
          <a:off x="0" y="0"/>
          <a:ext cx="0" cy="0"/>
          <a:chOff x="0" y="0"/>
          <a:chExt cx="0" cy="0"/>
        </a:xfrm>
      </p:grpSpPr>
      <p:sp>
        <p:nvSpPr>
          <p:cNvPr id="13" name="コンテンツ プレースホルダ 2"/>
          <p:cNvSpPr>
            <a:spLocks noGrp="1"/>
          </p:cNvSpPr>
          <p:nvPr>
            <p:ph idx="1" hasCustomPrompt="1"/>
          </p:nvPr>
        </p:nvSpPr>
        <p:spPr>
          <a:xfrm>
            <a:off x="914588" y="432429"/>
            <a:ext cx="7446424" cy="718285"/>
          </a:xfrm>
          <a:prstGeom prst="rect">
            <a:avLst/>
          </a:prstGeom>
        </p:spPr>
        <p:txBody>
          <a:bodyPr/>
          <a:lstStyle>
            <a:lvl1pPr marL="0" indent="0" algn="ctr" defTabSz="946071" rtl="0" eaLnBrk="1" latinLnBrk="0" hangingPunct="1">
              <a:lnSpc>
                <a:spcPct val="160000"/>
              </a:lnSpc>
              <a:buNone/>
              <a:defRPr kumimoji="1" lang="ja-JP" altLang="en-US" sz="1179" kern="1200" cap="all" spc="544" dirty="0" smtClean="0">
                <a:solidFill>
                  <a:srgbClr val="A28B2A">
                    <a:alpha val="89804"/>
                  </a:srgbClr>
                </a:solidFill>
                <a:latin typeface="AXIS Std B" panose="020B0700000000000000" pitchFamily="34" charset="-128"/>
                <a:ea typeface="AXIS Std B" panose="020B0700000000000000" pitchFamily="34" charset="-128"/>
                <a:cs typeface="+mn-cs"/>
              </a:defRPr>
            </a:lvl1pPr>
          </a:lstStyle>
          <a:p>
            <a:pPr lvl="0"/>
            <a:r>
              <a:rPr lang="ja-JP" altLang="en-US" dirty="0"/>
              <a:t>マスタ テキストの書式設定</a:t>
            </a:r>
          </a:p>
        </p:txBody>
      </p:sp>
      <p:sp>
        <p:nvSpPr>
          <p:cNvPr id="7" name="正方形/長方形 6"/>
          <p:cNvSpPr/>
          <p:nvPr userDrawn="1"/>
        </p:nvSpPr>
        <p:spPr>
          <a:xfrm>
            <a:off x="739680" y="6559731"/>
            <a:ext cx="8376131" cy="204030"/>
          </a:xfrm>
          <a:prstGeom prst="rect">
            <a:avLst/>
          </a:prstGeom>
        </p:spPr>
        <p:txBody>
          <a:bodyPr wrap="square">
            <a:spAutoFit/>
          </a:bodyPr>
          <a:lstStyle/>
          <a:p>
            <a:pPr algn="r"/>
            <a:r>
              <a:rPr lang="en-US" altLang="ja-JP" sz="726" b="0" spc="91" dirty="0">
                <a:solidFill>
                  <a:schemeClr val="tx1">
                    <a:lumMod val="50000"/>
                    <a:lumOff val="50000"/>
                    <a:alpha val="60000"/>
                  </a:schemeClr>
                </a:solidFill>
                <a:latin typeface="AXIS Std L" panose="020B0400000000000000" pitchFamily="34" charset="-128"/>
                <a:ea typeface="AXIS Std L" panose="020B0400000000000000" pitchFamily="34" charset="-128"/>
              </a:rPr>
              <a:t>Copyright (c)</a:t>
            </a:r>
            <a:r>
              <a:rPr lang="ja-JP" altLang="en-US" sz="726" b="0" spc="91" baseline="0" dirty="0">
                <a:solidFill>
                  <a:schemeClr val="tx1">
                    <a:lumMod val="50000"/>
                    <a:lumOff val="50000"/>
                    <a:alpha val="60000"/>
                  </a:schemeClr>
                </a:solidFill>
                <a:latin typeface="AXIS Std L" panose="020B0400000000000000" pitchFamily="34" charset="-128"/>
                <a:ea typeface="AXIS Std L" panose="020B0400000000000000" pitchFamily="34" charset="-128"/>
              </a:rPr>
              <a:t> </a:t>
            </a:r>
            <a:r>
              <a:rPr lang="en-US" altLang="ja-JP" sz="726" b="0" spc="91" dirty="0">
                <a:solidFill>
                  <a:schemeClr val="tx1">
                    <a:lumMod val="50000"/>
                    <a:lumOff val="50000"/>
                    <a:alpha val="60000"/>
                  </a:schemeClr>
                </a:solidFill>
                <a:latin typeface="AXIS Std L" panose="020B0400000000000000" pitchFamily="34" charset="-128"/>
                <a:ea typeface="AXIS Std L" panose="020B0400000000000000" pitchFamily="34" charset="-128"/>
              </a:rPr>
              <a:t>2014 YUKI MINEI. All rights reserved.</a:t>
            </a:r>
          </a:p>
        </p:txBody>
      </p:sp>
      <p:sp>
        <p:nvSpPr>
          <p:cNvPr id="9" name="スライド番号プレースホルダー 5"/>
          <p:cNvSpPr>
            <a:spLocks noGrp="1"/>
          </p:cNvSpPr>
          <p:nvPr>
            <p:ph type="sldNum" sz="quarter" idx="12"/>
          </p:nvPr>
        </p:nvSpPr>
        <p:spPr>
          <a:xfrm>
            <a:off x="70494" y="6504083"/>
            <a:ext cx="2346077" cy="331235"/>
          </a:xfrm>
          <a:prstGeom prst="rect">
            <a:avLst/>
          </a:prstGeom>
        </p:spPr>
        <p:txBody>
          <a:bodyPr/>
          <a:lstStyle>
            <a:lvl1pPr>
              <a:defRPr sz="1179">
                <a:solidFill>
                  <a:srgbClr val="C0C0C0"/>
                </a:solidFill>
                <a:latin typeface="DIN Mittelschrift Std" panose="00000500000000000000" pitchFamily="50" charset="0"/>
              </a:defRPr>
            </a:lvl1pPr>
          </a:lstStyle>
          <a:p>
            <a:fld id="{ABE913B1-AB60-453D-8B12-004B866CA435}" type="slidenum">
              <a:rPr lang="ja-JP" altLang="en-US" smtClean="0"/>
              <a:pPr/>
              <a:t>‹#›</a:t>
            </a:fld>
            <a:endParaRPr lang="ja-JP" altLang="en-US" dirty="0"/>
          </a:p>
        </p:txBody>
      </p:sp>
      <p:sp>
        <p:nvSpPr>
          <p:cNvPr id="10" name="タイトル 13"/>
          <p:cNvSpPr>
            <a:spLocks noGrp="1"/>
          </p:cNvSpPr>
          <p:nvPr>
            <p:ph type="title"/>
          </p:nvPr>
        </p:nvSpPr>
        <p:spPr>
          <a:xfrm>
            <a:off x="914588" y="750701"/>
            <a:ext cx="7446424" cy="457270"/>
          </a:xfrm>
          <a:prstGeom prst="rect">
            <a:avLst/>
          </a:prstGeom>
        </p:spPr>
        <p:txBody>
          <a:bodyPr/>
          <a:lstStyle>
            <a:lvl1pPr marL="0" algn="ctr" defTabSz="946071" rtl="0" eaLnBrk="1" latinLnBrk="0" hangingPunct="1">
              <a:lnSpc>
                <a:spcPct val="120000"/>
              </a:lnSpc>
              <a:defRPr kumimoji="1" lang="ja-JP" altLang="en-US" sz="1905" kern="1200" cap="all" spc="726" baseline="0" dirty="0">
                <a:solidFill>
                  <a:srgbClr val="594B31">
                    <a:alpha val="95000"/>
                  </a:srgbClr>
                </a:solidFill>
                <a:latin typeface="AXIS Std B" panose="020B0700000000000000" pitchFamily="34" charset="-128"/>
                <a:ea typeface="AXIS Std B" panose="020B0700000000000000" pitchFamily="34" charset="-128"/>
                <a:cs typeface="+mn-cs"/>
              </a:defRPr>
            </a:lvl1pPr>
          </a:lstStyle>
          <a:p>
            <a:r>
              <a:rPr kumimoji="1" lang="ja-JP" altLang="en-US" dirty="0"/>
              <a:t>マスター タイトルの書式設定</a:t>
            </a:r>
          </a:p>
        </p:txBody>
      </p:sp>
      <p:cxnSp>
        <p:nvCxnSpPr>
          <p:cNvPr id="8" name="直線コネクタ 7"/>
          <p:cNvCxnSpPr/>
          <p:nvPr userDrawn="1"/>
        </p:nvCxnSpPr>
        <p:spPr>
          <a:xfrm>
            <a:off x="3951386" y="1469269"/>
            <a:ext cx="1241228" cy="0"/>
          </a:xfrm>
          <a:prstGeom prst="line">
            <a:avLst/>
          </a:prstGeom>
          <a:ln>
            <a:solidFill>
              <a:srgbClr val="BAA030">
                <a:alpha val="6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729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ベーシックビジネスレイアウト">
    <p:spTree>
      <p:nvGrpSpPr>
        <p:cNvPr id="1" name=""/>
        <p:cNvGrpSpPr/>
        <p:nvPr/>
      </p:nvGrpSpPr>
      <p:grpSpPr>
        <a:xfrm>
          <a:off x="0" y="0"/>
          <a:ext cx="0" cy="0"/>
          <a:chOff x="0" y="0"/>
          <a:chExt cx="0" cy="0"/>
        </a:xfrm>
      </p:grpSpPr>
      <p:sp>
        <p:nvSpPr>
          <p:cNvPr id="12" name="正方形/長方形 11"/>
          <p:cNvSpPr/>
          <p:nvPr userDrawn="1"/>
        </p:nvSpPr>
        <p:spPr>
          <a:xfrm>
            <a:off x="456350" y="1852321"/>
            <a:ext cx="8097396" cy="727462"/>
          </a:xfrm>
          <a:prstGeom prst="rect">
            <a:avLst/>
          </a:prstGeom>
          <a:solidFill>
            <a:srgbClr val="FCFBF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633" dirty="0"/>
              <a:t>￥</a:t>
            </a:r>
          </a:p>
        </p:txBody>
      </p:sp>
      <p:sp>
        <p:nvSpPr>
          <p:cNvPr id="13" name="コンテンツ プレースホルダ 2"/>
          <p:cNvSpPr>
            <a:spLocks noGrp="1"/>
          </p:cNvSpPr>
          <p:nvPr>
            <p:ph idx="1" hasCustomPrompt="1"/>
          </p:nvPr>
        </p:nvSpPr>
        <p:spPr>
          <a:xfrm>
            <a:off x="914588" y="432429"/>
            <a:ext cx="7446424" cy="718285"/>
          </a:xfrm>
          <a:prstGeom prst="rect">
            <a:avLst/>
          </a:prstGeom>
        </p:spPr>
        <p:txBody>
          <a:bodyPr/>
          <a:lstStyle>
            <a:lvl1pPr marL="0" indent="0" algn="ctr" defTabSz="946071" rtl="0" eaLnBrk="1" latinLnBrk="0" hangingPunct="1">
              <a:lnSpc>
                <a:spcPct val="160000"/>
              </a:lnSpc>
              <a:buNone/>
              <a:defRPr kumimoji="1" lang="ja-JP" altLang="en-US" sz="1179" kern="1200" cap="all" spc="544" dirty="0" smtClean="0">
                <a:solidFill>
                  <a:srgbClr val="A28B2A">
                    <a:alpha val="89804"/>
                  </a:srgbClr>
                </a:solidFill>
                <a:latin typeface="AXIS Std B" panose="020B0700000000000000" pitchFamily="34" charset="-128"/>
                <a:ea typeface="AXIS Std B" panose="020B0700000000000000" pitchFamily="34" charset="-128"/>
                <a:cs typeface="+mn-cs"/>
              </a:defRPr>
            </a:lvl1pPr>
          </a:lstStyle>
          <a:p>
            <a:pPr lvl="0"/>
            <a:r>
              <a:rPr lang="ja-JP" altLang="en-US" dirty="0"/>
              <a:t>マスタ テキストの書式設定</a:t>
            </a:r>
          </a:p>
        </p:txBody>
      </p:sp>
      <p:sp>
        <p:nvSpPr>
          <p:cNvPr id="7" name="正方形/長方形 6"/>
          <p:cNvSpPr/>
          <p:nvPr userDrawn="1"/>
        </p:nvSpPr>
        <p:spPr>
          <a:xfrm>
            <a:off x="739680" y="6559731"/>
            <a:ext cx="8376131" cy="204030"/>
          </a:xfrm>
          <a:prstGeom prst="rect">
            <a:avLst/>
          </a:prstGeom>
        </p:spPr>
        <p:txBody>
          <a:bodyPr wrap="square">
            <a:spAutoFit/>
          </a:bodyPr>
          <a:lstStyle/>
          <a:p>
            <a:pPr algn="r"/>
            <a:r>
              <a:rPr lang="en-US" altLang="ja-JP" sz="726" b="0" spc="91" dirty="0">
                <a:solidFill>
                  <a:schemeClr val="tx1">
                    <a:lumMod val="50000"/>
                    <a:lumOff val="50000"/>
                    <a:alpha val="60000"/>
                  </a:schemeClr>
                </a:solidFill>
                <a:latin typeface="AXIS Std L" panose="020B0400000000000000" pitchFamily="34" charset="-128"/>
                <a:ea typeface="AXIS Std L" panose="020B0400000000000000" pitchFamily="34" charset="-128"/>
              </a:rPr>
              <a:t>Copyright (c)</a:t>
            </a:r>
            <a:r>
              <a:rPr lang="ja-JP" altLang="en-US" sz="726" b="0" spc="91" baseline="0" dirty="0">
                <a:solidFill>
                  <a:schemeClr val="tx1">
                    <a:lumMod val="50000"/>
                    <a:lumOff val="50000"/>
                    <a:alpha val="60000"/>
                  </a:schemeClr>
                </a:solidFill>
                <a:latin typeface="AXIS Std L" panose="020B0400000000000000" pitchFamily="34" charset="-128"/>
                <a:ea typeface="AXIS Std L" panose="020B0400000000000000" pitchFamily="34" charset="-128"/>
              </a:rPr>
              <a:t> </a:t>
            </a:r>
            <a:r>
              <a:rPr lang="en-US" altLang="ja-JP" sz="726" b="0" spc="91" dirty="0">
                <a:solidFill>
                  <a:schemeClr val="tx1">
                    <a:lumMod val="50000"/>
                    <a:lumOff val="50000"/>
                    <a:alpha val="60000"/>
                  </a:schemeClr>
                </a:solidFill>
                <a:latin typeface="AXIS Std L" panose="020B0400000000000000" pitchFamily="34" charset="-128"/>
                <a:ea typeface="AXIS Std L" panose="020B0400000000000000" pitchFamily="34" charset="-128"/>
              </a:rPr>
              <a:t>2014 YUKI MINEI. All rights reserved.</a:t>
            </a:r>
          </a:p>
        </p:txBody>
      </p:sp>
      <p:sp>
        <p:nvSpPr>
          <p:cNvPr id="9" name="スライド番号プレースホルダー 5"/>
          <p:cNvSpPr>
            <a:spLocks noGrp="1"/>
          </p:cNvSpPr>
          <p:nvPr>
            <p:ph type="sldNum" sz="quarter" idx="12"/>
          </p:nvPr>
        </p:nvSpPr>
        <p:spPr>
          <a:xfrm>
            <a:off x="70494" y="6504083"/>
            <a:ext cx="2346077" cy="331235"/>
          </a:xfrm>
          <a:prstGeom prst="rect">
            <a:avLst/>
          </a:prstGeom>
        </p:spPr>
        <p:txBody>
          <a:bodyPr/>
          <a:lstStyle>
            <a:lvl1pPr>
              <a:defRPr sz="1179">
                <a:solidFill>
                  <a:srgbClr val="C0C0C0"/>
                </a:solidFill>
                <a:latin typeface="DIN Mittelschrift Std" panose="00000500000000000000" pitchFamily="50" charset="0"/>
              </a:defRPr>
            </a:lvl1pPr>
          </a:lstStyle>
          <a:p>
            <a:fld id="{ABE913B1-AB60-453D-8B12-004B866CA435}" type="slidenum">
              <a:rPr lang="ja-JP" altLang="en-US" smtClean="0"/>
              <a:pPr/>
              <a:t>‹#›</a:t>
            </a:fld>
            <a:endParaRPr lang="ja-JP" altLang="en-US" dirty="0"/>
          </a:p>
        </p:txBody>
      </p:sp>
      <p:sp>
        <p:nvSpPr>
          <p:cNvPr id="10" name="タイトル 13"/>
          <p:cNvSpPr>
            <a:spLocks noGrp="1"/>
          </p:cNvSpPr>
          <p:nvPr>
            <p:ph type="title"/>
          </p:nvPr>
        </p:nvSpPr>
        <p:spPr>
          <a:xfrm>
            <a:off x="914588" y="750701"/>
            <a:ext cx="7446424" cy="457270"/>
          </a:xfrm>
          <a:prstGeom prst="rect">
            <a:avLst/>
          </a:prstGeom>
        </p:spPr>
        <p:txBody>
          <a:bodyPr/>
          <a:lstStyle>
            <a:lvl1pPr marL="0" algn="ctr" defTabSz="946071" rtl="0" eaLnBrk="1" latinLnBrk="0" hangingPunct="1">
              <a:lnSpc>
                <a:spcPct val="120000"/>
              </a:lnSpc>
              <a:defRPr kumimoji="1" lang="ja-JP" altLang="en-US" sz="1905" kern="1200" cap="all" spc="726" baseline="0" dirty="0">
                <a:solidFill>
                  <a:srgbClr val="594B31">
                    <a:alpha val="95000"/>
                  </a:srgbClr>
                </a:solidFill>
                <a:latin typeface="AXIS Std B" panose="020B0700000000000000" pitchFamily="34" charset="-128"/>
                <a:ea typeface="AXIS Std B" panose="020B0700000000000000" pitchFamily="34" charset="-128"/>
                <a:cs typeface="+mn-cs"/>
              </a:defRPr>
            </a:lvl1pPr>
          </a:lstStyle>
          <a:p>
            <a:r>
              <a:rPr kumimoji="1" lang="ja-JP" altLang="en-US" dirty="0"/>
              <a:t>マスター タイトルの書式設定</a:t>
            </a:r>
          </a:p>
        </p:txBody>
      </p:sp>
      <p:cxnSp>
        <p:nvCxnSpPr>
          <p:cNvPr id="8" name="直線コネクタ 7"/>
          <p:cNvCxnSpPr/>
          <p:nvPr userDrawn="1"/>
        </p:nvCxnSpPr>
        <p:spPr>
          <a:xfrm>
            <a:off x="3951386" y="1469269"/>
            <a:ext cx="1241228" cy="0"/>
          </a:xfrm>
          <a:prstGeom prst="line">
            <a:avLst/>
          </a:prstGeom>
          <a:ln>
            <a:solidFill>
              <a:srgbClr val="BAA030">
                <a:alpha val="60000"/>
              </a:srgbClr>
            </a:solidFill>
          </a:ln>
        </p:spPr>
        <p:style>
          <a:lnRef idx="1">
            <a:schemeClr val="accent1"/>
          </a:lnRef>
          <a:fillRef idx="0">
            <a:schemeClr val="accent1"/>
          </a:fillRef>
          <a:effectRef idx="0">
            <a:schemeClr val="accent1"/>
          </a:effectRef>
          <a:fontRef idx="minor">
            <a:schemeClr val="tx1"/>
          </a:fontRef>
        </p:style>
      </p:cxnSp>
      <p:sp>
        <p:nvSpPr>
          <p:cNvPr id="11" name="コンテンツ プレースホルダ 2"/>
          <p:cNvSpPr>
            <a:spLocks noGrp="1"/>
          </p:cNvSpPr>
          <p:nvPr>
            <p:ph idx="13" hasCustomPrompt="1"/>
          </p:nvPr>
        </p:nvSpPr>
        <p:spPr>
          <a:xfrm>
            <a:off x="914586" y="2039447"/>
            <a:ext cx="7446424" cy="353212"/>
          </a:xfrm>
          <a:prstGeom prst="rect">
            <a:avLst/>
          </a:prstGeom>
        </p:spPr>
        <p:txBody>
          <a:bodyPr/>
          <a:lstStyle>
            <a:lvl1pPr marL="0" indent="0" algn="ctr" defTabSz="946071" rtl="0" eaLnBrk="1" latinLnBrk="0" hangingPunct="1">
              <a:lnSpc>
                <a:spcPct val="160000"/>
              </a:lnSpc>
              <a:buNone/>
              <a:defRPr kumimoji="1" lang="ja-JP" altLang="en-US" sz="1179" kern="1200" cap="all" spc="363" baseline="0" dirty="0" smtClean="0">
                <a:solidFill>
                  <a:srgbClr val="A28B2A">
                    <a:alpha val="89804"/>
                  </a:srgbClr>
                </a:solidFill>
                <a:latin typeface="AXIS Std B" panose="020B0700000000000000" pitchFamily="34" charset="-128"/>
                <a:ea typeface="AXIS Std B" panose="020B0700000000000000" pitchFamily="34" charset="-128"/>
                <a:cs typeface="+mn-cs"/>
              </a:defRPr>
            </a:lvl1pPr>
          </a:lstStyle>
          <a:p>
            <a:pPr lvl="0"/>
            <a:r>
              <a:rPr lang="ja-JP" altLang="en-US" dirty="0"/>
              <a:t>マスタ テキストの書式設定</a:t>
            </a:r>
          </a:p>
        </p:txBody>
      </p:sp>
    </p:spTree>
    <p:extLst>
      <p:ext uri="{BB962C8B-B14F-4D97-AF65-F5344CB8AC3E}">
        <p14:creationId xmlns:p14="http://schemas.microsoft.com/office/powerpoint/2010/main" val="7325033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タイトル 13"/>
          <p:cNvSpPr>
            <a:spLocks noGrp="1"/>
          </p:cNvSpPr>
          <p:nvPr>
            <p:ph type="title"/>
          </p:nvPr>
        </p:nvSpPr>
        <p:spPr>
          <a:xfrm>
            <a:off x="83671" y="94720"/>
            <a:ext cx="7886784" cy="319578"/>
          </a:xfrm>
          <a:prstGeom prst="rect">
            <a:avLst/>
          </a:prstGeom>
        </p:spPr>
        <p:txBody>
          <a:bodyPr/>
          <a:lstStyle>
            <a:lvl1pPr algn="l">
              <a:defRPr sz="1179">
                <a:solidFill>
                  <a:schemeClr val="tx1">
                    <a:lumMod val="50000"/>
                    <a:lumOff val="50000"/>
                  </a:schemeClr>
                </a:solidFill>
                <a:latin typeface="AXIS Std M" panose="020B0600000000000000" pitchFamily="34" charset="-128"/>
                <a:ea typeface="AXIS Std M" panose="020B0600000000000000" pitchFamily="34" charset="-128"/>
              </a:defRPr>
            </a:lvl1pPr>
          </a:lstStyle>
          <a:p>
            <a:r>
              <a:rPr kumimoji="1" lang="ja-JP" altLang="en-US" dirty="0"/>
              <a:t>マスター タイトルの書式設定</a:t>
            </a:r>
          </a:p>
        </p:txBody>
      </p:sp>
      <p:sp>
        <p:nvSpPr>
          <p:cNvPr id="4" name="スライド番号プレースホルダー 5"/>
          <p:cNvSpPr>
            <a:spLocks noGrp="1"/>
          </p:cNvSpPr>
          <p:nvPr>
            <p:ph type="sldNum" sz="quarter" idx="12"/>
          </p:nvPr>
        </p:nvSpPr>
        <p:spPr>
          <a:xfrm>
            <a:off x="70494" y="6512724"/>
            <a:ext cx="2346077" cy="331235"/>
          </a:xfrm>
          <a:prstGeom prst="rect">
            <a:avLst/>
          </a:prstGeom>
        </p:spPr>
        <p:txBody>
          <a:bodyPr/>
          <a:lstStyle>
            <a:lvl1pPr>
              <a:defRPr sz="1179">
                <a:solidFill>
                  <a:srgbClr val="C0C0C0"/>
                </a:solidFill>
                <a:latin typeface="DIN Mittelschrift Std" panose="00000500000000000000" pitchFamily="50" charset="0"/>
              </a:defRPr>
            </a:lvl1pPr>
          </a:lstStyle>
          <a:p>
            <a:fld id="{ABE913B1-AB60-453D-8B12-004B866CA435}" type="slidenum">
              <a:rPr lang="ja-JP" altLang="en-US" smtClean="0"/>
              <a:pPr/>
              <a:t>‹#›</a:t>
            </a:fld>
            <a:endParaRPr lang="ja-JP" altLang="en-US"/>
          </a:p>
        </p:txBody>
      </p:sp>
    </p:spTree>
    <p:extLst>
      <p:ext uri="{BB962C8B-B14F-4D97-AF65-F5344CB8AC3E}">
        <p14:creationId xmlns:p14="http://schemas.microsoft.com/office/powerpoint/2010/main" val="1258435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参考資料／引用コンテンツ">
    <p:spTree>
      <p:nvGrpSpPr>
        <p:cNvPr id="1" name=""/>
        <p:cNvGrpSpPr/>
        <p:nvPr/>
      </p:nvGrpSpPr>
      <p:grpSpPr>
        <a:xfrm>
          <a:off x="0" y="0"/>
          <a:ext cx="0" cy="0"/>
          <a:chOff x="0" y="0"/>
          <a:chExt cx="0" cy="0"/>
        </a:xfrm>
      </p:grpSpPr>
      <p:sp>
        <p:nvSpPr>
          <p:cNvPr id="4" name="正方形/長方形 3"/>
          <p:cNvSpPr/>
          <p:nvPr userDrawn="1"/>
        </p:nvSpPr>
        <p:spPr>
          <a:xfrm flipH="1" flipV="1">
            <a:off x="7958600" y="3820863"/>
            <a:ext cx="1341201" cy="3344442"/>
          </a:xfrm>
          <a:prstGeom prst="rect">
            <a:avLst/>
          </a:prstGeom>
        </p:spPr>
        <p:txBody>
          <a:bodyPr wrap="none">
            <a:spAutoFit/>
          </a:bodyPr>
          <a:lstStyle/>
          <a:p>
            <a:r>
              <a:rPr lang="en-US" altLang="ja-JP" sz="21133" spc="181" dirty="0">
                <a:solidFill>
                  <a:schemeClr val="tx1">
                    <a:alpha val="10000"/>
                  </a:schemeClr>
                </a:solidFill>
                <a:latin typeface="DIN Mittelschrift Std" pitchFamily="50" charset="0"/>
                <a:ea typeface="小塚ゴシック Pro B" pitchFamily="34" charset="-128"/>
              </a:rPr>
              <a:t>”</a:t>
            </a:r>
          </a:p>
        </p:txBody>
      </p:sp>
      <p:sp>
        <p:nvSpPr>
          <p:cNvPr id="7" name="正方形/長方形 6"/>
          <p:cNvSpPr/>
          <p:nvPr userDrawn="1"/>
        </p:nvSpPr>
        <p:spPr>
          <a:xfrm>
            <a:off x="179359" y="83979"/>
            <a:ext cx="1341201" cy="3344442"/>
          </a:xfrm>
          <a:prstGeom prst="rect">
            <a:avLst/>
          </a:prstGeom>
        </p:spPr>
        <p:txBody>
          <a:bodyPr wrap="none">
            <a:spAutoFit/>
          </a:bodyPr>
          <a:lstStyle/>
          <a:p>
            <a:r>
              <a:rPr lang="en-US" altLang="ja-JP" sz="21133" spc="181" dirty="0">
                <a:solidFill>
                  <a:schemeClr val="tx1">
                    <a:alpha val="10000"/>
                  </a:schemeClr>
                </a:solidFill>
                <a:latin typeface="DIN Mittelschrift Std" pitchFamily="50" charset="0"/>
                <a:ea typeface="小塚ゴシック Pro B" pitchFamily="34" charset="-128"/>
              </a:rPr>
              <a:t>”</a:t>
            </a:r>
          </a:p>
        </p:txBody>
      </p:sp>
      <p:cxnSp>
        <p:nvCxnSpPr>
          <p:cNvPr id="8" name="直線コネクタ 7"/>
          <p:cNvCxnSpPr/>
          <p:nvPr userDrawn="1"/>
        </p:nvCxnSpPr>
        <p:spPr>
          <a:xfrm>
            <a:off x="108343" y="433350"/>
            <a:ext cx="8927316"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1" name="スライド番号プレースホルダー 5"/>
          <p:cNvSpPr>
            <a:spLocks noGrp="1"/>
          </p:cNvSpPr>
          <p:nvPr>
            <p:ph type="sldNum" sz="quarter" idx="12"/>
          </p:nvPr>
        </p:nvSpPr>
        <p:spPr>
          <a:xfrm>
            <a:off x="70494" y="6512724"/>
            <a:ext cx="2346077" cy="331235"/>
          </a:xfrm>
          <a:prstGeom prst="rect">
            <a:avLst/>
          </a:prstGeom>
        </p:spPr>
        <p:txBody>
          <a:bodyPr/>
          <a:lstStyle>
            <a:lvl1pPr>
              <a:defRPr sz="1179">
                <a:solidFill>
                  <a:srgbClr val="C0C0C0"/>
                </a:solidFill>
                <a:latin typeface="DIN Mittelschrift Std" panose="00000500000000000000" pitchFamily="50" charset="0"/>
              </a:defRPr>
            </a:lvl1pPr>
          </a:lstStyle>
          <a:p>
            <a:fld id="{ABE913B1-AB60-453D-8B12-004B866CA435}" type="slidenum">
              <a:rPr lang="ja-JP" altLang="en-US" smtClean="0"/>
              <a:pPr/>
              <a:t>‹#›</a:t>
            </a:fld>
            <a:endParaRPr lang="ja-JP" altLang="en-US"/>
          </a:p>
        </p:txBody>
      </p:sp>
      <p:sp>
        <p:nvSpPr>
          <p:cNvPr id="13" name="正方形/長方形 12"/>
          <p:cNvSpPr/>
          <p:nvPr userDrawn="1"/>
        </p:nvSpPr>
        <p:spPr>
          <a:xfrm>
            <a:off x="6711195" y="92621"/>
            <a:ext cx="2393558" cy="276988"/>
          </a:xfrm>
          <a:prstGeom prst="rect">
            <a:avLst/>
          </a:prstGeom>
        </p:spPr>
        <p:txBody>
          <a:bodyPr wrap="square" lIns="94605" tIns="47302" rIns="94605" bIns="47302">
            <a:spAutoFit/>
          </a:bodyPr>
          <a:lstStyle/>
          <a:p>
            <a:pPr algn="r"/>
            <a:r>
              <a:rPr lang="en-US" altLang="ja-JP" sz="1179" dirty="0">
                <a:solidFill>
                  <a:schemeClr val="tx1">
                    <a:lumMod val="50000"/>
                    <a:lumOff val="50000"/>
                  </a:schemeClr>
                </a:solidFill>
                <a:latin typeface="DIN" panose="02000504040000020003" pitchFamily="2" charset="0"/>
                <a:ea typeface="AXIS Std M" panose="020B0600000000000000" pitchFamily="34" charset="-128"/>
              </a:rPr>
              <a:t>Appendix</a:t>
            </a:r>
          </a:p>
        </p:txBody>
      </p:sp>
      <p:sp>
        <p:nvSpPr>
          <p:cNvPr id="14" name="タイトル 13"/>
          <p:cNvSpPr>
            <a:spLocks noGrp="1"/>
          </p:cNvSpPr>
          <p:nvPr>
            <p:ph type="title"/>
          </p:nvPr>
        </p:nvSpPr>
        <p:spPr>
          <a:xfrm>
            <a:off x="83671" y="94720"/>
            <a:ext cx="7886784" cy="319578"/>
          </a:xfrm>
          <a:prstGeom prst="rect">
            <a:avLst/>
          </a:prstGeom>
        </p:spPr>
        <p:txBody>
          <a:bodyPr/>
          <a:lstStyle>
            <a:lvl1pPr algn="l">
              <a:defRPr sz="1179">
                <a:solidFill>
                  <a:schemeClr val="tx1">
                    <a:lumMod val="50000"/>
                    <a:lumOff val="50000"/>
                  </a:schemeClr>
                </a:solidFill>
                <a:latin typeface="AXIS Std M" panose="020B0600000000000000" pitchFamily="34" charset="-128"/>
                <a:ea typeface="AXIS Std M" panose="020B0600000000000000" pitchFamily="34" charset="-128"/>
              </a:defRPr>
            </a:lvl1pPr>
          </a:lstStyle>
          <a:p>
            <a:r>
              <a:rPr kumimoji="1" lang="ja-JP" altLang="en-US" dirty="0"/>
              <a:t>マスター タイトルの書式設定</a:t>
            </a:r>
          </a:p>
        </p:txBody>
      </p:sp>
    </p:spTree>
    <p:extLst>
      <p:ext uri="{BB962C8B-B14F-4D97-AF65-F5344CB8AC3E}">
        <p14:creationId xmlns:p14="http://schemas.microsoft.com/office/powerpoint/2010/main" val="2704812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73"/>
            <a:ext cx="10111415" cy="1143000"/>
          </a:xfrm>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2823F66-5175-417F-ADC2-354B88D269E8}" type="datetime1">
              <a:rPr kumimoji="1" lang="ja-JP" altLang="en-US" smtClean="0"/>
              <a:pPr/>
              <a:t>2017/9/10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B4AF231-A605-5743-A288-EDC6BA10A0C2}" type="slidenum">
              <a:rPr kumimoji="1" lang="ja-JP" altLang="en-US" smtClean="0"/>
              <a:pPr/>
              <a:t>‹#›</a:t>
            </a:fld>
            <a:endParaRPr kumimoji="1" lang="ja-JP" altLang="en-US" dirty="0"/>
          </a:p>
        </p:txBody>
      </p:sp>
    </p:spTree>
    <p:extLst>
      <p:ext uri="{BB962C8B-B14F-4D97-AF65-F5344CB8AC3E}">
        <p14:creationId xmlns:p14="http://schemas.microsoft.com/office/powerpoint/2010/main" val="2004883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場面転換_大見出し">
    <p:bg>
      <p:bgPr>
        <a:solidFill>
          <a:srgbClr val="13222F"/>
        </a:solidFill>
        <a:effectLst/>
      </p:bgPr>
    </p:bg>
    <p:spTree>
      <p:nvGrpSpPr>
        <p:cNvPr id="1" name=""/>
        <p:cNvGrpSpPr/>
        <p:nvPr/>
      </p:nvGrpSpPr>
      <p:grpSpPr>
        <a:xfrm>
          <a:off x="0" y="0"/>
          <a:ext cx="0" cy="0"/>
          <a:chOff x="0" y="0"/>
          <a:chExt cx="0" cy="0"/>
        </a:xfrm>
      </p:grpSpPr>
      <p:sp>
        <p:nvSpPr>
          <p:cNvPr id="6" name="正方形/長方形 5"/>
          <p:cNvSpPr/>
          <p:nvPr userDrawn="1"/>
        </p:nvSpPr>
        <p:spPr>
          <a:xfrm>
            <a:off x="0" y="6573517"/>
            <a:ext cx="9095936" cy="217880"/>
          </a:xfrm>
          <a:prstGeom prst="rect">
            <a:avLst/>
          </a:prstGeom>
        </p:spPr>
        <p:txBody>
          <a:bodyPr wrap="square">
            <a:spAutoFit/>
          </a:bodyPr>
          <a:lstStyle/>
          <a:p>
            <a:pPr algn="ctr"/>
            <a:r>
              <a:rPr lang="en-US" altLang="ja-JP" sz="816" b="0" dirty="0">
                <a:solidFill>
                  <a:srgbClr val="FFFFFF">
                    <a:alpha val="20000"/>
                  </a:srgbClr>
                </a:solidFill>
                <a:latin typeface="DIN" panose="02000504040000020003" pitchFamily="2" charset="0"/>
                <a:ea typeface="小塚ゴシック Pro B" pitchFamily="34" charset="-128"/>
              </a:rPr>
              <a:t>Copyright (c) 2014 YUKI MINEI. All rights reserved.</a:t>
            </a:r>
          </a:p>
        </p:txBody>
      </p:sp>
      <p:sp>
        <p:nvSpPr>
          <p:cNvPr id="3" name="スライド番号プレースホルダー 5"/>
          <p:cNvSpPr>
            <a:spLocks noGrp="1"/>
          </p:cNvSpPr>
          <p:nvPr>
            <p:ph type="sldNum" sz="quarter" idx="12"/>
          </p:nvPr>
        </p:nvSpPr>
        <p:spPr>
          <a:xfrm>
            <a:off x="70494" y="6512724"/>
            <a:ext cx="2346077" cy="331235"/>
          </a:xfrm>
          <a:prstGeom prst="rect">
            <a:avLst/>
          </a:prstGeom>
        </p:spPr>
        <p:txBody>
          <a:bodyPr/>
          <a:lstStyle>
            <a:lvl1pPr>
              <a:defRPr sz="1179">
                <a:solidFill>
                  <a:schemeClr val="bg1">
                    <a:alpha val="40000"/>
                  </a:schemeClr>
                </a:solidFill>
                <a:latin typeface="DIN Mittelschrift Std" panose="00000500000000000000" pitchFamily="50" charset="0"/>
              </a:defRPr>
            </a:lvl1pPr>
          </a:lstStyle>
          <a:p>
            <a:fld id="{ABE913B1-AB60-453D-8B12-004B866CA435}" type="slidenum">
              <a:rPr lang="ja-JP" altLang="en-US" smtClean="0"/>
              <a:pPr/>
              <a:t>‹#›</a:t>
            </a:fld>
            <a:endParaRPr lang="ja-JP" altLang="en-US"/>
          </a:p>
        </p:txBody>
      </p:sp>
    </p:spTree>
    <p:extLst>
      <p:ext uri="{BB962C8B-B14F-4D97-AF65-F5344CB8AC3E}">
        <p14:creationId xmlns:p14="http://schemas.microsoft.com/office/powerpoint/2010/main" val="1868187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場面転換_小見出し">
    <p:bg>
      <p:bgPr>
        <a:solidFill>
          <a:srgbClr val="0F3A55"/>
        </a:solidFill>
        <a:effectLst/>
      </p:bgPr>
    </p:bg>
    <p:spTree>
      <p:nvGrpSpPr>
        <p:cNvPr id="1" name=""/>
        <p:cNvGrpSpPr/>
        <p:nvPr/>
      </p:nvGrpSpPr>
      <p:grpSpPr>
        <a:xfrm>
          <a:off x="0" y="0"/>
          <a:ext cx="0" cy="0"/>
          <a:chOff x="0" y="0"/>
          <a:chExt cx="0" cy="0"/>
        </a:xfrm>
      </p:grpSpPr>
      <p:sp>
        <p:nvSpPr>
          <p:cNvPr id="5" name="正方形/長方形 4"/>
          <p:cNvSpPr/>
          <p:nvPr userDrawn="1"/>
        </p:nvSpPr>
        <p:spPr>
          <a:xfrm>
            <a:off x="719805" y="6573517"/>
            <a:ext cx="8376131" cy="217880"/>
          </a:xfrm>
          <a:prstGeom prst="rect">
            <a:avLst/>
          </a:prstGeom>
        </p:spPr>
        <p:txBody>
          <a:bodyPr wrap="square">
            <a:spAutoFit/>
          </a:bodyPr>
          <a:lstStyle/>
          <a:p>
            <a:pPr algn="r"/>
            <a:r>
              <a:rPr lang="en-US" altLang="ja-JP" sz="816" b="0" dirty="0">
                <a:solidFill>
                  <a:srgbClr val="FFFFFF">
                    <a:alpha val="20000"/>
                  </a:srgbClr>
                </a:solidFill>
                <a:latin typeface="DIN" panose="02000504040000020003" pitchFamily="2" charset="0"/>
                <a:ea typeface="小塚ゴシック Pro B" pitchFamily="34" charset="-128"/>
              </a:rPr>
              <a:t>Copyright (c) 2014 YUKI MINEI. All rights reserved.</a:t>
            </a:r>
          </a:p>
        </p:txBody>
      </p:sp>
      <p:sp>
        <p:nvSpPr>
          <p:cNvPr id="3" name="スライド番号プレースホルダー 5"/>
          <p:cNvSpPr>
            <a:spLocks noGrp="1"/>
          </p:cNvSpPr>
          <p:nvPr>
            <p:ph type="sldNum" sz="quarter" idx="12"/>
          </p:nvPr>
        </p:nvSpPr>
        <p:spPr>
          <a:xfrm>
            <a:off x="70494" y="6512724"/>
            <a:ext cx="2346077" cy="331235"/>
          </a:xfrm>
          <a:prstGeom prst="rect">
            <a:avLst/>
          </a:prstGeom>
        </p:spPr>
        <p:txBody>
          <a:bodyPr/>
          <a:lstStyle>
            <a:lvl1pPr>
              <a:defRPr sz="1179">
                <a:solidFill>
                  <a:schemeClr val="bg1">
                    <a:alpha val="40000"/>
                  </a:schemeClr>
                </a:solidFill>
                <a:latin typeface="DIN Mittelschrift Std" panose="00000500000000000000" pitchFamily="50" charset="0"/>
              </a:defRPr>
            </a:lvl1pPr>
          </a:lstStyle>
          <a:p>
            <a:fld id="{ABE913B1-AB60-453D-8B12-004B866CA435}" type="slidenum">
              <a:rPr lang="ja-JP" altLang="en-US" smtClean="0"/>
              <a:pPr/>
              <a:t>‹#›</a:t>
            </a:fld>
            <a:endParaRPr lang="ja-JP" altLang="en-US"/>
          </a:p>
        </p:txBody>
      </p:sp>
    </p:spTree>
    <p:extLst>
      <p:ext uri="{BB962C8B-B14F-4D97-AF65-F5344CB8AC3E}">
        <p14:creationId xmlns:p14="http://schemas.microsoft.com/office/powerpoint/2010/main" val="33430171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場面転換_問題">
    <p:bg>
      <p:bgPr>
        <a:solidFill>
          <a:srgbClr val="C3555F"/>
        </a:solidFill>
        <a:effectLst/>
      </p:bgPr>
    </p:bg>
    <p:spTree>
      <p:nvGrpSpPr>
        <p:cNvPr id="1" name=""/>
        <p:cNvGrpSpPr/>
        <p:nvPr/>
      </p:nvGrpSpPr>
      <p:grpSpPr>
        <a:xfrm>
          <a:off x="0" y="0"/>
          <a:ext cx="0" cy="0"/>
          <a:chOff x="0" y="0"/>
          <a:chExt cx="0" cy="0"/>
        </a:xfrm>
      </p:grpSpPr>
      <p:sp>
        <p:nvSpPr>
          <p:cNvPr id="9" name="正方形/長方形 8"/>
          <p:cNvSpPr/>
          <p:nvPr userDrawn="1"/>
        </p:nvSpPr>
        <p:spPr>
          <a:xfrm>
            <a:off x="0" y="6573517"/>
            <a:ext cx="9095936" cy="217880"/>
          </a:xfrm>
          <a:prstGeom prst="rect">
            <a:avLst/>
          </a:prstGeom>
        </p:spPr>
        <p:txBody>
          <a:bodyPr wrap="square">
            <a:spAutoFit/>
          </a:bodyPr>
          <a:lstStyle/>
          <a:p>
            <a:pPr algn="ctr"/>
            <a:r>
              <a:rPr lang="en-US" altLang="ja-JP" sz="816" b="0" dirty="0">
                <a:solidFill>
                  <a:srgbClr val="FFFFFF">
                    <a:alpha val="20000"/>
                  </a:srgbClr>
                </a:solidFill>
                <a:latin typeface="DIN" panose="02000504040000020003" pitchFamily="2" charset="0"/>
                <a:ea typeface="小塚ゴシック Pro B" pitchFamily="34" charset="-128"/>
              </a:rPr>
              <a:t>Copyright (c) 2014 YUKI MINEI All rights reserved.</a:t>
            </a:r>
          </a:p>
        </p:txBody>
      </p:sp>
      <p:sp>
        <p:nvSpPr>
          <p:cNvPr id="5" name="スライド番号プレースホルダー 5"/>
          <p:cNvSpPr>
            <a:spLocks noGrp="1"/>
          </p:cNvSpPr>
          <p:nvPr>
            <p:ph type="sldNum" sz="quarter" idx="12"/>
          </p:nvPr>
        </p:nvSpPr>
        <p:spPr>
          <a:xfrm>
            <a:off x="70494" y="6512724"/>
            <a:ext cx="2346077" cy="331235"/>
          </a:xfrm>
          <a:prstGeom prst="rect">
            <a:avLst/>
          </a:prstGeom>
        </p:spPr>
        <p:txBody>
          <a:bodyPr/>
          <a:lstStyle>
            <a:lvl1pPr>
              <a:defRPr sz="1179">
                <a:solidFill>
                  <a:schemeClr val="bg1">
                    <a:alpha val="40000"/>
                  </a:schemeClr>
                </a:solidFill>
                <a:latin typeface="DIN Mittelschrift Std" panose="00000500000000000000" pitchFamily="50" charset="0"/>
              </a:defRPr>
            </a:lvl1pPr>
          </a:lstStyle>
          <a:p>
            <a:fld id="{ABE913B1-AB60-453D-8B12-004B866CA435}" type="slidenum">
              <a:rPr lang="ja-JP" altLang="en-US" smtClean="0"/>
              <a:pPr/>
              <a:t>‹#›</a:t>
            </a:fld>
            <a:endParaRPr lang="ja-JP" altLang="en-US"/>
          </a:p>
        </p:txBody>
      </p:sp>
    </p:spTree>
    <p:extLst>
      <p:ext uri="{BB962C8B-B14F-4D97-AF65-F5344CB8AC3E}">
        <p14:creationId xmlns:p14="http://schemas.microsoft.com/office/powerpoint/2010/main" val="14901046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場面転換_問題">
    <p:bg>
      <p:bgPr>
        <a:solidFill>
          <a:srgbClr val="791F23"/>
        </a:solidFill>
        <a:effectLst/>
      </p:bgPr>
    </p:bg>
    <p:spTree>
      <p:nvGrpSpPr>
        <p:cNvPr id="1" name=""/>
        <p:cNvGrpSpPr/>
        <p:nvPr/>
      </p:nvGrpSpPr>
      <p:grpSpPr>
        <a:xfrm>
          <a:off x="0" y="0"/>
          <a:ext cx="0" cy="0"/>
          <a:chOff x="0" y="0"/>
          <a:chExt cx="0" cy="0"/>
        </a:xfrm>
      </p:grpSpPr>
      <p:sp>
        <p:nvSpPr>
          <p:cNvPr id="9" name="正方形/長方形 8"/>
          <p:cNvSpPr/>
          <p:nvPr userDrawn="1"/>
        </p:nvSpPr>
        <p:spPr>
          <a:xfrm>
            <a:off x="0" y="6573517"/>
            <a:ext cx="9095936" cy="217880"/>
          </a:xfrm>
          <a:prstGeom prst="rect">
            <a:avLst/>
          </a:prstGeom>
        </p:spPr>
        <p:txBody>
          <a:bodyPr wrap="square">
            <a:spAutoFit/>
          </a:bodyPr>
          <a:lstStyle/>
          <a:p>
            <a:pPr algn="ctr"/>
            <a:r>
              <a:rPr lang="en-US" altLang="ja-JP" sz="816" b="0" dirty="0">
                <a:solidFill>
                  <a:srgbClr val="FFFFFF">
                    <a:alpha val="20000"/>
                  </a:srgbClr>
                </a:solidFill>
                <a:latin typeface="DIN" panose="02000504040000020003" pitchFamily="2" charset="0"/>
                <a:ea typeface="小塚ゴシック Pro B" pitchFamily="34" charset="-128"/>
              </a:rPr>
              <a:t>Copyright (c) 2014 YUKI MINEI All rights reserved.</a:t>
            </a:r>
          </a:p>
        </p:txBody>
      </p:sp>
      <p:sp>
        <p:nvSpPr>
          <p:cNvPr id="5" name="スライド番号プレースホルダー 5"/>
          <p:cNvSpPr>
            <a:spLocks noGrp="1"/>
          </p:cNvSpPr>
          <p:nvPr>
            <p:ph type="sldNum" sz="quarter" idx="12"/>
          </p:nvPr>
        </p:nvSpPr>
        <p:spPr>
          <a:xfrm>
            <a:off x="70494" y="6512724"/>
            <a:ext cx="2346077" cy="331235"/>
          </a:xfrm>
          <a:prstGeom prst="rect">
            <a:avLst/>
          </a:prstGeom>
        </p:spPr>
        <p:txBody>
          <a:bodyPr/>
          <a:lstStyle>
            <a:lvl1pPr>
              <a:defRPr sz="1179">
                <a:solidFill>
                  <a:schemeClr val="bg1">
                    <a:alpha val="40000"/>
                  </a:schemeClr>
                </a:solidFill>
                <a:latin typeface="DIN Mittelschrift Std" panose="00000500000000000000" pitchFamily="50" charset="0"/>
              </a:defRPr>
            </a:lvl1pPr>
          </a:lstStyle>
          <a:p>
            <a:fld id="{ABE913B1-AB60-453D-8B12-004B866CA435}" type="slidenum">
              <a:rPr lang="ja-JP" altLang="en-US" smtClean="0"/>
              <a:pPr/>
              <a:t>‹#›</a:t>
            </a:fld>
            <a:endParaRPr lang="ja-JP" altLang="en-US"/>
          </a:p>
        </p:txBody>
      </p:sp>
      <p:sp>
        <p:nvSpPr>
          <p:cNvPr id="6" name="正方形/長方形 5"/>
          <p:cNvSpPr/>
          <p:nvPr userDrawn="1"/>
        </p:nvSpPr>
        <p:spPr>
          <a:xfrm>
            <a:off x="744982" y="499236"/>
            <a:ext cx="643894" cy="1697516"/>
          </a:xfrm>
          <a:prstGeom prst="rect">
            <a:avLst/>
          </a:prstGeom>
        </p:spPr>
        <p:txBody>
          <a:bodyPr wrap="none">
            <a:spAutoFit/>
          </a:bodyPr>
          <a:lstStyle/>
          <a:p>
            <a:r>
              <a:rPr lang="en-US" altLang="ja-JP" sz="10431" spc="181" dirty="0">
                <a:solidFill>
                  <a:srgbClr val="FFFFFF">
                    <a:alpha val="20000"/>
                  </a:srgbClr>
                </a:solidFill>
                <a:latin typeface="DIN Mittelschrift Std" pitchFamily="50" charset="0"/>
                <a:ea typeface="小塚ゴシック Pro B" pitchFamily="34" charset="-128"/>
              </a:rPr>
              <a:t>!</a:t>
            </a:r>
          </a:p>
        </p:txBody>
      </p:sp>
    </p:spTree>
    <p:extLst>
      <p:ext uri="{BB962C8B-B14F-4D97-AF65-F5344CB8AC3E}">
        <p14:creationId xmlns:p14="http://schemas.microsoft.com/office/powerpoint/2010/main" val="326235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場面転換_問題">
    <p:bg>
      <p:bgPr>
        <a:solidFill>
          <a:srgbClr val="791F23"/>
        </a:solidFill>
        <a:effectLst/>
      </p:bgPr>
    </p:bg>
    <p:spTree>
      <p:nvGrpSpPr>
        <p:cNvPr id="1" name=""/>
        <p:cNvGrpSpPr/>
        <p:nvPr/>
      </p:nvGrpSpPr>
      <p:grpSpPr>
        <a:xfrm>
          <a:off x="0" y="0"/>
          <a:ext cx="0" cy="0"/>
          <a:chOff x="0" y="0"/>
          <a:chExt cx="0" cy="0"/>
        </a:xfrm>
      </p:grpSpPr>
      <p:sp>
        <p:nvSpPr>
          <p:cNvPr id="9" name="正方形/長方形 8"/>
          <p:cNvSpPr/>
          <p:nvPr userDrawn="1"/>
        </p:nvSpPr>
        <p:spPr>
          <a:xfrm>
            <a:off x="0" y="6573517"/>
            <a:ext cx="9095936" cy="217880"/>
          </a:xfrm>
          <a:prstGeom prst="rect">
            <a:avLst/>
          </a:prstGeom>
        </p:spPr>
        <p:txBody>
          <a:bodyPr wrap="square">
            <a:spAutoFit/>
          </a:bodyPr>
          <a:lstStyle/>
          <a:p>
            <a:pPr algn="ctr"/>
            <a:r>
              <a:rPr lang="en-US" altLang="ja-JP" sz="816" b="0" dirty="0">
                <a:solidFill>
                  <a:srgbClr val="FFFFFF">
                    <a:alpha val="20000"/>
                  </a:srgbClr>
                </a:solidFill>
                <a:latin typeface="DIN" panose="02000504040000020003" pitchFamily="2" charset="0"/>
                <a:ea typeface="小塚ゴシック Pro B" pitchFamily="34" charset="-128"/>
              </a:rPr>
              <a:t>Copyright (c) 2014 YUKI MINEI All rights reserved.</a:t>
            </a:r>
          </a:p>
        </p:txBody>
      </p:sp>
      <p:sp>
        <p:nvSpPr>
          <p:cNvPr id="5" name="スライド番号プレースホルダー 5"/>
          <p:cNvSpPr>
            <a:spLocks noGrp="1"/>
          </p:cNvSpPr>
          <p:nvPr>
            <p:ph type="sldNum" sz="quarter" idx="12"/>
          </p:nvPr>
        </p:nvSpPr>
        <p:spPr>
          <a:xfrm>
            <a:off x="70494" y="6512724"/>
            <a:ext cx="2346077" cy="331235"/>
          </a:xfrm>
          <a:prstGeom prst="rect">
            <a:avLst/>
          </a:prstGeom>
        </p:spPr>
        <p:txBody>
          <a:bodyPr/>
          <a:lstStyle>
            <a:lvl1pPr>
              <a:defRPr sz="1179">
                <a:solidFill>
                  <a:schemeClr val="bg1">
                    <a:alpha val="40000"/>
                  </a:schemeClr>
                </a:solidFill>
                <a:latin typeface="DIN Mittelschrift Std" panose="00000500000000000000" pitchFamily="50" charset="0"/>
              </a:defRPr>
            </a:lvl1pPr>
          </a:lstStyle>
          <a:p>
            <a:fld id="{ABE913B1-AB60-453D-8B12-004B866CA435}" type="slidenum">
              <a:rPr lang="ja-JP" altLang="en-US" smtClean="0"/>
              <a:pPr/>
              <a:t>‹#›</a:t>
            </a:fld>
            <a:endParaRPr lang="ja-JP" altLang="en-US"/>
          </a:p>
        </p:txBody>
      </p:sp>
      <p:sp>
        <p:nvSpPr>
          <p:cNvPr id="6" name="正方形/長方形 5"/>
          <p:cNvSpPr/>
          <p:nvPr userDrawn="1"/>
        </p:nvSpPr>
        <p:spPr>
          <a:xfrm>
            <a:off x="521678" y="489404"/>
            <a:ext cx="1022972" cy="566950"/>
          </a:xfrm>
          <a:prstGeom prst="rect">
            <a:avLst/>
          </a:prstGeom>
          <a:solidFill>
            <a:srgbClr val="791F23"/>
          </a:solidFill>
        </p:spPr>
        <p:txBody>
          <a:bodyPr wrap="none">
            <a:spAutoFit/>
          </a:bodyPr>
          <a:lstStyle/>
          <a:p>
            <a:r>
              <a:rPr lang="ja-JP" altLang="en-US" sz="3084" spc="181" dirty="0">
                <a:solidFill>
                  <a:schemeClr val="bg1">
                    <a:alpha val="60000"/>
                  </a:schemeClr>
                </a:solidFill>
                <a:latin typeface="DIN Mittelschrift Std" pitchFamily="50" charset="0"/>
                <a:ea typeface="小塚ゴシック Pro B" pitchFamily="34" charset="-128"/>
              </a:rPr>
              <a:t>演習</a:t>
            </a:r>
            <a:endParaRPr lang="en-US" altLang="ja-JP" sz="3084" spc="181" dirty="0">
              <a:solidFill>
                <a:schemeClr val="bg1">
                  <a:alpha val="60000"/>
                </a:schemeClr>
              </a:solidFill>
              <a:latin typeface="DIN Mittelschrift Std" pitchFamily="50" charset="0"/>
              <a:ea typeface="小塚ゴシック Pro B" pitchFamily="34" charset="-128"/>
            </a:endParaRPr>
          </a:p>
        </p:txBody>
      </p:sp>
    </p:spTree>
    <p:extLst>
      <p:ext uri="{BB962C8B-B14F-4D97-AF65-F5344CB8AC3E}">
        <p14:creationId xmlns:p14="http://schemas.microsoft.com/office/powerpoint/2010/main" val="21369909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場面転換_解決／コンセプト提示">
    <p:bg>
      <p:bgPr>
        <a:solidFill>
          <a:srgbClr val="00A0DC"/>
        </a:solidFill>
        <a:effectLst/>
      </p:bgPr>
    </p:bg>
    <p:spTree>
      <p:nvGrpSpPr>
        <p:cNvPr id="1" name=""/>
        <p:cNvGrpSpPr/>
        <p:nvPr/>
      </p:nvGrpSpPr>
      <p:grpSpPr>
        <a:xfrm>
          <a:off x="0" y="0"/>
          <a:ext cx="0" cy="0"/>
          <a:chOff x="0" y="0"/>
          <a:chExt cx="0" cy="0"/>
        </a:xfrm>
      </p:grpSpPr>
      <p:sp>
        <p:nvSpPr>
          <p:cNvPr id="3" name="正方形/長方形 2"/>
          <p:cNvSpPr/>
          <p:nvPr userDrawn="1"/>
        </p:nvSpPr>
        <p:spPr>
          <a:xfrm>
            <a:off x="719805" y="6573517"/>
            <a:ext cx="8376131" cy="217880"/>
          </a:xfrm>
          <a:prstGeom prst="rect">
            <a:avLst/>
          </a:prstGeom>
        </p:spPr>
        <p:txBody>
          <a:bodyPr wrap="square">
            <a:spAutoFit/>
          </a:bodyPr>
          <a:lstStyle/>
          <a:p>
            <a:pPr algn="r"/>
            <a:r>
              <a:rPr lang="en-US" altLang="ja-JP" sz="816" b="0" dirty="0">
                <a:solidFill>
                  <a:srgbClr val="FFFFFF">
                    <a:alpha val="60000"/>
                  </a:srgbClr>
                </a:solidFill>
                <a:latin typeface="DIN" panose="02000504040000020003" pitchFamily="2" charset="0"/>
                <a:ea typeface="小塚ゴシック Pro B" pitchFamily="34" charset="-128"/>
              </a:rPr>
              <a:t>Copyright (c) 2014 YUKI MINEI. All rights reserved.</a:t>
            </a:r>
          </a:p>
        </p:txBody>
      </p:sp>
      <p:sp>
        <p:nvSpPr>
          <p:cNvPr id="4" name="スライド番号プレースホルダー 5"/>
          <p:cNvSpPr>
            <a:spLocks noGrp="1"/>
          </p:cNvSpPr>
          <p:nvPr>
            <p:ph type="sldNum" sz="quarter" idx="12"/>
          </p:nvPr>
        </p:nvSpPr>
        <p:spPr>
          <a:xfrm>
            <a:off x="70494" y="6512724"/>
            <a:ext cx="2346077" cy="331235"/>
          </a:xfrm>
          <a:prstGeom prst="rect">
            <a:avLst/>
          </a:prstGeom>
        </p:spPr>
        <p:txBody>
          <a:bodyPr/>
          <a:lstStyle>
            <a:lvl1pPr>
              <a:defRPr sz="1179">
                <a:solidFill>
                  <a:schemeClr val="bg1">
                    <a:alpha val="40000"/>
                  </a:schemeClr>
                </a:solidFill>
                <a:latin typeface="DIN Mittelschrift Std" panose="00000500000000000000" pitchFamily="50" charset="0"/>
              </a:defRPr>
            </a:lvl1pPr>
          </a:lstStyle>
          <a:p>
            <a:fld id="{ABE913B1-AB60-453D-8B12-004B866CA435}" type="slidenum">
              <a:rPr lang="ja-JP" altLang="en-US" smtClean="0"/>
              <a:pPr/>
              <a:t>‹#›</a:t>
            </a:fld>
            <a:endParaRPr lang="ja-JP" altLang="en-US"/>
          </a:p>
        </p:txBody>
      </p:sp>
    </p:spTree>
    <p:extLst>
      <p:ext uri="{BB962C8B-B14F-4D97-AF65-F5344CB8AC3E}">
        <p14:creationId xmlns:p14="http://schemas.microsoft.com/office/powerpoint/2010/main" val="2444111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2"/>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6DA80669-E2EA-4535-8847-953E95FD0FB8}" type="datetime1">
              <a:rPr kumimoji="1" lang="ja-JP" altLang="en-US" smtClean="0"/>
              <a:pPr/>
              <a:t>2017/9/10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B4AF231-A605-5743-A288-EDC6BA10A0C2}" type="slidenum">
              <a:rPr kumimoji="1" lang="ja-JP" altLang="en-US" smtClean="0"/>
              <a:pPr/>
              <a:t>‹#›</a:t>
            </a:fld>
            <a:endParaRPr kumimoji="1" lang="ja-JP" altLang="en-US" dirty="0"/>
          </a:p>
        </p:txBody>
      </p:sp>
      <p:sp>
        <p:nvSpPr>
          <p:cNvPr id="7" name="正方形/長方形 6"/>
          <p:cNvSpPr/>
          <p:nvPr userDrawn="1"/>
        </p:nvSpPr>
        <p:spPr>
          <a:xfrm>
            <a:off x="2286000" y="2690336"/>
            <a:ext cx="4572000" cy="1477328"/>
          </a:xfrm>
          <a:prstGeom prst="rect">
            <a:avLst/>
          </a:prstGeom>
        </p:spPr>
        <p:txBody>
          <a:bodyPr>
            <a:spAutoFit/>
          </a:bodyPr>
          <a:lstStyle/>
          <a:p>
            <a:r>
              <a:rPr lang="en-US" altLang="ja-JP" sz="1800" dirty="0"/>
              <a:t>However we agree with the Philippines that under Thai law, imported cigarettes are subject to additional administrative requirements in the following three aspects</a:t>
            </a:r>
            <a:r>
              <a:rPr lang="en-US" altLang="ja-JP" sz="1800" dirty="0">
                <a:sym typeface="Wingdings" panose="05000000000000000000" pitchFamily="2" charset="2"/>
              </a:rPr>
              <a:t>(</a:t>
            </a:r>
            <a:r>
              <a:rPr lang="ja-JP" altLang="en-US" sz="1800" dirty="0">
                <a:sym typeface="Wingdings" panose="05000000000000000000" pitchFamily="2" charset="2"/>
              </a:rPr>
              <a:t>略</a:t>
            </a:r>
            <a:r>
              <a:rPr lang="en-US" altLang="ja-JP" sz="1800" dirty="0">
                <a:sym typeface="Wingdings" panose="05000000000000000000" pitchFamily="2" charset="2"/>
              </a:rPr>
              <a:t>)</a:t>
            </a:r>
          </a:p>
        </p:txBody>
      </p:sp>
    </p:spTree>
    <p:extLst>
      <p:ext uri="{BB962C8B-B14F-4D97-AF65-F5344CB8AC3E}">
        <p14:creationId xmlns:p14="http://schemas.microsoft.com/office/powerpoint/2010/main" val="17309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C139B6F-43B8-43DF-8B22-ABE28BBB895C}" type="datetime1">
              <a:rPr kumimoji="1" lang="ja-JP" altLang="en-US" smtClean="0"/>
              <a:pPr/>
              <a:t>2017/9/10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B4AF231-A605-5743-A288-EDC6BA10A0C2}" type="slidenum">
              <a:rPr kumimoji="1" lang="ja-JP" altLang="en-US" smtClean="0"/>
              <a:pPr/>
              <a:t>‹#›</a:t>
            </a:fld>
            <a:endParaRPr kumimoji="1" lang="ja-JP" altLang="en-US"/>
          </a:p>
        </p:txBody>
      </p:sp>
    </p:spTree>
    <p:extLst>
      <p:ext uri="{BB962C8B-B14F-4D97-AF65-F5344CB8AC3E}">
        <p14:creationId xmlns:p14="http://schemas.microsoft.com/office/powerpoint/2010/main" val="3037747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CBE61F38-8D85-4962-97F4-A19AD5C66C78}" type="datetime1">
              <a:rPr kumimoji="1" lang="ja-JP" altLang="en-US" smtClean="0"/>
              <a:pPr/>
              <a:t>2017/9/10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B4AF231-A605-5743-A288-EDC6BA10A0C2}" type="slidenum">
              <a:rPr kumimoji="1" lang="ja-JP" altLang="en-US" smtClean="0"/>
              <a:pPr/>
              <a:t>‹#›</a:t>
            </a:fld>
            <a:endParaRPr kumimoji="1" lang="ja-JP" altLang="en-US"/>
          </a:p>
        </p:txBody>
      </p:sp>
    </p:spTree>
    <p:extLst>
      <p:ext uri="{BB962C8B-B14F-4D97-AF65-F5344CB8AC3E}">
        <p14:creationId xmlns:p14="http://schemas.microsoft.com/office/powerpoint/2010/main" val="239964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9583D28C-F934-48BB-BBC7-183E27C37035}" type="datetime1">
              <a:rPr kumimoji="1" lang="ja-JP" altLang="en-US" smtClean="0"/>
              <a:pPr/>
              <a:t>2017/9/10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B4AF231-A605-5743-A288-EDC6BA10A0C2}" type="slidenum">
              <a:rPr kumimoji="1" lang="ja-JP" altLang="en-US" smtClean="0"/>
              <a:pPr/>
              <a:t>‹#›</a:t>
            </a:fld>
            <a:endParaRPr kumimoji="1" lang="ja-JP" altLang="en-US"/>
          </a:p>
        </p:txBody>
      </p:sp>
    </p:spTree>
    <p:extLst>
      <p:ext uri="{BB962C8B-B14F-4D97-AF65-F5344CB8AC3E}">
        <p14:creationId xmlns:p14="http://schemas.microsoft.com/office/powerpoint/2010/main" val="386460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875D5D0-BB29-48F9-B933-156674837567}" type="datetime1">
              <a:rPr kumimoji="1" lang="ja-JP" altLang="en-US" smtClean="0"/>
              <a:pPr/>
              <a:t>2017/9/10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a:t>
            </a:fld>
            <a:endParaRPr kumimoji="1" lang="ja-JP" altLang="en-US" dirty="0"/>
          </a:p>
        </p:txBody>
      </p:sp>
    </p:spTree>
    <p:extLst>
      <p:ext uri="{BB962C8B-B14F-4D97-AF65-F5344CB8AC3E}">
        <p14:creationId xmlns:p14="http://schemas.microsoft.com/office/powerpoint/2010/main" val="2933236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4BC77A3A-695F-4E32-A42B-24F68081FB1C}" type="datetime1">
              <a:rPr kumimoji="1" lang="ja-JP" altLang="en-US" smtClean="0"/>
              <a:pPr/>
              <a:t>2017/9/10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B4AF231-A605-5743-A288-EDC6BA10A0C2}" type="slidenum">
              <a:rPr kumimoji="1" lang="ja-JP" altLang="en-US" smtClean="0"/>
              <a:pPr/>
              <a:t>‹#›</a:t>
            </a:fld>
            <a:endParaRPr kumimoji="1" lang="ja-JP" altLang="en-US"/>
          </a:p>
        </p:txBody>
      </p:sp>
    </p:spTree>
    <p:extLst>
      <p:ext uri="{BB962C8B-B14F-4D97-AF65-F5344CB8AC3E}">
        <p14:creationId xmlns:p14="http://schemas.microsoft.com/office/powerpoint/2010/main" val="315945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2277C08-6C38-4760-B34A-00CC917EE5D4}" type="datetime1">
              <a:rPr kumimoji="1" lang="ja-JP" altLang="en-US" smtClean="0"/>
              <a:pPr/>
              <a:t>2017/9/10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B4AF231-A605-5743-A288-EDC6BA10A0C2}" type="slidenum">
              <a:rPr kumimoji="1" lang="ja-JP" altLang="en-US" smtClean="0"/>
              <a:pPr/>
              <a:t>‹#›</a:t>
            </a:fld>
            <a:endParaRPr kumimoji="1" lang="ja-JP" altLang="en-US"/>
          </a:p>
        </p:txBody>
      </p:sp>
    </p:spTree>
    <p:extLst>
      <p:ext uri="{BB962C8B-B14F-4D97-AF65-F5344CB8AC3E}">
        <p14:creationId xmlns:p14="http://schemas.microsoft.com/office/powerpoint/2010/main" val="34082934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92258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タイトル プレースホルダー 1"/>
          <p:cNvSpPr>
            <a:spLocks noGrp="1"/>
          </p:cNvSpPr>
          <p:nvPr>
            <p:ph type="title"/>
          </p:nvPr>
        </p:nvSpPr>
        <p:spPr>
          <a:xfrm>
            <a:off x="157691" y="-103460"/>
            <a:ext cx="10111415" cy="1143000"/>
          </a:xfrm>
          <a:prstGeom prst="rect">
            <a:avLst/>
          </a:prstGeom>
        </p:spPr>
        <p:txBody>
          <a:bodyPr vert="horz" lIns="91440" tIns="45720" rIns="91440" bIns="45720" rtlCol="0" anchor="ctr">
            <a:no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2AE7B-E618-435B-8DA9-9D146DEFE024}" type="datetime1">
              <a:rPr kumimoji="1" lang="ja-JP" altLang="en-US" smtClean="0"/>
              <a:pPr/>
              <a:t>2017/9/10</a:t>
            </a:fld>
            <a:endParaRPr kumimoji="1" lang="ja-JP" altLang="en-US"/>
          </a:p>
        </p:txBody>
      </p:sp>
      <p:sp>
        <p:nvSpPr>
          <p:cNvPr id="5" name="フッター プレースホルダー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902577" y="320406"/>
            <a:ext cx="2133600" cy="365125"/>
          </a:xfrm>
          <a:prstGeom prst="rect">
            <a:avLst/>
          </a:prstGeom>
        </p:spPr>
        <p:txBody>
          <a:bodyPr vert="horz" lIns="91440" tIns="45720" rIns="91440" bIns="45720" rtlCol="0" anchor="ctr"/>
          <a:lstStyle>
            <a:lvl1pPr algn="r">
              <a:defRPr sz="5400" b="1">
                <a:solidFill>
                  <a:srgbClr val="FFFFFF"/>
                </a:solidFill>
              </a:defRPr>
            </a:lvl1pPr>
          </a:lstStyle>
          <a:p>
            <a:fld id="{5B4AF231-A605-5743-A288-EDC6BA10A0C2}" type="slidenum">
              <a:rPr lang="ja-JP" altLang="en-US" smtClean="0"/>
              <a:pPr/>
              <a:t>‹#›</a:t>
            </a:fld>
            <a:endParaRPr lang="ja-JP" altLang="en-US" dirty="0"/>
          </a:p>
        </p:txBody>
      </p:sp>
    </p:spTree>
    <p:extLst>
      <p:ext uri="{BB962C8B-B14F-4D97-AF65-F5344CB8AC3E}">
        <p14:creationId xmlns:p14="http://schemas.microsoft.com/office/powerpoint/2010/main" val="3515808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kumimoji="1" sz="54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7903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ftr="0" dt="0"/>
  <p:txStyles>
    <p:titleStyle>
      <a:lvl1pPr algn="ctr" defTabSz="946071" rtl="0" eaLnBrk="1" latinLnBrk="0" hangingPunct="1">
        <a:spcBef>
          <a:spcPct val="0"/>
        </a:spcBef>
        <a:buNone/>
        <a:defRPr kumimoji="1" sz="4535" kern="1200">
          <a:solidFill>
            <a:schemeClr val="tx1"/>
          </a:solidFill>
          <a:latin typeface="+mj-lt"/>
          <a:ea typeface="+mj-ea"/>
          <a:cs typeface="+mj-cs"/>
        </a:defRPr>
      </a:lvl1pPr>
    </p:titleStyle>
    <p:bodyStyle>
      <a:lvl1pPr marL="354777" indent="-354777" algn="l" defTabSz="946071" rtl="0" eaLnBrk="1" latinLnBrk="0" hangingPunct="1">
        <a:spcBef>
          <a:spcPct val="20000"/>
        </a:spcBef>
        <a:buFont typeface="Arial" pitchFamily="34" charset="0"/>
        <a:buChar char="•"/>
        <a:defRPr kumimoji="1" sz="3356" kern="1200">
          <a:solidFill>
            <a:schemeClr val="tx1"/>
          </a:solidFill>
          <a:latin typeface="+mn-lt"/>
          <a:ea typeface="+mn-ea"/>
          <a:cs typeface="+mn-cs"/>
        </a:defRPr>
      </a:lvl1pPr>
      <a:lvl2pPr marL="768683" indent="-295647" algn="l" defTabSz="946071" rtl="0" eaLnBrk="1" latinLnBrk="0" hangingPunct="1">
        <a:spcBef>
          <a:spcPct val="20000"/>
        </a:spcBef>
        <a:buFont typeface="Arial" pitchFamily="34" charset="0"/>
        <a:buChar char="–"/>
        <a:defRPr kumimoji="1" sz="2902" kern="1200">
          <a:solidFill>
            <a:schemeClr val="tx1"/>
          </a:solidFill>
          <a:latin typeface="+mn-lt"/>
          <a:ea typeface="+mn-ea"/>
          <a:cs typeface="+mn-cs"/>
        </a:defRPr>
      </a:lvl2pPr>
      <a:lvl3pPr marL="1182589" indent="-236518" algn="l" defTabSz="946071" rtl="0" eaLnBrk="1" latinLnBrk="0" hangingPunct="1">
        <a:spcBef>
          <a:spcPct val="20000"/>
        </a:spcBef>
        <a:buFont typeface="Arial" pitchFamily="34" charset="0"/>
        <a:buChar char="•"/>
        <a:defRPr kumimoji="1" sz="2449" kern="1200">
          <a:solidFill>
            <a:schemeClr val="tx1"/>
          </a:solidFill>
          <a:latin typeface="+mn-lt"/>
          <a:ea typeface="+mn-ea"/>
          <a:cs typeface="+mn-cs"/>
        </a:defRPr>
      </a:lvl3pPr>
      <a:lvl4pPr marL="1655625" indent="-236518" algn="l" defTabSz="946071" rtl="0" eaLnBrk="1" latinLnBrk="0" hangingPunct="1">
        <a:spcBef>
          <a:spcPct val="20000"/>
        </a:spcBef>
        <a:buFont typeface="Arial" pitchFamily="34" charset="0"/>
        <a:buChar char="–"/>
        <a:defRPr kumimoji="1" sz="2087" kern="1200">
          <a:solidFill>
            <a:schemeClr val="tx1"/>
          </a:solidFill>
          <a:latin typeface="+mn-lt"/>
          <a:ea typeface="+mn-ea"/>
          <a:cs typeface="+mn-cs"/>
        </a:defRPr>
      </a:lvl4pPr>
      <a:lvl5pPr marL="2128660" indent="-236518" algn="l" defTabSz="946071" rtl="0" eaLnBrk="1" latinLnBrk="0" hangingPunct="1">
        <a:spcBef>
          <a:spcPct val="20000"/>
        </a:spcBef>
        <a:buFont typeface="Arial" pitchFamily="34" charset="0"/>
        <a:buChar char="»"/>
        <a:defRPr kumimoji="1" sz="2087" kern="1200">
          <a:solidFill>
            <a:schemeClr val="tx1"/>
          </a:solidFill>
          <a:latin typeface="+mn-lt"/>
          <a:ea typeface="+mn-ea"/>
          <a:cs typeface="+mn-cs"/>
        </a:defRPr>
      </a:lvl5pPr>
      <a:lvl6pPr marL="2601695" indent="-236518" algn="l" defTabSz="946071" rtl="0" eaLnBrk="1" latinLnBrk="0" hangingPunct="1">
        <a:spcBef>
          <a:spcPct val="20000"/>
        </a:spcBef>
        <a:buFont typeface="Arial" pitchFamily="34" charset="0"/>
        <a:buChar char="•"/>
        <a:defRPr kumimoji="1" sz="2087" kern="1200">
          <a:solidFill>
            <a:schemeClr val="tx1"/>
          </a:solidFill>
          <a:latin typeface="+mn-lt"/>
          <a:ea typeface="+mn-ea"/>
          <a:cs typeface="+mn-cs"/>
        </a:defRPr>
      </a:lvl6pPr>
      <a:lvl7pPr marL="3074731" indent="-236518" algn="l" defTabSz="946071" rtl="0" eaLnBrk="1" latinLnBrk="0" hangingPunct="1">
        <a:spcBef>
          <a:spcPct val="20000"/>
        </a:spcBef>
        <a:buFont typeface="Arial" pitchFamily="34" charset="0"/>
        <a:buChar char="•"/>
        <a:defRPr kumimoji="1" sz="2087" kern="1200">
          <a:solidFill>
            <a:schemeClr val="tx1"/>
          </a:solidFill>
          <a:latin typeface="+mn-lt"/>
          <a:ea typeface="+mn-ea"/>
          <a:cs typeface="+mn-cs"/>
        </a:defRPr>
      </a:lvl7pPr>
      <a:lvl8pPr marL="3547767" indent="-236518" algn="l" defTabSz="946071" rtl="0" eaLnBrk="1" latinLnBrk="0" hangingPunct="1">
        <a:spcBef>
          <a:spcPct val="20000"/>
        </a:spcBef>
        <a:buFont typeface="Arial" pitchFamily="34" charset="0"/>
        <a:buChar char="•"/>
        <a:defRPr kumimoji="1" sz="2087" kern="1200">
          <a:solidFill>
            <a:schemeClr val="tx1"/>
          </a:solidFill>
          <a:latin typeface="+mn-lt"/>
          <a:ea typeface="+mn-ea"/>
          <a:cs typeface="+mn-cs"/>
        </a:defRPr>
      </a:lvl8pPr>
      <a:lvl9pPr marL="4020802" indent="-236518" algn="l" defTabSz="946071" rtl="0" eaLnBrk="1" latinLnBrk="0" hangingPunct="1">
        <a:spcBef>
          <a:spcPct val="20000"/>
        </a:spcBef>
        <a:buFont typeface="Arial" pitchFamily="34" charset="0"/>
        <a:buChar char="•"/>
        <a:defRPr kumimoji="1" sz="2087" kern="1200">
          <a:solidFill>
            <a:schemeClr val="tx1"/>
          </a:solidFill>
          <a:latin typeface="+mn-lt"/>
          <a:ea typeface="+mn-ea"/>
          <a:cs typeface="+mn-cs"/>
        </a:defRPr>
      </a:lvl9pPr>
    </p:bodyStyle>
    <p:otherStyle>
      <a:defPPr>
        <a:defRPr lang="ja-JP"/>
      </a:defPPr>
      <a:lvl1pPr marL="0" algn="l" defTabSz="946071" rtl="0" eaLnBrk="1" latinLnBrk="0" hangingPunct="1">
        <a:defRPr kumimoji="1" sz="1905" kern="1200">
          <a:solidFill>
            <a:schemeClr val="tx1"/>
          </a:solidFill>
          <a:latin typeface="+mn-lt"/>
          <a:ea typeface="+mn-ea"/>
          <a:cs typeface="+mn-cs"/>
        </a:defRPr>
      </a:lvl1pPr>
      <a:lvl2pPr marL="473036" algn="l" defTabSz="946071" rtl="0" eaLnBrk="1" latinLnBrk="0" hangingPunct="1">
        <a:defRPr kumimoji="1" sz="1905" kern="1200">
          <a:solidFill>
            <a:schemeClr val="tx1"/>
          </a:solidFill>
          <a:latin typeface="+mn-lt"/>
          <a:ea typeface="+mn-ea"/>
          <a:cs typeface="+mn-cs"/>
        </a:defRPr>
      </a:lvl2pPr>
      <a:lvl3pPr marL="946071" algn="l" defTabSz="946071" rtl="0" eaLnBrk="1" latinLnBrk="0" hangingPunct="1">
        <a:defRPr kumimoji="1" sz="1905" kern="1200">
          <a:solidFill>
            <a:schemeClr val="tx1"/>
          </a:solidFill>
          <a:latin typeface="+mn-lt"/>
          <a:ea typeface="+mn-ea"/>
          <a:cs typeface="+mn-cs"/>
        </a:defRPr>
      </a:lvl3pPr>
      <a:lvl4pPr marL="1419107" algn="l" defTabSz="946071" rtl="0" eaLnBrk="1" latinLnBrk="0" hangingPunct="1">
        <a:defRPr kumimoji="1" sz="1905" kern="1200">
          <a:solidFill>
            <a:schemeClr val="tx1"/>
          </a:solidFill>
          <a:latin typeface="+mn-lt"/>
          <a:ea typeface="+mn-ea"/>
          <a:cs typeface="+mn-cs"/>
        </a:defRPr>
      </a:lvl4pPr>
      <a:lvl5pPr marL="1892143" algn="l" defTabSz="946071" rtl="0" eaLnBrk="1" latinLnBrk="0" hangingPunct="1">
        <a:defRPr kumimoji="1" sz="1905" kern="1200">
          <a:solidFill>
            <a:schemeClr val="tx1"/>
          </a:solidFill>
          <a:latin typeface="+mn-lt"/>
          <a:ea typeface="+mn-ea"/>
          <a:cs typeface="+mn-cs"/>
        </a:defRPr>
      </a:lvl5pPr>
      <a:lvl6pPr marL="2365177" algn="l" defTabSz="946071" rtl="0" eaLnBrk="1" latinLnBrk="0" hangingPunct="1">
        <a:defRPr kumimoji="1" sz="1905" kern="1200">
          <a:solidFill>
            <a:schemeClr val="tx1"/>
          </a:solidFill>
          <a:latin typeface="+mn-lt"/>
          <a:ea typeface="+mn-ea"/>
          <a:cs typeface="+mn-cs"/>
        </a:defRPr>
      </a:lvl6pPr>
      <a:lvl7pPr marL="2838213" algn="l" defTabSz="946071" rtl="0" eaLnBrk="1" latinLnBrk="0" hangingPunct="1">
        <a:defRPr kumimoji="1" sz="1905" kern="1200">
          <a:solidFill>
            <a:schemeClr val="tx1"/>
          </a:solidFill>
          <a:latin typeface="+mn-lt"/>
          <a:ea typeface="+mn-ea"/>
          <a:cs typeface="+mn-cs"/>
        </a:defRPr>
      </a:lvl7pPr>
      <a:lvl8pPr marL="3311249" algn="l" defTabSz="946071" rtl="0" eaLnBrk="1" latinLnBrk="0" hangingPunct="1">
        <a:defRPr kumimoji="1" sz="1905" kern="1200">
          <a:solidFill>
            <a:schemeClr val="tx1"/>
          </a:solidFill>
          <a:latin typeface="+mn-lt"/>
          <a:ea typeface="+mn-ea"/>
          <a:cs typeface="+mn-cs"/>
        </a:defRPr>
      </a:lvl8pPr>
      <a:lvl9pPr marL="3784285" algn="l" defTabSz="946071" rtl="0" eaLnBrk="1" latinLnBrk="0" hangingPunct="1">
        <a:defRPr kumimoji="1"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diagramData" Target="../diagrams/data6.xml"/><Relationship Id="rId8" Type="http://schemas.openxmlformats.org/officeDocument/2006/relationships/diagramLayout" Target="../diagrams/layout6.xml"/><Relationship Id="rId9" Type="http://schemas.openxmlformats.org/officeDocument/2006/relationships/diagramQuickStyle" Target="../diagrams/quickStyle6.xml"/><Relationship Id="rId10" Type="http://schemas.openxmlformats.org/officeDocument/2006/relationships/diagramColors" Target="../diagrams/colors6.xml"/><Relationship Id="rId11"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34.xml.rels><?xml version="1.0" encoding="UTF-8" standalone="yes"?>
<Relationships xmlns="http://schemas.openxmlformats.org/package/2006/relationships"><Relationship Id="rId11" Type="http://schemas.openxmlformats.org/officeDocument/2006/relationships/diagramColors" Target="../diagrams/colors10.xml"/><Relationship Id="rId12" Type="http://schemas.microsoft.com/office/2007/relationships/diagramDrawing" Target="../diagrams/drawing10.xml"/><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diagramData" Target="../diagrams/data10.xml"/><Relationship Id="rId9" Type="http://schemas.openxmlformats.org/officeDocument/2006/relationships/diagramLayout" Target="../diagrams/layout10.xml"/><Relationship Id="rId10"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diagramData" Target="../diagrams/data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hyperlink" Target="https://hermes-ir.lib.hit-u.ac.jp/rs/bitstream/10086/19081/2/0201100201.pdf" TargetMode="Externa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hyperlink" Target="https://hermes-ir.lib.hit-u.ac.jp/rs/bitstream/10086/19081/2/0201100201.pdf" TargetMode="External"/><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diagramData" Target="../diagrams/data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ボックス 2"/>
          <p:cNvSpPr txBox="1"/>
          <p:nvPr/>
        </p:nvSpPr>
        <p:spPr>
          <a:xfrm>
            <a:off x="501408" y="2048302"/>
            <a:ext cx="8186858" cy="2739211"/>
          </a:xfrm>
          <a:prstGeom prst="rect">
            <a:avLst/>
          </a:prstGeom>
          <a:noFill/>
        </p:spPr>
        <p:txBody>
          <a:bodyPr wrap="none" rtlCol="0" anchor="ctr">
            <a:spAutoFit/>
          </a:bodyPr>
          <a:lstStyle/>
          <a:p>
            <a:pPr algn="ctr"/>
            <a:r>
              <a:rPr kumimoji="1" lang="ja-JP" altLang="en-US" sz="4800" b="1" dirty="0" smtClean="0">
                <a:latin typeface="Meiryo" charset="-128"/>
                <a:ea typeface="Meiryo" charset="-128"/>
                <a:cs typeface="Meiryo" charset="-128"/>
              </a:rPr>
              <a:t>たむじ史上</a:t>
            </a:r>
            <a:endParaRPr kumimoji="1" lang="en-US" altLang="ja-JP" sz="4800" b="1" dirty="0" smtClean="0">
              <a:latin typeface="Meiryo" charset="-128"/>
              <a:ea typeface="Meiryo" charset="-128"/>
              <a:cs typeface="Meiryo" charset="-128"/>
            </a:endParaRPr>
          </a:p>
          <a:p>
            <a:pPr algn="ctr"/>
            <a:r>
              <a:rPr lang="ja-JP" altLang="en-US" sz="4800" b="1" dirty="0" smtClean="0">
                <a:solidFill>
                  <a:srgbClr val="FF0000"/>
                </a:solidFill>
                <a:latin typeface="Meiryo" charset="-128"/>
                <a:ea typeface="Meiryo" charset="-128"/>
                <a:cs typeface="Meiryo" charset="-128"/>
              </a:rPr>
              <a:t>最強</a:t>
            </a:r>
            <a:r>
              <a:rPr lang="ja-JP" altLang="en-US" sz="4800" b="1" dirty="0" smtClean="0">
                <a:latin typeface="Meiryo" charset="-128"/>
                <a:ea typeface="Meiryo" charset="-128"/>
                <a:cs typeface="Meiryo" charset="-128"/>
              </a:rPr>
              <a:t>の域外適用各論</a:t>
            </a:r>
            <a:endParaRPr lang="en-US" altLang="ja-JP" sz="4800" b="1" dirty="0" smtClean="0">
              <a:latin typeface="Meiryo" charset="-128"/>
              <a:ea typeface="Meiryo" charset="-128"/>
              <a:cs typeface="Meiryo" charset="-128"/>
            </a:endParaRPr>
          </a:p>
          <a:p>
            <a:pPr algn="ctr"/>
            <a:r>
              <a:rPr lang="ja-JP" altLang="en-US" sz="4800" b="1" dirty="0" smtClean="0">
                <a:latin typeface="Meiryo" charset="-128"/>
                <a:ea typeface="Meiryo" charset="-128"/>
                <a:cs typeface="Meiryo" charset="-128"/>
              </a:rPr>
              <a:t>「全部、私がやりました。」</a:t>
            </a:r>
            <a:endParaRPr lang="en-US" altLang="ja-JP" sz="4800" b="1" dirty="0">
              <a:latin typeface="Meiryo" charset="-128"/>
              <a:ea typeface="Meiryo" charset="-128"/>
              <a:cs typeface="Meiryo" charset="-128"/>
            </a:endParaRPr>
          </a:p>
          <a:p>
            <a:pPr algn="ctr"/>
            <a:r>
              <a:rPr lang="en-US" altLang="ja-JP" sz="2800" dirty="0" smtClean="0">
                <a:latin typeface="Meiryo" charset="-128"/>
                <a:ea typeface="Meiryo" charset="-128"/>
                <a:cs typeface="Meiryo" charset="-128"/>
              </a:rPr>
              <a:t>Presented by </a:t>
            </a:r>
            <a:r>
              <a:rPr lang="en-US" altLang="ja-JP" sz="2800" dirty="0" err="1" smtClean="0">
                <a:latin typeface="Meiryo" charset="-128"/>
                <a:ea typeface="Meiryo" charset="-128"/>
                <a:cs typeface="Meiryo" charset="-128"/>
              </a:rPr>
              <a:t>Ayano</a:t>
            </a:r>
            <a:r>
              <a:rPr lang="en-US" altLang="ja-JP" sz="2800" dirty="0" smtClean="0">
                <a:latin typeface="Meiryo" charset="-128"/>
                <a:ea typeface="Meiryo" charset="-128"/>
                <a:cs typeface="Meiryo" charset="-128"/>
              </a:rPr>
              <a:t> SHINOHARA</a:t>
            </a:r>
          </a:p>
        </p:txBody>
      </p:sp>
      <p:pic>
        <p:nvPicPr>
          <p:cNvPr id="5" name="図 4"/>
          <p:cNvPicPr>
            <a:picLocks noChangeAspect="1"/>
          </p:cNvPicPr>
          <p:nvPr/>
        </p:nvPicPr>
        <p:blipFill>
          <a:blip r:embed="rId4">
            <a:alphaModFix amt="81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rot="1351058">
            <a:off x="6010631" y="854794"/>
            <a:ext cx="2903919" cy="2191637"/>
          </a:xfrm>
          <a:prstGeom prst="rect">
            <a:avLst/>
          </a:prstGeom>
        </p:spPr>
      </p:pic>
      <p:sp>
        <p:nvSpPr>
          <p:cNvPr id="6" name="テキスト ボックス 5"/>
          <p:cNvSpPr txBox="1"/>
          <p:nvPr/>
        </p:nvSpPr>
        <p:spPr>
          <a:xfrm>
            <a:off x="554636" y="239843"/>
            <a:ext cx="184731" cy="369332"/>
          </a:xfrm>
          <a:prstGeom prst="rect">
            <a:avLst/>
          </a:prstGeom>
          <a:noFill/>
        </p:spPr>
        <p:txBody>
          <a:bodyPr wrap="none" rtlCol="0">
            <a:spAutoFit/>
          </a:bodyPr>
          <a:lstStyle/>
          <a:p>
            <a:endParaRPr kumimoji="1" lang="ja-JP" altLang="en-US" dirty="0"/>
          </a:p>
        </p:txBody>
      </p:sp>
    </p:spTree>
    <p:extLst>
      <p:ext uri="{BB962C8B-B14F-4D97-AF65-F5344CB8AC3E}">
        <p14:creationId xmlns:p14="http://schemas.microsoft.com/office/powerpoint/2010/main" val="296312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各論１ 要件①</a:t>
            </a:r>
            <a:r>
              <a:rPr lang="ja-JP" altLang="en-US" dirty="0"/>
              <a:t> </a:t>
            </a:r>
            <a:r>
              <a:rPr lang="ja-JP" altLang="en-US" dirty="0" smtClean="0"/>
              <a:t>補足</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10</a:t>
            </a:fld>
            <a:endParaRPr kumimoji="1" lang="ja-JP" altLang="en-US" dirty="0"/>
          </a:p>
        </p:txBody>
      </p:sp>
      <p:sp>
        <p:nvSpPr>
          <p:cNvPr id="5" name="正方形/長方形 4"/>
          <p:cNvSpPr/>
          <p:nvPr/>
        </p:nvSpPr>
        <p:spPr>
          <a:xfrm>
            <a:off x="448067" y="1047090"/>
            <a:ext cx="8208507" cy="2178740"/>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6" name="正方形/長方形 5"/>
          <p:cNvSpPr/>
          <p:nvPr/>
        </p:nvSpPr>
        <p:spPr>
          <a:xfrm>
            <a:off x="434948" y="3385016"/>
            <a:ext cx="8221626" cy="170029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7" name="テキスト ボックス 6"/>
          <p:cNvSpPr txBox="1"/>
          <p:nvPr/>
        </p:nvSpPr>
        <p:spPr>
          <a:xfrm>
            <a:off x="448067" y="3458799"/>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8" name="テキスト ボックス 7"/>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9" name="正方形/長方形 8"/>
          <p:cNvSpPr/>
          <p:nvPr/>
        </p:nvSpPr>
        <p:spPr>
          <a:xfrm>
            <a:off x="686912" y="1474113"/>
            <a:ext cx="7731798" cy="1477328"/>
          </a:xfrm>
          <a:prstGeom prst="rect">
            <a:avLst/>
          </a:prstGeom>
        </p:spPr>
        <p:txBody>
          <a:bodyPr wrap="square">
            <a:spAutoFit/>
          </a:bodyPr>
          <a:lstStyle/>
          <a:p>
            <a:r>
              <a:rPr lang="en-US" altLang="ja-JP" sz="1500" dirty="0"/>
              <a:t>They assert that Parliament has established a comprehensive regulatory regime over the London reinsurance market and that the conduct alleged here was perfectly consistent with British law and policy. But this is not to state a conflict. “[T]he fact that conduct is lawful in the state in which it took place will not, of itself, bar application of the United States antitrust laws,” even where the foreign state has a strong policy to permit or encourage such conduct</a:t>
            </a:r>
            <a:r>
              <a:rPr lang="en-US" altLang="ja-JP" sz="1500" dirty="0" smtClean="0"/>
              <a:t>.</a:t>
            </a:r>
            <a:endParaRPr lang="en-US" altLang="ja-JP" sz="1500" dirty="0"/>
          </a:p>
        </p:txBody>
      </p:sp>
      <p:sp>
        <p:nvSpPr>
          <p:cNvPr id="10" name="正方形/長方形 9"/>
          <p:cNvSpPr/>
          <p:nvPr/>
        </p:nvSpPr>
        <p:spPr>
          <a:xfrm>
            <a:off x="597778" y="3823596"/>
            <a:ext cx="7948446" cy="954107"/>
          </a:xfrm>
          <a:prstGeom prst="rect">
            <a:avLst/>
          </a:prstGeom>
        </p:spPr>
        <p:txBody>
          <a:bodyPr wrap="square">
            <a:spAutoFit/>
          </a:bodyPr>
          <a:lstStyle/>
          <a:p>
            <a:r>
              <a:rPr lang="ja-JP" altLang="en-US" sz="1400" dirty="0"/>
              <a:t>彼らは、</a:t>
            </a:r>
            <a:r>
              <a:rPr lang="ja-JP" altLang="en-US" sz="1400" b="1" dirty="0"/>
              <a:t>議会がロンドン再保険市場において包括的な規制体制を確立し</a:t>
            </a:r>
            <a:r>
              <a:rPr lang="ja-JP" altLang="en-US" sz="1400" dirty="0"/>
              <a:t>、当該行為は</a:t>
            </a:r>
            <a:r>
              <a:rPr lang="ja-JP" altLang="en-US" sz="1400" b="1" dirty="0"/>
              <a:t>英国法や英国の方針に完全に一致している</a:t>
            </a:r>
            <a:r>
              <a:rPr lang="ja-JP" altLang="en-US" sz="1400" dirty="0"/>
              <a:t>と主張する。しかし、これは衝突を生じない。外国がそのような行為を許可ないし奨励する強い方針を持っていたとしても、「当該行為がその国で合法であるという事実自体は、反トラスト法の適用を禁止しない」</a:t>
            </a:r>
            <a:r>
              <a:rPr lang="ja-JP" altLang="en-US" sz="1400" dirty="0" smtClean="0"/>
              <a:t>。</a:t>
            </a:r>
            <a:endParaRPr lang="en-US" altLang="ja-JP" sz="1400" dirty="0" smtClean="0"/>
          </a:p>
        </p:txBody>
      </p:sp>
      <p:sp>
        <p:nvSpPr>
          <p:cNvPr id="11" name="テキスト ボックス 10"/>
          <p:cNvSpPr txBox="1"/>
          <p:nvPr/>
        </p:nvSpPr>
        <p:spPr>
          <a:xfrm>
            <a:off x="233767" y="5211050"/>
            <a:ext cx="8802410" cy="954107"/>
          </a:xfrm>
          <a:prstGeom prst="rect">
            <a:avLst/>
          </a:prstGeom>
          <a:noFill/>
        </p:spPr>
        <p:txBody>
          <a:bodyPr wrap="none" rtlCol="0">
            <a:spAutoFit/>
          </a:bodyPr>
          <a:lstStyle/>
          <a:p>
            <a:pPr algn="ctr"/>
            <a:r>
              <a:rPr kumimoji="1" lang="ja-JP" altLang="en-US" sz="2800" b="1" dirty="0" smtClean="0"/>
              <a:t>英国法</a:t>
            </a:r>
            <a:r>
              <a:rPr kumimoji="1" lang="ja-JP" altLang="en-US" sz="2800" b="1" dirty="0" smtClean="0">
                <a:solidFill>
                  <a:srgbClr val="FF0000"/>
                </a:solidFill>
              </a:rPr>
              <a:t>（不文法体系）</a:t>
            </a:r>
            <a:endParaRPr lang="en-US" altLang="ja-JP" sz="1050" b="1" dirty="0"/>
          </a:p>
          <a:p>
            <a:pPr algn="ctr"/>
            <a:r>
              <a:rPr lang="ja-JP" altLang="en-US" sz="2800" b="1" dirty="0" smtClean="0"/>
              <a:t>ロンドン</a:t>
            </a:r>
            <a:r>
              <a:rPr lang="ja-JP" altLang="en-US" sz="2800" b="1" dirty="0"/>
              <a:t>再保険市場に</a:t>
            </a:r>
            <a:r>
              <a:rPr lang="ja-JP" altLang="en-US" sz="2800" b="1" dirty="0" smtClean="0"/>
              <a:t>おける議会の包括的</a:t>
            </a:r>
            <a:r>
              <a:rPr lang="ja-JP" altLang="en-US" sz="2800" b="1" dirty="0"/>
              <a:t>な規制体制</a:t>
            </a:r>
            <a:endParaRPr kumimoji="1" lang="ja-JP" altLang="en-US" sz="2800" b="1" dirty="0"/>
          </a:p>
        </p:txBody>
      </p:sp>
      <p:sp>
        <p:nvSpPr>
          <p:cNvPr id="13" name="正方形/長方形 12"/>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a:solidFill>
                  <a:schemeClr val="tx1"/>
                </a:solidFill>
              </a:rPr>
              <a:t>Hartford Fire Ins. Co. v. California, 509 U.S. 764 (1993)</a:t>
            </a:r>
            <a:endParaRPr lang="ja-JP" altLang="en-US" sz="1400" dirty="0">
              <a:solidFill>
                <a:schemeClr val="tx1"/>
              </a:solidFill>
            </a:endParaRPr>
          </a:p>
        </p:txBody>
      </p:sp>
    </p:spTree>
    <p:extLst>
      <p:ext uri="{BB962C8B-B14F-4D97-AF65-F5344CB8AC3E}">
        <p14:creationId xmlns:p14="http://schemas.microsoft.com/office/powerpoint/2010/main" val="1415972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各論１</a:t>
            </a:r>
            <a:r>
              <a:rPr lang="en-US" altLang="ja-JP" dirty="0" smtClean="0"/>
              <a:t> </a:t>
            </a:r>
            <a:r>
              <a:rPr kumimoji="1" lang="ja-JP" altLang="en-US" dirty="0" smtClean="0"/>
              <a:t>要件① 補足</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11</a:t>
            </a:fld>
            <a:endParaRPr lang="ja-JP" altLang="en-US">
              <a:latin typeface="News Gothic MT"/>
            </a:endParaRPr>
          </a:p>
        </p:txBody>
      </p:sp>
      <p:sp>
        <p:nvSpPr>
          <p:cNvPr id="9" name="正方形/長方形 8"/>
          <p:cNvSpPr/>
          <p:nvPr/>
        </p:nvSpPr>
        <p:spPr>
          <a:xfrm>
            <a:off x="461188" y="1177690"/>
            <a:ext cx="8221626" cy="170029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dirty="0">
              <a:solidFill>
                <a:prstClr val="white"/>
              </a:solidFill>
              <a:latin typeface="News Gothic MT"/>
            </a:endParaRPr>
          </a:p>
        </p:txBody>
      </p:sp>
      <p:sp>
        <p:nvSpPr>
          <p:cNvPr id="13" name="テキスト ボックス 12"/>
          <p:cNvSpPr txBox="1"/>
          <p:nvPr/>
        </p:nvSpPr>
        <p:spPr>
          <a:xfrm>
            <a:off x="474307" y="1251473"/>
            <a:ext cx="7939314" cy="369332"/>
          </a:xfrm>
          <a:prstGeom prst="rect">
            <a:avLst/>
          </a:prstGeom>
          <a:noFill/>
        </p:spPr>
        <p:txBody>
          <a:bodyPr wrap="square" rtlCol="0">
            <a:spAutoFit/>
          </a:bodyPr>
          <a:lstStyle/>
          <a:p>
            <a:pPr defTabSz="457200"/>
            <a:r>
              <a:rPr lang="ja-JP" altLang="en-US" b="1" u="sng" dirty="0">
                <a:solidFill>
                  <a:srgbClr val="FF6600"/>
                </a:solidFill>
              </a:rPr>
              <a:t>引用箇所</a:t>
            </a:r>
          </a:p>
        </p:txBody>
      </p:sp>
      <p:sp>
        <p:nvSpPr>
          <p:cNvPr id="16" name="テキスト ボックス 15"/>
          <p:cNvSpPr txBox="1"/>
          <p:nvPr/>
        </p:nvSpPr>
        <p:spPr>
          <a:xfrm>
            <a:off x="1011484" y="3042034"/>
            <a:ext cx="7014670" cy="461665"/>
          </a:xfrm>
          <a:prstGeom prst="rect">
            <a:avLst/>
          </a:prstGeom>
          <a:noFill/>
        </p:spPr>
        <p:txBody>
          <a:bodyPr wrap="square" rtlCol="0">
            <a:spAutoFit/>
          </a:bodyPr>
          <a:lstStyle/>
          <a:p>
            <a:pPr algn="ctr"/>
            <a:r>
              <a:rPr lang="ja-JP" altLang="en-US" sz="2400" b="1" dirty="0">
                <a:solidFill>
                  <a:prstClr val="black"/>
                </a:solidFill>
              </a:rPr>
              <a:t>外国法が存在するという事実</a:t>
            </a: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ja-JP" altLang="en-US" sz="1400" dirty="0">
                <a:solidFill>
                  <a:prstClr val="black"/>
                </a:solidFill>
              </a:rPr>
              <a:t>出典：</a:t>
            </a:r>
            <a:r>
              <a:rPr lang="en-US" altLang="ja-JP" sz="1400" dirty="0">
                <a:solidFill>
                  <a:prstClr val="black"/>
                </a:solidFill>
              </a:rPr>
              <a:t>Hartford Fire Ins. Co. v. California, 509 U.S. 764 (</a:t>
            </a:r>
            <a:r>
              <a:rPr lang="en-US" altLang="ja-JP" sz="1400" dirty="0" smtClean="0">
                <a:solidFill>
                  <a:prstClr val="black"/>
                </a:solidFill>
              </a:rPr>
              <a:t>1993); Restatement (Third) Foreign Relations Law § 415, Comment j</a:t>
            </a:r>
            <a:endParaRPr lang="ja-JP" altLang="en-US" sz="1400" dirty="0">
              <a:solidFill>
                <a:prstClr val="black"/>
              </a:solidFill>
            </a:endParaRPr>
          </a:p>
        </p:txBody>
      </p:sp>
      <p:sp>
        <p:nvSpPr>
          <p:cNvPr id="3" name="正方形/長方形 2"/>
          <p:cNvSpPr/>
          <p:nvPr/>
        </p:nvSpPr>
        <p:spPr>
          <a:xfrm>
            <a:off x="624018" y="1616270"/>
            <a:ext cx="7948446" cy="553998"/>
          </a:xfrm>
          <a:prstGeom prst="rect">
            <a:avLst/>
          </a:prstGeom>
        </p:spPr>
        <p:txBody>
          <a:bodyPr wrap="square">
            <a:spAutoFit/>
          </a:bodyPr>
          <a:lstStyle/>
          <a:p>
            <a:pPr defTabSz="457200"/>
            <a:r>
              <a:rPr lang="en-US" altLang="ja-JP" sz="1000" dirty="0">
                <a:solidFill>
                  <a:prstClr val="black"/>
                </a:solidFill>
              </a:rPr>
              <a:t>“[T]he fact that conduct is lawful in the state in which it took place will not, of itself, bar application of the United States antitrust laws,” even where the foreign state has a strong policy to permit or encourage such conduct. Restatement (Third) Foreign Relations Law § 415, Comment j; see Continental Ore Co., supra, 370 U.S., at 706–707, 82 </a:t>
            </a:r>
            <a:r>
              <a:rPr lang="en-US" altLang="ja-JP" sz="1000" dirty="0" err="1">
                <a:solidFill>
                  <a:prstClr val="black"/>
                </a:solidFill>
              </a:rPr>
              <a:t>S.Ct</a:t>
            </a:r>
            <a:r>
              <a:rPr lang="en-US" altLang="ja-JP" sz="1000" dirty="0">
                <a:solidFill>
                  <a:prstClr val="black"/>
                </a:solidFill>
              </a:rPr>
              <a:t>., at 1414–1415.</a:t>
            </a:r>
            <a:endParaRPr lang="ja-JP" altLang="en-US" sz="1000" dirty="0">
              <a:solidFill>
                <a:prstClr val="black"/>
              </a:solidFill>
            </a:endParaRPr>
          </a:p>
        </p:txBody>
      </p:sp>
      <p:sp>
        <p:nvSpPr>
          <p:cNvPr id="6" name="テキスト ボックス 5"/>
          <p:cNvSpPr txBox="1"/>
          <p:nvPr/>
        </p:nvSpPr>
        <p:spPr>
          <a:xfrm>
            <a:off x="1998908" y="3483826"/>
            <a:ext cx="4890121" cy="584775"/>
          </a:xfrm>
          <a:prstGeom prst="rect">
            <a:avLst/>
          </a:prstGeom>
          <a:noFill/>
        </p:spPr>
        <p:txBody>
          <a:bodyPr wrap="none" rtlCol="0">
            <a:spAutoFit/>
          </a:bodyPr>
          <a:lstStyle/>
          <a:p>
            <a:pPr algn="ctr" defTabSz="457200"/>
            <a:r>
              <a:rPr lang="en-US" altLang="ja-JP" sz="3200" b="1" u="sng" dirty="0">
                <a:solidFill>
                  <a:srgbClr val="FF0000"/>
                </a:solidFill>
              </a:rPr>
              <a:t>Q. </a:t>
            </a:r>
            <a:r>
              <a:rPr lang="ja-JP" altLang="en-US" sz="3200" b="1" u="sng" dirty="0">
                <a:solidFill>
                  <a:srgbClr val="FF0000"/>
                </a:solidFill>
              </a:rPr>
              <a:t>証拠の性質は要件か？</a:t>
            </a:r>
          </a:p>
        </p:txBody>
      </p:sp>
      <p:sp>
        <p:nvSpPr>
          <p:cNvPr id="18" name="三角形 17"/>
          <p:cNvSpPr/>
          <p:nvPr/>
        </p:nvSpPr>
        <p:spPr>
          <a:xfrm rot="10800000">
            <a:off x="2290012" y="4157695"/>
            <a:ext cx="4616458" cy="313967"/>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dirty="0">
              <a:solidFill>
                <a:prstClr val="white"/>
              </a:solidFill>
            </a:endParaRPr>
          </a:p>
        </p:txBody>
      </p:sp>
      <p:sp>
        <p:nvSpPr>
          <p:cNvPr id="7" name="テキスト ボックス 6"/>
          <p:cNvSpPr txBox="1"/>
          <p:nvPr/>
        </p:nvSpPr>
        <p:spPr>
          <a:xfrm>
            <a:off x="365190" y="4635708"/>
            <a:ext cx="8413621" cy="1669688"/>
          </a:xfrm>
          <a:prstGeom prst="rect">
            <a:avLst/>
          </a:prstGeom>
          <a:noFill/>
        </p:spPr>
        <p:txBody>
          <a:bodyPr wrap="square" rtlCol="0">
            <a:spAutoFit/>
          </a:bodyPr>
          <a:lstStyle/>
          <a:p>
            <a:pPr defTabSz="457200"/>
            <a:r>
              <a:rPr lang="ja-JP" altLang="en-US" sz="1600" dirty="0">
                <a:solidFill>
                  <a:prstClr val="black"/>
                </a:solidFill>
              </a:rPr>
              <a:t>法律上の文言は得てして曖昧不明瞭</a:t>
            </a:r>
            <a:r>
              <a:rPr lang="en-US" altLang="ja-JP" sz="1600" dirty="0">
                <a:solidFill>
                  <a:prstClr val="black"/>
                </a:solidFill>
              </a:rPr>
              <a:t>……</a:t>
            </a:r>
            <a:r>
              <a:rPr lang="ja-JP" altLang="en-US" sz="1600" dirty="0">
                <a:solidFill>
                  <a:prstClr val="black"/>
                </a:solidFill>
              </a:rPr>
              <a:t>よって、一定の指針が必要。</a:t>
            </a:r>
            <a:endParaRPr lang="en-US" altLang="ja-JP" sz="1600" dirty="0">
              <a:solidFill>
                <a:prstClr val="black"/>
              </a:solidFill>
            </a:endParaRPr>
          </a:p>
          <a:p>
            <a:pPr algn="ctr" defTabSz="457200"/>
            <a:r>
              <a:rPr lang="ja-JP" altLang="en-US" b="1" u="sng" dirty="0">
                <a:solidFill>
                  <a:prstClr val="black"/>
                </a:solidFill>
              </a:rPr>
              <a:t>複数の判例が準拠している</a:t>
            </a:r>
            <a:r>
              <a:rPr lang="en-US" altLang="ja-JP" b="1" u="sng" dirty="0">
                <a:solidFill>
                  <a:prstClr val="black"/>
                </a:solidFill>
              </a:rPr>
              <a:t>Restatement</a:t>
            </a:r>
            <a:r>
              <a:rPr lang="ja-JP" altLang="en-US" b="1" u="sng" dirty="0">
                <a:solidFill>
                  <a:prstClr val="black"/>
                </a:solidFill>
              </a:rPr>
              <a:t>の文言に</a:t>
            </a:r>
            <a:r>
              <a:rPr lang="ja-JP" altLang="en-US" b="1" u="sng" dirty="0">
                <a:solidFill>
                  <a:srgbClr val="FF0000"/>
                </a:solidFill>
              </a:rPr>
              <a:t>忠実</a:t>
            </a:r>
            <a:r>
              <a:rPr lang="ja-JP" altLang="en-US" b="1" u="sng" dirty="0">
                <a:solidFill>
                  <a:prstClr val="black"/>
                </a:solidFill>
              </a:rPr>
              <a:t>に従う</a:t>
            </a:r>
            <a:r>
              <a:rPr lang="ja-JP" altLang="en-US" b="1" u="sng" dirty="0" smtClean="0">
                <a:solidFill>
                  <a:prstClr val="black"/>
                </a:solidFill>
              </a:rPr>
              <a:t>べき</a:t>
            </a:r>
            <a:r>
              <a:rPr lang="en-US" altLang="ja-JP" b="1" u="sng" dirty="0" smtClean="0">
                <a:solidFill>
                  <a:prstClr val="black"/>
                </a:solidFill>
              </a:rPr>
              <a:t/>
            </a:r>
            <a:br>
              <a:rPr lang="en-US" altLang="ja-JP" b="1" u="sng" dirty="0" smtClean="0">
                <a:solidFill>
                  <a:prstClr val="black"/>
                </a:solidFill>
              </a:rPr>
            </a:br>
            <a:r>
              <a:rPr lang="en-US" altLang="ja-JP" b="1" u="sng" dirty="0" smtClean="0">
                <a:solidFill>
                  <a:prstClr val="black"/>
                </a:solidFill>
              </a:rPr>
              <a:t>※</a:t>
            </a:r>
            <a:r>
              <a:rPr lang="ja-JP" altLang="en-US" b="1" u="sng" dirty="0" smtClean="0">
                <a:solidFill>
                  <a:srgbClr val="FF0000"/>
                </a:solidFill>
              </a:rPr>
              <a:t>論拠２</a:t>
            </a:r>
            <a:r>
              <a:rPr lang="ja-JP" altLang="en-US" b="1" u="sng" dirty="0" smtClean="0">
                <a:solidFill>
                  <a:prstClr val="black"/>
                </a:solidFill>
              </a:rPr>
              <a:t>は</a:t>
            </a:r>
            <a:r>
              <a:rPr lang="en-US" altLang="ja-JP" b="1" u="sng" dirty="0" smtClean="0">
                <a:solidFill>
                  <a:prstClr val="black"/>
                </a:solidFill>
              </a:rPr>
              <a:t>”The fact”</a:t>
            </a:r>
            <a:r>
              <a:rPr lang="ja-JP" altLang="en-US" b="1" u="sng" dirty="0" smtClean="0">
                <a:solidFill>
                  <a:prstClr val="black"/>
                </a:solidFill>
              </a:rPr>
              <a:t>という文言だけ</a:t>
            </a:r>
            <a:r>
              <a:rPr lang="ja-JP" altLang="en-US" b="1" u="sng" dirty="0" smtClean="0">
                <a:solidFill>
                  <a:srgbClr val="FF0000"/>
                </a:solidFill>
              </a:rPr>
              <a:t>意図的に削除されている</a:t>
            </a:r>
            <a:endParaRPr lang="en-US" altLang="ja-JP" b="1" u="sng" dirty="0">
              <a:solidFill>
                <a:srgbClr val="FF0000"/>
              </a:solidFill>
            </a:endParaRPr>
          </a:p>
          <a:p>
            <a:pPr algn="ctr" defTabSz="457200"/>
            <a:endParaRPr lang="en-US" altLang="ja-JP" sz="1050" b="1" u="sng" dirty="0">
              <a:solidFill>
                <a:prstClr val="black"/>
              </a:solidFill>
            </a:endParaRPr>
          </a:p>
          <a:p>
            <a:pPr algn="ctr" defTabSz="457200"/>
            <a:r>
              <a:rPr lang="ja-JP" altLang="en-US" b="1" u="sng" dirty="0">
                <a:solidFill>
                  <a:prstClr val="black"/>
                </a:solidFill>
              </a:rPr>
              <a:t>また、この解釈は国際礼譲の趣旨にも</a:t>
            </a:r>
          </a:p>
          <a:p>
            <a:pPr algn="ctr" defTabSz="457200"/>
            <a:r>
              <a:rPr lang="ja-JP" altLang="en-US" b="1" u="sng" dirty="0">
                <a:solidFill>
                  <a:prstClr val="black"/>
                </a:solidFill>
              </a:rPr>
              <a:t>合致しており妥当である。</a:t>
            </a:r>
            <a:r>
              <a:rPr lang="en-US" altLang="ja-JP" b="1" u="sng" dirty="0">
                <a:solidFill>
                  <a:prstClr val="black"/>
                </a:solidFill>
              </a:rPr>
              <a:t>※</a:t>
            </a:r>
            <a:r>
              <a:rPr lang="ja-JP" altLang="en-US" b="1" u="sng" dirty="0">
                <a:solidFill>
                  <a:prstClr val="black"/>
                </a:solidFill>
              </a:rPr>
              <a:t>後にフリーにて主張</a:t>
            </a:r>
          </a:p>
        </p:txBody>
      </p:sp>
      <p:sp>
        <p:nvSpPr>
          <p:cNvPr id="5" name="正方形/長方形 4"/>
          <p:cNvSpPr/>
          <p:nvPr/>
        </p:nvSpPr>
        <p:spPr>
          <a:xfrm>
            <a:off x="624018" y="2167436"/>
            <a:ext cx="7789603" cy="600164"/>
          </a:xfrm>
          <a:prstGeom prst="rect">
            <a:avLst/>
          </a:prstGeom>
        </p:spPr>
        <p:txBody>
          <a:bodyPr wrap="square">
            <a:spAutoFit/>
          </a:bodyPr>
          <a:lstStyle/>
          <a:p>
            <a:pPr defTabSz="457200"/>
            <a:r>
              <a:rPr lang="ja-JP" altLang="en-US" sz="1100" dirty="0">
                <a:solidFill>
                  <a:prstClr val="black"/>
                </a:solidFill>
              </a:rPr>
              <a:t>そのような行為を許可、奨励する強力な政策を持つ国においても</a:t>
            </a:r>
            <a:r>
              <a:rPr lang="ja-JP" altLang="en-US" sz="1100" b="1" dirty="0">
                <a:solidFill>
                  <a:prstClr val="black"/>
                </a:solidFill>
              </a:rPr>
              <a:t>「当該行為がその国で合法であるという事実自体は、反トラスト法の適用を禁止しない」。Restatement (Third) Foreign Relations Law § 415, Comment j; </a:t>
            </a:r>
            <a:r>
              <a:rPr lang="ja-JP" altLang="en-US" sz="1100" dirty="0">
                <a:solidFill>
                  <a:prstClr val="black"/>
                </a:solidFill>
              </a:rPr>
              <a:t>Continental Ore Co., supra, 370 U.S., at 706–707, 82 S.Ct., 1414–1415参照。</a:t>
            </a:r>
          </a:p>
        </p:txBody>
      </p:sp>
    </p:spTree>
    <p:extLst>
      <p:ext uri="{BB962C8B-B14F-4D97-AF65-F5344CB8AC3E}">
        <p14:creationId xmlns:p14="http://schemas.microsoft.com/office/powerpoint/2010/main" val="652427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各論１</a:t>
            </a:r>
            <a:r>
              <a:rPr lang="en-US" altLang="ja-JP" dirty="0" smtClean="0"/>
              <a:t> </a:t>
            </a:r>
            <a:r>
              <a:rPr lang="ja-JP" altLang="en-US" dirty="0" smtClean="0"/>
              <a:t>要件① 補足</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12</a:t>
            </a:fld>
            <a:endParaRPr lang="ja-JP" altLang="en-US">
              <a:latin typeface="News Gothic MT"/>
            </a:endParaRPr>
          </a:p>
        </p:txBody>
      </p:sp>
      <p:sp>
        <p:nvSpPr>
          <p:cNvPr id="8" name="正方形/長方形 7"/>
          <p:cNvSpPr/>
          <p:nvPr/>
        </p:nvSpPr>
        <p:spPr>
          <a:xfrm>
            <a:off x="448067" y="1047089"/>
            <a:ext cx="8208507" cy="1411898"/>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dirty="0">
              <a:solidFill>
                <a:prstClr val="white"/>
              </a:solidFill>
              <a:latin typeface="News Gothic MT"/>
            </a:endParaRPr>
          </a:p>
        </p:txBody>
      </p:sp>
      <p:sp>
        <p:nvSpPr>
          <p:cNvPr id="9" name="正方形/長方形 8"/>
          <p:cNvSpPr/>
          <p:nvPr/>
        </p:nvSpPr>
        <p:spPr>
          <a:xfrm>
            <a:off x="448067" y="2622217"/>
            <a:ext cx="8221626" cy="1466217"/>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dirty="0">
              <a:solidFill>
                <a:prstClr val="white"/>
              </a:solidFill>
              <a:latin typeface="News Gothic MT"/>
            </a:endParaRPr>
          </a:p>
        </p:txBody>
      </p:sp>
      <p:sp>
        <p:nvSpPr>
          <p:cNvPr id="13" name="テキスト ボックス 12"/>
          <p:cNvSpPr txBox="1"/>
          <p:nvPr/>
        </p:nvSpPr>
        <p:spPr>
          <a:xfrm>
            <a:off x="448067" y="2788020"/>
            <a:ext cx="7939314" cy="369332"/>
          </a:xfrm>
          <a:prstGeom prst="rect">
            <a:avLst/>
          </a:prstGeom>
          <a:noFill/>
        </p:spPr>
        <p:txBody>
          <a:bodyPr wrap="square" rtlCol="0">
            <a:spAutoFit/>
          </a:bodyPr>
          <a:lstStyle/>
          <a:p>
            <a:pPr defTabSz="457200"/>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pPr defTabSz="457200"/>
            <a:r>
              <a:rPr lang="ja-JP" altLang="en-US" b="1" u="sng" dirty="0">
                <a:solidFill>
                  <a:srgbClr val="FF6600"/>
                </a:solidFill>
              </a:rPr>
              <a:t>引用箇所</a:t>
            </a:r>
            <a:endParaRPr lang="en-US" altLang="ja-JP" b="1" u="sng" dirty="0">
              <a:solidFill>
                <a:srgbClr val="FF6600"/>
              </a:solidFill>
            </a:endParaRP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ja-JP" altLang="en-US" sz="1400" dirty="0">
                <a:solidFill>
                  <a:prstClr val="black"/>
                </a:solidFill>
              </a:rPr>
              <a:t>出典：</a:t>
            </a:r>
            <a:r>
              <a:rPr lang="en-US" altLang="ja-JP" sz="1400" dirty="0">
                <a:solidFill>
                  <a:prstClr val="black"/>
                </a:solidFill>
              </a:rPr>
              <a:t>Hartford Fire Ins. Co. v. California, 509 U.S. 764, 799, 113 S. Ct. 2891, 2910–11, 125 L. Ed. 2d 612 (1993)</a:t>
            </a:r>
          </a:p>
        </p:txBody>
      </p:sp>
      <p:sp>
        <p:nvSpPr>
          <p:cNvPr id="5" name="正方形/長方形 4"/>
          <p:cNvSpPr/>
          <p:nvPr/>
        </p:nvSpPr>
        <p:spPr>
          <a:xfrm>
            <a:off x="686913" y="1489836"/>
            <a:ext cx="7722664" cy="830997"/>
          </a:xfrm>
          <a:prstGeom prst="rect">
            <a:avLst/>
          </a:prstGeom>
        </p:spPr>
        <p:txBody>
          <a:bodyPr wrap="square">
            <a:spAutoFit/>
          </a:bodyPr>
          <a:lstStyle/>
          <a:p>
            <a:pPr defTabSz="457200"/>
            <a:r>
              <a:rPr lang="en-US" altLang="ja-JP" sz="1200" b="1" u="sng" dirty="0">
                <a:solidFill>
                  <a:prstClr val="black"/>
                </a:solidFill>
              </a:rPr>
              <a:t>The only substantial question in this litigation is whether “there is </a:t>
            </a:r>
            <a:r>
              <a:rPr lang="en-US" altLang="ja-JP" sz="1200" b="1" u="sng" dirty="0">
                <a:solidFill>
                  <a:srgbClr val="FF0000"/>
                </a:solidFill>
              </a:rPr>
              <a:t>in fact</a:t>
            </a:r>
            <a:r>
              <a:rPr lang="en-US" altLang="ja-JP" sz="1200" b="1" u="sng" dirty="0">
                <a:solidFill>
                  <a:prstClr val="black"/>
                </a:solidFill>
              </a:rPr>
              <a:t> a true conflict between domestic and foreign law.”</a:t>
            </a:r>
            <a:r>
              <a:rPr lang="en-US" altLang="ja-JP" sz="1200" dirty="0">
                <a:solidFill>
                  <a:prstClr val="black"/>
                </a:solidFill>
              </a:rPr>
              <a:t> </a:t>
            </a:r>
            <a:r>
              <a:rPr lang="en-US" altLang="ja-JP" sz="1200" i="1" dirty="0" err="1">
                <a:solidFill>
                  <a:prstClr val="black"/>
                </a:solidFill>
              </a:rPr>
              <a:t>Société</a:t>
            </a:r>
            <a:r>
              <a:rPr lang="en-US" altLang="ja-JP" sz="1200" i="1" dirty="0">
                <a:solidFill>
                  <a:prstClr val="black"/>
                </a:solidFill>
              </a:rPr>
              <a:t> </a:t>
            </a:r>
            <a:r>
              <a:rPr lang="en-US" altLang="ja-JP" sz="1200" i="1" dirty="0" err="1">
                <a:solidFill>
                  <a:prstClr val="black"/>
                </a:solidFill>
              </a:rPr>
              <a:t>Nationale</a:t>
            </a:r>
            <a:r>
              <a:rPr lang="en-US" altLang="ja-JP" sz="1200" i="1" dirty="0">
                <a:solidFill>
                  <a:prstClr val="black"/>
                </a:solidFill>
              </a:rPr>
              <a:t> </a:t>
            </a:r>
            <a:r>
              <a:rPr lang="en-US" altLang="ja-JP" sz="1200" i="1" dirty="0" err="1">
                <a:solidFill>
                  <a:prstClr val="black"/>
                </a:solidFill>
              </a:rPr>
              <a:t>Industrielle</a:t>
            </a:r>
            <a:r>
              <a:rPr lang="en-US" altLang="ja-JP" sz="1200" i="1" dirty="0">
                <a:solidFill>
                  <a:prstClr val="black"/>
                </a:solidFill>
              </a:rPr>
              <a:t> </a:t>
            </a:r>
            <a:r>
              <a:rPr lang="en-US" altLang="ja-JP" sz="1200" i="1" dirty="0" err="1">
                <a:solidFill>
                  <a:prstClr val="black"/>
                </a:solidFill>
              </a:rPr>
              <a:t>Aérospatiale</a:t>
            </a:r>
            <a:r>
              <a:rPr lang="en-US" altLang="ja-JP" sz="1200" i="1" dirty="0">
                <a:solidFill>
                  <a:prstClr val="black"/>
                </a:solidFill>
              </a:rPr>
              <a:t> v. United States Dist. Court for Southern Dist. of Iowa,</a:t>
            </a:r>
            <a:r>
              <a:rPr lang="en-US" altLang="ja-JP" sz="1200" dirty="0">
                <a:solidFill>
                  <a:prstClr val="black"/>
                </a:solidFill>
              </a:rPr>
              <a:t> 482 </a:t>
            </a:r>
            <a:r>
              <a:rPr lang="en-US" altLang="ja-JP" sz="1200" b="1" dirty="0">
                <a:solidFill>
                  <a:prstClr val="black"/>
                </a:solidFill>
              </a:rPr>
              <a:t>U.S</a:t>
            </a:r>
            <a:r>
              <a:rPr lang="en-US" altLang="ja-JP" sz="1200" dirty="0">
                <a:solidFill>
                  <a:prstClr val="black"/>
                </a:solidFill>
              </a:rPr>
              <a:t>. 522, 555, 107 </a:t>
            </a:r>
            <a:r>
              <a:rPr lang="en-US" altLang="ja-JP" sz="1200" dirty="0" err="1">
                <a:solidFill>
                  <a:prstClr val="black"/>
                </a:solidFill>
              </a:rPr>
              <a:t>S.Ct</a:t>
            </a:r>
            <a:r>
              <a:rPr lang="en-US" altLang="ja-JP" sz="1200" dirty="0">
                <a:solidFill>
                  <a:prstClr val="black"/>
                </a:solidFill>
              </a:rPr>
              <a:t>. 2542, 2562, 96 L.Ed.2d 461 (1987) (BLACKMUN, J., concurring in part and dissenting in part). </a:t>
            </a:r>
          </a:p>
        </p:txBody>
      </p:sp>
      <p:sp>
        <p:nvSpPr>
          <p:cNvPr id="12" name="正方形/長方形 11"/>
          <p:cNvSpPr/>
          <p:nvPr/>
        </p:nvSpPr>
        <p:spPr>
          <a:xfrm>
            <a:off x="664717" y="3149760"/>
            <a:ext cx="7722664" cy="830997"/>
          </a:xfrm>
          <a:prstGeom prst="rect">
            <a:avLst/>
          </a:prstGeom>
        </p:spPr>
        <p:txBody>
          <a:bodyPr wrap="square">
            <a:spAutoFit/>
          </a:bodyPr>
          <a:lstStyle/>
          <a:p>
            <a:pPr defTabSz="457200"/>
            <a:r>
              <a:rPr lang="ja-JP" altLang="en-US" sz="1200" b="1" u="sng" dirty="0">
                <a:solidFill>
                  <a:prstClr val="black"/>
                </a:solidFill>
              </a:rPr>
              <a:t>この規制における唯一の本質的な論点は、「国内法と国外法の間に</a:t>
            </a:r>
            <a:r>
              <a:rPr lang="ja-JP" altLang="en-US" sz="1200" b="1" u="sng" dirty="0">
                <a:solidFill>
                  <a:srgbClr val="FF0000"/>
                </a:solidFill>
              </a:rPr>
              <a:t>実際に</a:t>
            </a:r>
            <a:r>
              <a:rPr lang="ja-JP" altLang="en-US" sz="1200" b="1" u="sng" dirty="0">
                <a:solidFill>
                  <a:prstClr val="black"/>
                </a:solidFill>
              </a:rPr>
              <a:t>真の抵触があるか否か」</a:t>
            </a:r>
            <a:r>
              <a:rPr lang="ja-JP" altLang="en-US" sz="1200" dirty="0">
                <a:solidFill>
                  <a:prstClr val="black"/>
                </a:solidFill>
              </a:rPr>
              <a:t>である。</a:t>
            </a:r>
            <a:endParaRPr lang="en-US" altLang="ja-JP" sz="1200" dirty="0">
              <a:solidFill>
                <a:prstClr val="black"/>
              </a:solidFill>
            </a:endParaRPr>
          </a:p>
          <a:p>
            <a:pPr defTabSz="457200"/>
            <a:r>
              <a:rPr lang="fr-FR" altLang="ja-JP" sz="1200" dirty="0">
                <a:solidFill>
                  <a:prstClr val="black"/>
                </a:solidFill>
              </a:rPr>
              <a:t>Société Nationale Industrielle Aérospatiale v. United States </a:t>
            </a:r>
            <a:r>
              <a:rPr lang="fr-FR" altLang="ja-JP" sz="1200" dirty="0" err="1">
                <a:solidFill>
                  <a:prstClr val="black"/>
                </a:solidFill>
              </a:rPr>
              <a:t>Dist</a:t>
            </a:r>
            <a:r>
              <a:rPr lang="fr-FR" altLang="ja-JP" sz="1200" dirty="0">
                <a:solidFill>
                  <a:prstClr val="black"/>
                </a:solidFill>
              </a:rPr>
              <a:t>. Court for </a:t>
            </a:r>
            <a:r>
              <a:rPr lang="fr-FR" altLang="ja-JP" sz="1200" dirty="0" err="1">
                <a:solidFill>
                  <a:prstClr val="black"/>
                </a:solidFill>
              </a:rPr>
              <a:t>Southern</a:t>
            </a:r>
            <a:r>
              <a:rPr lang="fr-FR" altLang="ja-JP" sz="1200" dirty="0">
                <a:solidFill>
                  <a:prstClr val="black"/>
                </a:solidFill>
              </a:rPr>
              <a:t> </a:t>
            </a:r>
            <a:r>
              <a:rPr lang="fr-FR" altLang="ja-JP" sz="1200" dirty="0" err="1">
                <a:solidFill>
                  <a:prstClr val="black"/>
                </a:solidFill>
              </a:rPr>
              <a:t>Dist</a:t>
            </a:r>
            <a:r>
              <a:rPr lang="fr-FR" altLang="ja-JP" sz="1200" dirty="0">
                <a:solidFill>
                  <a:prstClr val="black"/>
                </a:solidFill>
              </a:rPr>
              <a:t>. of Iowa, 482 U.S. 522, 555, 107 </a:t>
            </a:r>
            <a:r>
              <a:rPr lang="fr-FR" altLang="ja-JP" sz="1200" dirty="0" err="1">
                <a:solidFill>
                  <a:prstClr val="black"/>
                </a:solidFill>
              </a:rPr>
              <a:t>S.Ct</a:t>
            </a:r>
            <a:r>
              <a:rPr lang="fr-FR" altLang="ja-JP" sz="1200" dirty="0">
                <a:solidFill>
                  <a:prstClr val="black"/>
                </a:solidFill>
              </a:rPr>
              <a:t>. 2542, 2562, 96 L.Ed.2d 461 (1987) (BLACKMUN, J., </a:t>
            </a:r>
            <a:r>
              <a:rPr lang="fr-FR" altLang="ja-JP" sz="1200" dirty="0" err="1">
                <a:solidFill>
                  <a:prstClr val="black"/>
                </a:solidFill>
              </a:rPr>
              <a:t>concurring</a:t>
            </a:r>
            <a:r>
              <a:rPr lang="fr-FR" altLang="ja-JP" sz="1200" dirty="0">
                <a:solidFill>
                  <a:prstClr val="black"/>
                </a:solidFill>
              </a:rPr>
              <a:t> in part and </a:t>
            </a:r>
            <a:r>
              <a:rPr lang="fr-FR" altLang="ja-JP" sz="1200" dirty="0" err="1">
                <a:solidFill>
                  <a:prstClr val="black"/>
                </a:solidFill>
              </a:rPr>
              <a:t>dissenting</a:t>
            </a:r>
            <a:r>
              <a:rPr lang="fr-FR" altLang="ja-JP" sz="1200" dirty="0">
                <a:solidFill>
                  <a:prstClr val="black"/>
                </a:solidFill>
              </a:rPr>
              <a:t> in part)</a:t>
            </a:r>
            <a:endParaRPr lang="en-US" altLang="ja-JP" sz="1200" dirty="0">
              <a:solidFill>
                <a:prstClr val="black"/>
              </a:solidFill>
            </a:endParaRPr>
          </a:p>
        </p:txBody>
      </p:sp>
      <p:sp>
        <p:nvSpPr>
          <p:cNvPr id="15" name="右矢印 14"/>
          <p:cNvSpPr/>
          <p:nvPr/>
        </p:nvSpPr>
        <p:spPr>
          <a:xfrm>
            <a:off x="1110993" y="4218070"/>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ja-JP" altLang="en-US" sz="1350" dirty="0">
              <a:solidFill>
                <a:prstClr val="white"/>
              </a:solidFill>
              <a:latin typeface="News Gothic MT"/>
            </a:endParaRPr>
          </a:p>
        </p:txBody>
      </p:sp>
      <p:sp>
        <p:nvSpPr>
          <p:cNvPr id="16" name="テキスト ボックス 15"/>
          <p:cNvSpPr txBox="1"/>
          <p:nvPr/>
        </p:nvSpPr>
        <p:spPr>
          <a:xfrm>
            <a:off x="1796793" y="4252842"/>
            <a:ext cx="6605783" cy="461665"/>
          </a:xfrm>
          <a:prstGeom prst="rect">
            <a:avLst/>
          </a:prstGeom>
          <a:noFill/>
        </p:spPr>
        <p:txBody>
          <a:bodyPr wrap="none" rtlCol="0">
            <a:spAutoFit/>
          </a:bodyPr>
          <a:lstStyle/>
          <a:p>
            <a:pPr defTabSz="457200"/>
            <a:r>
              <a:rPr lang="en-US" altLang="ja-JP" sz="2400" dirty="0">
                <a:solidFill>
                  <a:prstClr val="black"/>
                </a:solidFill>
              </a:rPr>
              <a:t>true conflict</a:t>
            </a:r>
            <a:r>
              <a:rPr lang="ja-JP" altLang="en-US" sz="2400" dirty="0">
                <a:solidFill>
                  <a:prstClr val="black"/>
                </a:solidFill>
              </a:rPr>
              <a:t>（真の低触）の</a:t>
            </a:r>
            <a:r>
              <a:rPr lang="ja-JP" altLang="en-US" sz="2400" b="1" dirty="0">
                <a:solidFill>
                  <a:prstClr val="black"/>
                </a:solidFill>
              </a:rPr>
              <a:t>”実態”</a:t>
            </a:r>
            <a:r>
              <a:rPr lang="ja-JP" altLang="en-US" sz="2400" dirty="0">
                <a:solidFill>
                  <a:prstClr val="black"/>
                </a:solidFill>
              </a:rPr>
              <a:t>は主要論点</a:t>
            </a:r>
          </a:p>
        </p:txBody>
      </p:sp>
      <p:sp>
        <p:nvSpPr>
          <p:cNvPr id="18" name="三角形 17"/>
          <p:cNvSpPr/>
          <p:nvPr/>
        </p:nvSpPr>
        <p:spPr>
          <a:xfrm rot="10800000">
            <a:off x="2286119" y="4733684"/>
            <a:ext cx="4616458" cy="313967"/>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ja-JP" altLang="en-US" dirty="0">
              <a:solidFill>
                <a:prstClr val="white"/>
              </a:solidFill>
            </a:endParaRPr>
          </a:p>
        </p:txBody>
      </p:sp>
      <p:sp>
        <p:nvSpPr>
          <p:cNvPr id="21" name="テキスト ボックス 20"/>
          <p:cNvSpPr txBox="1"/>
          <p:nvPr/>
        </p:nvSpPr>
        <p:spPr>
          <a:xfrm>
            <a:off x="2279280" y="5267578"/>
            <a:ext cx="4493538" cy="830997"/>
          </a:xfrm>
          <a:prstGeom prst="rect">
            <a:avLst/>
          </a:prstGeom>
          <a:noFill/>
        </p:spPr>
        <p:txBody>
          <a:bodyPr wrap="none" rtlCol="0">
            <a:spAutoFit/>
          </a:bodyPr>
          <a:lstStyle/>
          <a:p>
            <a:pPr defTabSz="457200"/>
            <a:r>
              <a:rPr lang="ja-JP" altLang="en-US" sz="4800" b="1" dirty="0">
                <a:solidFill>
                  <a:prstClr val="black"/>
                </a:solidFill>
              </a:rPr>
              <a:t>当然検討すべき</a:t>
            </a:r>
            <a:endParaRPr lang="en-US" altLang="ja-JP" sz="4800" b="1" dirty="0">
              <a:solidFill>
                <a:prstClr val="black"/>
              </a:solidFill>
            </a:endParaRPr>
          </a:p>
        </p:txBody>
      </p:sp>
    </p:spTree>
    <p:extLst>
      <p:ext uri="{BB962C8B-B14F-4D97-AF65-F5344CB8AC3E}">
        <p14:creationId xmlns:p14="http://schemas.microsoft.com/office/powerpoint/2010/main" val="435304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各論１ 要件① 補足</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13</a:t>
            </a:fld>
            <a:endParaRPr kumimoji="1" lang="ja-JP" altLang="en-US" dirty="0"/>
          </a:p>
        </p:txBody>
      </p:sp>
      <p:sp>
        <p:nvSpPr>
          <p:cNvPr id="5" name="正方形/長方形 4"/>
          <p:cNvSpPr/>
          <p:nvPr/>
        </p:nvSpPr>
        <p:spPr>
          <a:xfrm>
            <a:off x="461188" y="1177690"/>
            <a:ext cx="8221626" cy="170029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6" name="テキスト ボックス 5"/>
          <p:cNvSpPr txBox="1"/>
          <p:nvPr/>
        </p:nvSpPr>
        <p:spPr>
          <a:xfrm>
            <a:off x="474307" y="1251473"/>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7" name="テキスト ボックス 6"/>
          <p:cNvSpPr txBox="1"/>
          <p:nvPr/>
        </p:nvSpPr>
        <p:spPr>
          <a:xfrm>
            <a:off x="1064666" y="3075248"/>
            <a:ext cx="7014670" cy="461665"/>
          </a:xfrm>
          <a:prstGeom prst="rect">
            <a:avLst/>
          </a:prstGeom>
          <a:noFill/>
        </p:spPr>
        <p:txBody>
          <a:bodyPr wrap="square" rtlCol="0">
            <a:spAutoFit/>
          </a:bodyPr>
          <a:lstStyle/>
          <a:p>
            <a:pPr algn="ctr"/>
            <a:r>
              <a:rPr lang="ja-JP" altLang="en-US" sz="2400" b="1" dirty="0">
                <a:solidFill>
                  <a:prstClr val="black"/>
                </a:solidFill>
              </a:rPr>
              <a:t>外国法が存在するという事実</a:t>
            </a:r>
          </a:p>
        </p:txBody>
      </p:sp>
      <p:sp>
        <p:nvSpPr>
          <p:cNvPr id="8" name="正方形/長方形 7"/>
          <p:cNvSpPr/>
          <p:nvPr/>
        </p:nvSpPr>
        <p:spPr>
          <a:xfrm>
            <a:off x="624018" y="1616270"/>
            <a:ext cx="7948446" cy="1277273"/>
          </a:xfrm>
          <a:prstGeom prst="rect">
            <a:avLst/>
          </a:prstGeom>
        </p:spPr>
        <p:txBody>
          <a:bodyPr wrap="square">
            <a:spAutoFit/>
          </a:bodyPr>
          <a:lstStyle/>
          <a:p>
            <a:r>
              <a:rPr lang="ja-JP" altLang="en-US" sz="1200" dirty="0"/>
              <a:t>ロンドンの再保険業者は、米国法が禁止している行為を英国法が強制していることや、両方の国の法律に従うことが不可能であるとは断言しておらず、従って、英国法との間に衝突はないものと言える</a:t>
            </a:r>
            <a:r>
              <a:rPr lang="ja-JP" altLang="en-US" sz="1200" dirty="0" smtClean="0"/>
              <a:t>。</a:t>
            </a:r>
            <a:endParaRPr lang="en-US" altLang="ja-JP" sz="1200" dirty="0" smtClean="0"/>
          </a:p>
          <a:p>
            <a:endParaRPr lang="en-US" altLang="ja-JP" sz="500" dirty="0" smtClean="0"/>
          </a:p>
          <a:p>
            <a:r>
              <a:rPr lang="ja-JP" altLang="en-US" sz="1200" dirty="0" smtClean="0"/>
              <a:t>彼ら</a:t>
            </a:r>
            <a:r>
              <a:rPr lang="ja-JP" altLang="en-US" sz="1200" dirty="0"/>
              <a:t>は、議会がロンドン再保険市場において包括的な規制体制を確立し、当該行為は英国法や英国の方針に完全に一致していると主張する。しかし、これは衝突を生じない。外国がそのような行為を許可ないし奨励する強い方針を持っていたとしても、「当該行為がその国で合法であるという事実自体は、反トラスト法の適用を禁止しない」。</a:t>
            </a:r>
          </a:p>
        </p:txBody>
      </p:sp>
      <p:sp>
        <p:nvSpPr>
          <p:cNvPr id="9" name="テキスト ボックス 8"/>
          <p:cNvSpPr txBox="1"/>
          <p:nvPr/>
        </p:nvSpPr>
        <p:spPr>
          <a:xfrm>
            <a:off x="562613" y="3536914"/>
            <a:ext cx="7762702" cy="584775"/>
          </a:xfrm>
          <a:prstGeom prst="rect">
            <a:avLst/>
          </a:prstGeom>
          <a:noFill/>
        </p:spPr>
        <p:txBody>
          <a:bodyPr wrap="none" rtlCol="0">
            <a:spAutoFit/>
          </a:bodyPr>
          <a:lstStyle/>
          <a:p>
            <a:pPr algn="ctr"/>
            <a:r>
              <a:rPr kumimoji="1" lang="en-US" altLang="ja-JP" sz="3200" b="1" u="sng" dirty="0" smtClean="0">
                <a:solidFill>
                  <a:srgbClr val="FF0000"/>
                </a:solidFill>
              </a:rPr>
              <a:t>Q. </a:t>
            </a:r>
            <a:r>
              <a:rPr lang="ja-JP" altLang="en-US" sz="3200" b="1" u="sng" dirty="0" smtClean="0">
                <a:solidFill>
                  <a:srgbClr val="FF0000"/>
                </a:solidFill>
              </a:rPr>
              <a:t>結論否定しているが、上記</a:t>
            </a:r>
            <a:r>
              <a:rPr kumimoji="1" lang="ja-JP" altLang="en-US" sz="3200" b="1" u="sng" dirty="0" smtClean="0">
                <a:solidFill>
                  <a:srgbClr val="FF0000"/>
                </a:solidFill>
              </a:rPr>
              <a:t>は要件か？</a:t>
            </a:r>
            <a:endParaRPr kumimoji="1" lang="ja-JP" altLang="en-US" sz="3200" b="1" u="sng" dirty="0">
              <a:solidFill>
                <a:srgbClr val="FF0000"/>
              </a:solidFill>
            </a:endParaRPr>
          </a:p>
        </p:txBody>
      </p:sp>
      <p:grpSp>
        <p:nvGrpSpPr>
          <p:cNvPr id="10" name="図形グループ 9"/>
          <p:cNvGrpSpPr/>
          <p:nvPr/>
        </p:nvGrpSpPr>
        <p:grpSpPr>
          <a:xfrm>
            <a:off x="906441" y="3995973"/>
            <a:ext cx="7507180" cy="1332658"/>
            <a:chOff x="149902" y="1895583"/>
            <a:chExt cx="8886275" cy="4085628"/>
          </a:xfrm>
        </p:grpSpPr>
        <p:sp>
          <p:nvSpPr>
            <p:cNvPr id="11" name="右矢印 10"/>
            <p:cNvSpPr/>
            <p:nvPr/>
          </p:nvSpPr>
          <p:spPr>
            <a:xfrm>
              <a:off x="149902" y="1895583"/>
              <a:ext cx="8886275" cy="4085628"/>
            </a:xfrm>
            <a:prstGeom prst="rightArrow">
              <a:avLst>
                <a:gd name="adj1" fmla="val 73032"/>
                <a:gd name="adj2" fmla="val 5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ja-JP" altLang="en-US" sz="1400" dirty="0"/>
            </a:p>
          </p:txBody>
        </p:sp>
        <p:grpSp>
          <p:nvGrpSpPr>
            <p:cNvPr id="12" name="図形グループ 11"/>
            <p:cNvGrpSpPr/>
            <p:nvPr/>
          </p:nvGrpSpPr>
          <p:grpSpPr>
            <a:xfrm>
              <a:off x="337194" y="2769450"/>
              <a:ext cx="7899815" cy="2312162"/>
              <a:chOff x="157312" y="2769449"/>
              <a:chExt cx="7899815" cy="2312162"/>
            </a:xfrm>
          </p:grpSpPr>
          <p:grpSp>
            <p:nvGrpSpPr>
              <p:cNvPr id="14" name="図形グループ 13"/>
              <p:cNvGrpSpPr/>
              <p:nvPr/>
            </p:nvGrpSpPr>
            <p:grpSpPr>
              <a:xfrm>
                <a:off x="157312" y="2769451"/>
                <a:ext cx="5096659" cy="2312160"/>
                <a:chOff x="157922" y="2769451"/>
                <a:chExt cx="5516384" cy="2312160"/>
              </a:xfrm>
            </p:grpSpPr>
            <p:sp>
              <p:nvSpPr>
                <p:cNvPr id="16" name="角丸四角形 15"/>
                <p:cNvSpPr/>
                <p:nvPr/>
              </p:nvSpPr>
              <p:spPr>
                <a:xfrm>
                  <a:off x="2916115" y="2769451"/>
                  <a:ext cx="2758191" cy="2312160"/>
                </a:xfrm>
                <a:prstGeom prst="roundRect">
                  <a:avLst/>
                </a:prstGeom>
                <a:solidFill>
                  <a:schemeClr val="accent3">
                    <a:lumMod val="20000"/>
                    <a:lumOff val="80000"/>
                  </a:schemeClr>
                </a:solidFill>
                <a:ln w="63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②</a:t>
                  </a:r>
                  <a:r>
                    <a:rPr kumimoji="1" lang="ja-JP" altLang="en-US" dirty="0" smtClean="0">
                      <a:solidFill>
                        <a:schemeClr val="tx1"/>
                      </a:solidFill>
                    </a:rPr>
                    <a:t>外国法の解釈（</a:t>
                  </a:r>
                  <a:r>
                    <a:rPr kumimoji="1" lang="ja-JP" altLang="en-US" u="sng" dirty="0" smtClean="0">
                      <a:solidFill>
                        <a:schemeClr val="tx1"/>
                      </a:solidFill>
                    </a:rPr>
                    <a:t>事実の解釈</a:t>
                  </a:r>
                  <a:r>
                    <a:rPr kumimoji="1" lang="ja-JP" altLang="en-US" dirty="0" smtClean="0">
                      <a:solidFill>
                        <a:schemeClr val="tx1"/>
                      </a:solidFill>
                    </a:rPr>
                    <a:t>）</a:t>
                  </a:r>
                </a:p>
              </p:txBody>
            </p:sp>
            <p:sp>
              <p:nvSpPr>
                <p:cNvPr id="17" name="角丸四角形 16"/>
                <p:cNvSpPr/>
                <p:nvPr/>
              </p:nvSpPr>
              <p:spPr>
                <a:xfrm>
                  <a:off x="157922" y="2769451"/>
                  <a:ext cx="2758190" cy="2312158"/>
                </a:xfrm>
                <a:prstGeom prst="roundRect">
                  <a:avLst/>
                </a:prstGeom>
                <a:solidFill>
                  <a:schemeClr val="accent3">
                    <a:lumMod val="20000"/>
                    <a:lumOff val="80000"/>
                  </a:schemeClr>
                </a:solid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①外国法の存在</a:t>
                  </a:r>
                  <a:r>
                    <a:rPr lang="en-US" altLang="ja-JP" dirty="0" smtClean="0">
                      <a:solidFill>
                        <a:schemeClr val="tx1"/>
                      </a:solidFill>
                    </a:rPr>
                    <a:t/>
                  </a:r>
                  <a:br>
                    <a:rPr lang="en-US" altLang="ja-JP" dirty="0" smtClean="0">
                      <a:solidFill>
                        <a:schemeClr val="tx1"/>
                      </a:solidFill>
                    </a:rPr>
                  </a:br>
                  <a:r>
                    <a:rPr kumimoji="1" lang="ja-JP" altLang="en-US" dirty="0" smtClean="0">
                      <a:solidFill>
                        <a:schemeClr val="tx1"/>
                      </a:solidFill>
                    </a:rPr>
                    <a:t>（</a:t>
                  </a:r>
                  <a:r>
                    <a:rPr kumimoji="1" lang="ja-JP" altLang="en-US" u="sng" dirty="0" smtClean="0">
                      <a:solidFill>
                        <a:schemeClr val="tx1"/>
                      </a:solidFill>
                    </a:rPr>
                    <a:t>事実の認定</a:t>
                  </a:r>
                  <a:r>
                    <a:rPr kumimoji="1" lang="ja-JP" altLang="en-US" dirty="0" smtClean="0">
                      <a:solidFill>
                        <a:schemeClr val="tx1"/>
                      </a:solidFill>
                    </a:rPr>
                    <a:t>）</a:t>
                  </a:r>
                </a:p>
              </p:txBody>
            </p:sp>
          </p:grpSp>
          <p:sp>
            <p:nvSpPr>
              <p:cNvPr id="15" name="角丸四角形 14"/>
              <p:cNvSpPr/>
              <p:nvPr/>
            </p:nvSpPr>
            <p:spPr>
              <a:xfrm>
                <a:off x="5253965" y="2769449"/>
                <a:ext cx="2803162" cy="2312158"/>
              </a:xfrm>
              <a:prstGeom prst="round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chemeClr val="tx1"/>
                    </a:solidFill>
                  </a:rPr>
                  <a:t>③外国法との抵触</a:t>
                </a:r>
                <a:endParaRPr lang="en-US" altLang="ja-JP" dirty="0" smtClean="0">
                  <a:solidFill>
                    <a:schemeClr val="tx1"/>
                  </a:solidFill>
                </a:endParaRPr>
              </a:p>
              <a:p>
                <a:pPr algn="ctr"/>
                <a:r>
                  <a:rPr kumimoji="1" lang="ja-JP" altLang="en-US" dirty="0" smtClean="0">
                    <a:solidFill>
                      <a:schemeClr val="tx1"/>
                    </a:solidFill>
                  </a:rPr>
                  <a:t>（結論）</a:t>
                </a:r>
              </a:p>
            </p:txBody>
          </p:sp>
        </p:grpSp>
      </p:grpSp>
      <p:sp>
        <p:nvSpPr>
          <p:cNvPr id="21" name="テキスト ボックス 20"/>
          <p:cNvSpPr txBox="1"/>
          <p:nvPr/>
        </p:nvSpPr>
        <p:spPr>
          <a:xfrm>
            <a:off x="45837" y="5244553"/>
            <a:ext cx="9052327" cy="954107"/>
          </a:xfrm>
          <a:prstGeom prst="rect">
            <a:avLst/>
          </a:prstGeom>
          <a:noFill/>
        </p:spPr>
        <p:txBody>
          <a:bodyPr wrap="square" rtlCol="0">
            <a:spAutoFit/>
          </a:bodyPr>
          <a:lstStyle/>
          <a:p>
            <a:pPr algn="ctr"/>
            <a:r>
              <a:rPr kumimoji="1" lang="ja-JP" altLang="en-US" sz="2800" b="1" dirty="0" smtClean="0"/>
              <a:t>外国法との抵触（結論）に関わらず、</a:t>
            </a:r>
            <a:endParaRPr kumimoji="1" lang="en-US" altLang="ja-JP" sz="2800" b="1" dirty="0" smtClean="0"/>
          </a:p>
          <a:p>
            <a:pPr algn="ctr"/>
            <a:r>
              <a:rPr kumimoji="1" lang="ja-JP" altLang="en-US" sz="2800" b="1" dirty="0" smtClean="0">
                <a:solidFill>
                  <a:srgbClr val="FF0000"/>
                </a:solidFill>
              </a:rPr>
              <a:t>外国法の存在</a:t>
            </a:r>
            <a:r>
              <a:rPr kumimoji="1" lang="ja-JP" altLang="en-US" sz="2800" b="1" dirty="0" smtClean="0"/>
              <a:t>の認定方法は</a:t>
            </a:r>
            <a:r>
              <a:rPr kumimoji="1" lang="ja-JP" altLang="en-US" sz="2800" b="1" dirty="0" smtClean="0">
                <a:solidFill>
                  <a:srgbClr val="FF0000"/>
                </a:solidFill>
              </a:rPr>
              <a:t>同一</a:t>
            </a:r>
            <a:endParaRPr kumimoji="1" lang="en-US" altLang="ja-JP" sz="2800" b="1" dirty="0" smtClean="0">
              <a:solidFill>
                <a:srgbClr val="FF0000"/>
              </a:solidFill>
            </a:endParaRPr>
          </a:p>
        </p:txBody>
      </p:sp>
      <p:sp>
        <p:nvSpPr>
          <p:cNvPr id="23" name="正方形/長方形 22"/>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a:solidFill>
                  <a:schemeClr val="tx1"/>
                </a:solidFill>
              </a:rPr>
              <a:t>Hartford Fire Ins. Co. v. California, 509 U.S. 764 (1993)</a:t>
            </a:r>
            <a:endParaRPr lang="ja-JP" altLang="en-US" sz="1400" dirty="0">
              <a:solidFill>
                <a:schemeClr val="tx1"/>
              </a:solidFill>
            </a:endParaRPr>
          </a:p>
        </p:txBody>
      </p:sp>
    </p:spTree>
    <p:extLst>
      <p:ext uri="{BB962C8B-B14F-4D97-AF65-F5344CB8AC3E}">
        <p14:creationId xmlns:p14="http://schemas.microsoft.com/office/powerpoint/2010/main" val="903543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各論１ 要件①</a:t>
            </a:r>
            <a:r>
              <a:rPr lang="en-US" altLang="ja-JP" dirty="0" smtClean="0"/>
              <a:t> </a:t>
            </a:r>
            <a:r>
              <a:rPr lang="ja-JP" altLang="en-US" dirty="0" smtClean="0"/>
              <a:t>補足</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14</a:t>
            </a:fld>
            <a:endParaRPr kumimoji="1" lang="ja-JP" altLang="en-US" dirty="0"/>
          </a:p>
        </p:txBody>
      </p:sp>
      <p:grpSp>
        <p:nvGrpSpPr>
          <p:cNvPr id="12" name="図形グループ 11"/>
          <p:cNvGrpSpPr/>
          <p:nvPr/>
        </p:nvGrpSpPr>
        <p:grpSpPr>
          <a:xfrm>
            <a:off x="602174" y="1079764"/>
            <a:ext cx="8498008" cy="5638129"/>
            <a:chOff x="703774" y="990864"/>
            <a:chExt cx="8498008" cy="5638129"/>
          </a:xfrm>
        </p:grpSpPr>
        <p:grpSp>
          <p:nvGrpSpPr>
            <p:cNvPr id="10" name="図形グループ 9"/>
            <p:cNvGrpSpPr/>
            <p:nvPr/>
          </p:nvGrpSpPr>
          <p:grpSpPr>
            <a:xfrm>
              <a:off x="703774" y="990864"/>
              <a:ext cx="8498008" cy="5638129"/>
              <a:chOff x="787020" y="1100046"/>
              <a:chExt cx="8498008" cy="5638129"/>
            </a:xfrm>
          </p:grpSpPr>
          <p:graphicFrame>
            <p:nvGraphicFramePr>
              <p:cNvPr id="6" name="図表 5"/>
              <p:cNvGraphicFramePr/>
              <p:nvPr>
                <p:extLst>
                  <p:ext uri="{D42A27DB-BD31-4B8C-83A1-F6EECF244321}">
                    <p14:modId xmlns:p14="http://schemas.microsoft.com/office/powerpoint/2010/main" val="1536873245"/>
                  </p:ext>
                </p:extLst>
              </p:nvPr>
            </p:nvGraphicFramePr>
            <p:xfrm>
              <a:off x="787020" y="1100046"/>
              <a:ext cx="7512177" cy="5638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フローチャート: 代替処理 7"/>
              <p:cNvSpPr/>
              <p:nvPr/>
            </p:nvSpPr>
            <p:spPr>
              <a:xfrm>
                <a:off x="3201728" y="2268445"/>
                <a:ext cx="5345751" cy="2552437"/>
              </a:xfrm>
              <a:prstGeom prst="flowChartAlternateProcess">
                <a:avLst/>
              </a:prstGeom>
              <a:noFill/>
              <a:ln w="76200">
                <a:solidFill>
                  <a:srgbClr val="FF0000"/>
                </a:solidFill>
              </a:ln>
            </p:spPr>
            <p:txBody>
              <a:bodyPr wrap="square" rtlCol="0" anchor="ctr">
                <a:spAutoFit/>
              </a:bodyPr>
              <a:lstStyle/>
              <a:p>
                <a:pPr algn="ctr"/>
                <a:endParaRPr kumimoji="1" lang="ja-JP" altLang="en-US" sz="2800" b="1" dirty="0">
                  <a:solidFill>
                    <a:schemeClr val="bg1"/>
                  </a:solidFill>
                  <a:latin typeface="Verdana" charset="0"/>
                </a:endParaRPr>
              </a:p>
            </p:txBody>
          </p:sp>
          <p:sp>
            <p:nvSpPr>
              <p:cNvPr id="9" name="テキスト ボックス 8"/>
              <p:cNvSpPr txBox="1"/>
              <p:nvPr/>
            </p:nvSpPr>
            <p:spPr>
              <a:xfrm>
                <a:off x="8471985" y="2870119"/>
                <a:ext cx="813043" cy="1349087"/>
              </a:xfrm>
              <a:prstGeom prst="rect">
                <a:avLst/>
              </a:prstGeom>
              <a:noFill/>
            </p:spPr>
            <p:txBody>
              <a:bodyPr vert="wordArtVertRtl" wrap="none" rtlCol="0">
                <a:spAutoFit/>
              </a:bodyPr>
              <a:lstStyle/>
              <a:p>
                <a:pPr algn="ctr"/>
                <a:r>
                  <a:rPr kumimoji="1" lang="ja-JP" altLang="en-US" sz="2800" b="1" dirty="0" smtClean="0">
                    <a:solidFill>
                      <a:srgbClr val="FF0000"/>
                    </a:solidFill>
                  </a:rPr>
                  <a:t>要件</a:t>
                </a:r>
                <a:endParaRPr kumimoji="1" lang="ja-JP" altLang="en-US" sz="2800" b="1" dirty="0">
                  <a:solidFill>
                    <a:srgbClr val="FF0000"/>
                  </a:solidFill>
                </a:endParaRPr>
              </a:p>
            </p:txBody>
          </p:sp>
        </p:grpSp>
        <p:sp>
          <p:nvSpPr>
            <p:cNvPr id="11" name="テキスト ボックス 10"/>
            <p:cNvSpPr txBox="1"/>
            <p:nvPr/>
          </p:nvSpPr>
          <p:spPr>
            <a:xfrm>
              <a:off x="5766058" y="5778323"/>
              <a:ext cx="2698175" cy="523220"/>
            </a:xfrm>
            <a:prstGeom prst="rect">
              <a:avLst/>
            </a:prstGeom>
            <a:noFill/>
          </p:spPr>
          <p:txBody>
            <a:bodyPr vert="horz" wrap="none" rtlCol="0" anchor="ctr">
              <a:spAutoFit/>
            </a:bodyPr>
            <a:lstStyle/>
            <a:p>
              <a:pPr algn="r"/>
              <a:r>
                <a:rPr kumimoji="1" lang="ja-JP" altLang="en-US" sz="2800" b="1" dirty="0" smtClean="0"/>
                <a:t>ハートフォード</a:t>
              </a:r>
              <a:endParaRPr kumimoji="1" lang="ja-JP" altLang="en-US" sz="2800" b="1" dirty="0"/>
            </a:p>
          </p:txBody>
        </p:sp>
      </p:grpSp>
      <p:sp>
        <p:nvSpPr>
          <p:cNvPr id="15" name="フリーフォーム 14"/>
          <p:cNvSpPr/>
          <p:nvPr/>
        </p:nvSpPr>
        <p:spPr>
          <a:xfrm>
            <a:off x="2819400" y="2108200"/>
            <a:ext cx="5626100" cy="4343400"/>
          </a:xfrm>
          <a:custGeom>
            <a:avLst/>
            <a:gdLst>
              <a:gd name="connsiteX0" fmla="*/ 0 w 5524500"/>
              <a:gd name="connsiteY0" fmla="*/ 63500 h 4254500"/>
              <a:gd name="connsiteX1" fmla="*/ 0 w 5524500"/>
              <a:gd name="connsiteY1" fmla="*/ 2692400 h 4254500"/>
              <a:gd name="connsiteX2" fmla="*/ 2743200 w 5524500"/>
              <a:gd name="connsiteY2" fmla="*/ 2692400 h 4254500"/>
              <a:gd name="connsiteX3" fmla="*/ 2743200 w 5524500"/>
              <a:gd name="connsiteY3" fmla="*/ 4254500 h 4254500"/>
              <a:gd name="connsiteX4" fmla="*/ 5524500 w 5524500"/>
              <a:gd name="connsiteY4" fmla="*/ 4254500 h 4254500"/>
              <a:gd name="connsiteX5" fmla="*/ 5524500 w 5524500"/>
              <a:gd name="connsiteY5" fmla="*/ 2298700 h 4254500"/>
              <a:gd name="connsiteX6" fmla="*/ 2781300 w 5524500"/>
              <a:gd name="connsiteY6" fmla="*/ 2298700 h 4254500"/>
              <a:gd name="connsiteX7" fmla="*/ 2781300 w 5524500"/>
              <a:gd name="connsiteY7" fmla="*/ 0 h 4254500"/>
              <a:gd name="connsiteX8" fmla="*/ 0 w 5524500"/>
              <a:gd name="connsiteY8" fmla="*/ 63500 h 42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4500" h="4254500">
                <a:moveTo>
                  <a:pt x="0" y="63500"/>
                </a:moveTo>
                <a:lnTo>
                  <a:pt x="0" y="2692400"/>
                </a:lnTo>
                <a:lnTo>
                  <a:pt x="2743200" y="2692400"/>
                </a:lnTo>
                <a:lnTo>
                  <a:pt x="2743200" y="4254500"/>
                </a:lnTo>
                <a:lnTo>
                  <a:pt x="5524500" y="4254500"/>
                </a:lnTo>
                <a:lnTo>
                  <a:pt x="5524500" y="2298700"/>
                </a:lnTo>
                <a:lnTo>
                  <a:pt x="2781300" y="2298700"/>
                </a:lnTo>
                <a:lnTo>
                  <a:pt x="2781300" y="0"/>
                </a:lnTo>
                <a:lnTo>
                  <a:pt x="0" y="63500"/>
                </a:lnTo>
                <a:close/>
              </a:path>
            </a:pathLst>
          </a:custGeom>
          <a:noFill/>
        </p:spPr>
        <p:txBody>
          <a:bodyPr wrap="square" rtlCol="0" anchor="ctr">
            <a:spAutoFit/>
          </a:bodyPr>
          <a:lstStyle/>
          <a:p>
            <a:pPr algn="ctr"/>
            <a:endParaRPr kumimoji="1" lang="ja-JP" altLang="en-US" sz="2800" b="1" dirty="0">
              <a:solidFill>
                <a:schemeClr val="bg1"/>
              </a:solidFill>
              <a:latin typeface="Verdana" charset="0"/>
            </a:endParaRPr>
          </a:p>
        </p:txBody>
      </p:sp>
      <p:sp>
        <p:nvSpPr>
          <p:cNvPr id="3" name="フローチャート: 代替処理 2"/>
          <p:cNvSpPr/>
          <p:nvPr/>
        </p:nvSpPr>
        <p:spPr>
          <a:xfrm>
            <a:off x="3364325" y="2985973"/>
            <a:ext cx="2016567" cy="1070212"/>
          </a:xfrm>
          <a:prstGeom prst="flowChartAlternateProcess">
            <a:avLst/>
          </a:prstGeom>
          <a:noFill/>
          <a:ln w="76200">
            <a:solidFill>
              <a:schemeClr val="tx1"/>
            </a:solidFill>
          </a:ln>
        </p:spPr>
        <p:txBody>
          <a:bodyPr wrap="square" rtlCol="0" anchor="ctr">
            <a:spAutoFit/>
          </a:bodyPr>
          <a:lstStyle/>
          <a:p>
            <a:pPr algn="ctr"/>
            <a:endParaRPr kumimoji="1" lang="ja-JP" altLang="en-US" sz="2800" dirty="0">
              <a:solidFill>
                <a:schemeClr val="bg1"/>
              </a:solidFill>
              <a:latin typeface="Verdana" charset="0"/>
            </a:endParaRPr>
          </a:p>
        </p:txBody>
      </p:sp>
      <p:sp>
        <p:nvSpPr>
          <p:cNvPr id="5" name="テキスト ボックス 4"/>
          <p:cNvSpPr txBox="1"/>
          <p:nvPr/>
        </p:nvSpPr>
        <p:spPr>
          <a:xfrm>
            <a:off x="5689757" y="1925835"/>
            <a:ext cx="2642070" cy="338554"/>
          </a:xfrm>
          <a:prstGeom prst="rect">
            <a:avLst/>
          </a:prstGeom>
          <a:noFill/>
        </p:spPr>
        <p:txBody>
          <a:bodyPr wrap="none" rtlCol="0">
            <a:spAutoFit/>
          </a:bodyPr>
          <a:lstStyle/>
          <a:p>
            <a:r>
              <a:rPr kumimoji="1" lang="en-US" altLang="ja-JP" sz="1600" dirty="0" smtClean="0"/>
              <a:t>※Standard of Deference</a:t>
            </a:r>
            <a:endParaRPr kumimoji="1" lang="ja-JP" altLang="en-US" sz="1600" dirty="0"/>
          </a:p>
        </p:txBody>
      </p:sp>
    </p:spTree>
    <p:extLst>
      <p:ext uri="{BB962C8B-B14F-4D97-AF65-F5344CB8AC3E}">
        <p14:creationId xmlns:p14="http://schemas.microsoft.com/office/powerpoint/2010/main" val="515434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各論１</a:t>
            </a:r>
            <a:r>
              <a:rPr lang="en-US" altLang="ja-JP" dirty="0" smtClean="0"/>
              <a:t> </a:t>
            </a:r>
            <a:r>
              <a:rPr kumimoji="1" lang="ja-JP" altLang="en-US" dirty="0" smtClean="0"/>
              <a:t>要件②</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15</a:t>
            </a:fld>
            <a:endParaRPr lang="ja-JP" altLang="en-US">
              <a:latin typeface="News Gothic MT"/>
            </a:endParaRPr>
          </a:p>
        </p:txBody>
      </p:sp>
      <p:sp>
        <p:nvSpPr>
          <p:cNvPr id="8" name="正方形/長方形 7"/>
          <p:cNvSpPr/>
          <p:nvPr/>
        </p:nvSpPr>
        <p:spPr>
          <a:xfrm>
            <a:off x="448067" y="1047090"/>
            <a:ext cx="8208507" cy="2178740"/>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34948" y="3385016"/>
            <a:ext cx="8221626" cy="170029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48067" y="3458799"/>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5" name="右矢印 14"/>
          <p:cNvSpPr/>
          <p:nvPr/>
        </p:nvSpPr>
        <p:spPr>
          <a:xfrm>
            <a:off x="1482309" y="5220677"/>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6" name="テキスト ボックス 15"/>
          <p:cNvSpPr txBox="1"/>
          <p:nvPr/>
        </p:nvSpPr>
        <p:spPr>
          <a:xfrm>
            <a:off x="2299594" y="5229327"/>
            <a:ext cx="5183031" cy="954107"/>
          </a:xfrm>
          <a:prstGeom prst="rect">
            <a:avLst/>
          </a:prstGeom>
          <a:noFill/>
        </p:spPr>
        <p:txBody>
          <a:bodyPr wrap="square" rtlCol="0">
            <a:spAutoFit/>
          </a:bodyPr>
          <a:lstStyle/>
          <a:p>
            <a:r>
              <a:rPr lang="ja-JP" altLang="en-US" sz="2800" b="1" dirty="0" smtClean="0"/>
              <a:t>その外国法が米国法の禁止する</a:t>
            </a:r>
            <a:r>
              <a:rPr lang="en-US" altLang="ja-JP" sz="2800" b="1" dirty="0" smtClean="0"/>
              <a:t/>
            </a:r>
            <a:br>
              <a:rPr lang="en-US" altLang="ja-JP" sz="2800" b="1" dirty="0" smtClean="0"/>
            </a:br>
            <a:r>
              <a:rPr lang="ja-JP" altLang="en-US" sz="2800" b="1" dirty="0" smtClean="0"/>
              <a:t>行為を強制していること</a:t>
            </a:r>
            <a:endParaRPr lang="ja-JP" altLang="en-US" sz="2800" b="1" dirty="0">
              <a:solidFill>
                <a:prstClr val="black"/>
              </a:solidFill>
            </a:endParaRP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a:solidFill>
                  <a:schemeClr val="tx1"/>
                </a:solidFill>
              </a:rPr>
              <a:t>Hartford Fire Ins. Co. v. California, 509 U.S. 764 (1993)</a:t>
            </a:r>
            <a:endParaRPr lang="ja-JP" altLang="en-US" sz="1400" dirty="0">
              <a:solidFill>
                <a:schemeClr val="tx1"/>
              </a:solidFill>
            </a:endParaRPr>
          </a:p>
        </p:txBody>
      </p:sp>
      <p:sp>
        <p:nvSpPr>
          <p:cNvPr id="5" name="正方形/長方形 4"/>
          <p:cNvSpPr/>
          <p:nvPr/>
        </p:nvSpPr>
        <p:spPr>
          <a:xfrm>
            <a:off x="686912" y="1474113"/>
            <a:ext cx="7731798" cy="1569660"/>
          </a:xfrm>
          <a:prstGeom prst="rect">
            <a:avLst/>
          </a:prstGeom>
        </p:spPr>
        <p:txBody>
          <a:bodyPr wrap="square">
            <a:spAutoFit/>
          </a:bodyPr>
          <a:lstStyle/>
          <a:p>
            <a:r>
              <a:rPr lang="en-US" altLang="ja-JP" sz="1200" dirty="0"/>
              <a:t>They assert that Parliament has established a comprehensive regulatory regime over the London reinsurance market and that the conduct alleged here was perfectly consistent with British law and policy. But this is not to state a conflict. “[T]he fact that conduct is lawful in the state in which it took place will not, of itself, bar application of the United States antitrust laws,” even where the foreign state has a strong policy to permit or encourage such conduct</a:t>
            </a:r>
            <a:r>
              <a:rPr lang="en-US" altLang="ja-JP" sz="1200" dirty="0" smtClean="0"/>
              <a:t>.</a:t>
            </a:r>
            <a:endParaRPr lang="en-US" altLang="ja-JP" sz="1200" dirty="0"/>
          </a:p>
          <a:p>
            <a:r>
              <a:rPr lang="en-US" altLang="ja-JP" sz="1200" dirty="0" smtClean="0"/>
              <a:t>Since </a:t>
            </a:r>
            <a:r>
              <a:rPr lang="en-US" altLang="ja-JP" sz="1200" dirty="0"/>
              <a:t>the London reinsurers do not argue that British law requires them to act in some fashion prohibited by the law of the United </a:t>
            </a:r>
            <a:r>
              <a:rPr lang="en-US" altLang="ja-JP" sz="1200" dirty="0" smtClean="0"/>
              <a:t>States</a:t>
            </a:r>
            <a:r>
              <a:rPr lang="mr-IN" altLang="ja-JP" sz="1200" dirty="0" smtClean="0"/>
              <a:t>……</a:t>
            </a:r>
            <a:r>
              <a:rPr lang="en-US" altLang="ja-JP" sz="1200" dirty="0" smtClean="0"/>
              <a:t>or </a:t>
            </a:r>
            <a:r>
              <a:rPr lang="en-US" altLang="ja-JP" sz="1200" dirty="0"/>
              <a:t>claim that their compliance with the laws of both countries is otherwise impossible, we see no conflict with British law. </a:t>
            </a:r>
          </a:p>
        </p:txBody>
      </p:sp>
      <p:sp>
        <p:nvSpPr>
          <p:cNvPr id="3" name="正方形/長方形 2"/>
          <p:cNvSpPr/>
          <p:nvPr/>
        </p:nvSpPr>
        <p:spPr>
          <a:xfrm>
            <a:off x="597778" y="3823596"/>
            <a:ext cx="7948446" cy="1200329"/>
          </a:xfrm>
          <a:prstGeom prst="rect">
            <a:avLst/>
          </a:prstGeom>
        </p:spPr>
        <p:txBody>
          <a:bodyPr wrap="square">
            <a:spAutoFit/>
          </a:bodyPr>
          <a:lstStyle/>
          <a:p>
            <a:r>
              <a:rPr lang="ja-JP" altLang="en-US" sz="1200" dirty="0"/>
              <a:t>彼らは、議会がロンドン再保険市場において包括的な規制体制を確立し、当該行為は英国法や英国の方針に完全に一致していると主張する。しかし、これは衝突を生じない。外国がそのような行為を許可ないし奨励する強い方針を持っていたとしても、「</a:t>
            </a:r>
            <a:r>
              <a:rPr lang="ja-JP" altLang="en-US" sz="1200" b="1" u="sng" dirty="0"/>
              <a:t>当該行為がその国で合法であるという事実自体</a:t>
            </a:r>
            <a:r>
              <a:rPr lang="ja-JP" altLang="en-US" sz="1200" dirty="0"/>
              <a:t>は、反トラスト法の適用を禁止しない」</a:t>
            </a:r>
            <a:r>
              <a:rPr lang="ja-JP" altLang="en-US" sz="1200" dirty="0" smtClean="0"/>
              <a:t>。</a:t>
            </a:r>
            <a:endParaRPr lang="en-US" altLang="ja-JP" sz="1200" dirty="0" smtClean="0"/>
          </a:p>
          <a:p>
            <a:r>
              <a:rPr lang="ja-JP" altLang="en-US" sz="1200" dirty="0" smtClean="0"/>
              <a:t>ロンドン</a:t>
            </a:r>
            <a:r>
              <a:rPr lang="ja-JP" altLang="en-US" sz="1200" dirty="0"/>
              <a:t>の再保険業者は、米国法が</a:t>
            </a:r>
            <a:r>
              <a:rPr lang="ja-JP" altLang="en-US" sz="1200" b="1" u="sng" dirty="0"/>
              <a:t>禁止している行為を英国法が強制していること</a:t>
            </a:r>
            <a:r>
              <a:rPr lang="ja-JP" altLang="en-US" sz="1200" dirty="0"/>
              <a:t>や、両方の国の法律に従うことが不可能であるとは断言しておらず、従って、英国法との間に衝突はないものと言える</a:t>
            </a:r>
            <a:r>
              <a:rPr lang="ja-JP" altLang="en-US" sz="1200" dirty="0" smtClean="0"/>
              <a:t>。</a:t>
            </a:r>
            <a:endParaRPr lang="en-US" altLang="ja-JP" sz="1200" dirty="0" smtClean="0"/>
          </a:p>
        </p:txBody>
      </p:sp>
    </p:spTree>
    <p:extLst>
      <p:ext uri="{BB962C8B-B14F-4D97-AF65-F5344CB8AC3E}">
        <p14:creationId xmlns:p14="http://schemas.microsoft.com/office/powerpoint/2010/main" val="1833701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各論１</a:t>
            </a:r>
            <a:r>
              <a:rPr kumimoji="1" lang="en-US" altLang="ja-JP" dirty="0" smtClean="0"/>
              <a:t> </a:t>
            </a:r>
            <a:r>
              <a:rPr kumimoji="1" lang="ja-JP" altLang="en-US" dirty="0" smtClean="0"/>
              <a:t>当てはめ①②</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16</a:t>
            </a:fld>
            <a:endParaRPr lang="ja-JP" altLang="en-US">
              <a:latin typeface="News Gothic MT"/>
            </a:endParaRPr>
          </a:p>
        </p:txBody>
      </p:sp>
      <p:sp>
        <p:nvSpPr>
          <p:cNvPr id="8" name="正方形/長方形 7"/>
          <p:cNvSpPr/>
          <p:nvPr/>
        </p:nvSpPr>
        <p:spPr>
          <a:xfrm>
            <a:off x="448067" y="1047090"/>
            <a:ext cx="8208507" cy="2187294"/>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34948" y="3550424"/>
            <a:ext cx="8221626" cy="2011971"/>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57200" y="3706925"/>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5" name="右矢印 14"/>
          <p:cNvSpPr/>
          <p:nvPr/>
        </p:nvSpPr>
        <p:spPr>
          <a:xfrm>
            <a:off x="3032547" y="5663937"/>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6" name="テキスト ボックス 15"/>
          <p:cNvSpPr txBox="1"/>
          <p:nvPr/>
        </p:nvSpPr>
        <p:spPr>
          <a:xfrm>
            <a:off x="3718347" y="5659144"/>
            <a:ext cx="4182268" cy="584775"/>
          </a:xfrm>
          <a:prstGeom prst="rect">
            <a:avLst/>
          </a:prstGeom>
          <a:noFill/>
        </p:spPr>
        <p:txBody>
          <a:bodyPr wrap="square" rtlCol="0">
            <a:spAutoFit/>
          </a:bodyPr>
          <a:lstStyle/>
          <a:p>
            <a:r>
              <a:rPr lang="ja-JP" altLang="en-US" sz="3200" b="1" dirty="0" smtClean="0"/>
              <a:t>吟味</a:t>
            </a:r>
            <a:r>
              <a:rPr lang="ja-JP" altLang="en-US" sz="3200" b="1" dirty="0"/>
              <a:t>なし</a:t>
            </a:r>
            <a:endParaRPr lang="ja-JP" altLang="en-US" sz="3200" b="1" dirty="0">
              <a:solidFill>
                <a:prstClr val="black"/>
              </a:solidFill>
            </a:endParaRP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prstClr val="black"/>
                </a:solidFill>
              </a:rPr>
              <a:t>出典</a:t>
            </a:r>
            <a:r>
              <a:rPr lang="ja-JP" altLang="en-US" sz="1400" dirty="0" smtClean="0">
                <a:solidFill>
                  <a:schemeClr val="tx1"/>
                </a:solidFill>
              </a:rPr>
              <a:t>：</a:t>
            </a:r>
            <a:r>
              <a:rPr lang="en-US" altLang="ja-JP" sz="1400" dirty="0">
                <a:solidFill>
                  <a:schemeClr val="tx1"/>
                </a:solidFill>
              </a:rPr>
              <a:t>In re Vitamin C Antitrust Litigation, 837 F.3d 175 (2016)</a:t>
            </a:r>
            <a:endParaRPr lang="ja-JP" altLang="en-US" sz="1400" dirty="0">
              <a:solidFill>
                <a:schemeClr val="tx1"/>
              </a:solidFill>
            </a:endParaRPr>
          </a:p>
        </p:txBody>
      </p:sp>
      <p:sp>
        <p:nvSpPr>
          <p:cNvPr id="5" name="正方形/長方形 4"/>
          <p:cNvSpPr/>
          <p:nvPr/>
        </p:nvSpPr>
        <p:spPr>
          <a:xfrm>
            <a:off x="686912" y="1474113"/>
            <a:ext cx="7731798" cy="1569660"/>
          </a:xfrm>
          <a:prstGeom prst="rect">
            <a:avLst/>
          </a:prstGeom>
        </p:spPr>
        <p:txBody>
          <a:bodyPr wrap="square">
            <a:spAutoFit/>
          </a:bodyPr>
          <a:lstStyle/>
          <a:p>
            <a:r>
              <a:rPr lang="en-US" altLang="ja-JP" sz="1600" dirty="0"/>
              <a:t>Here, because the Chinese Government filed a formal statement in the district court asserting that Chinese law required Defendants to set prices and reduce quantities of vitamin C sold abroad, and because Defendants could not simultaneously comply with Chinese law and U.S. antitrust laws, the principles of international comity required the district court to abstain from exercising jurisdiction in this case.</a:t>
            </a:r>
            <a:endParaRPr lang="ja-JP" altLang="en-US" sz="1600" dirty="0"/>
          </a:p>
        </p:txBody>
      </p:sp>
      <p:sp>
        <p:nvSpPr>
          <p:cNvPr id="3" name="正方形/長方形 2"/>
          <p:cNvSpPr/>
          <p:nvPr/>
        </p:nvSpPr>
        <p:spPr>
          <a:xfrm>
            <a:off x="597778" y="4050295"/>
            <a:ext cx="7948446" cy="1477328"/>
          </a:xfrm>
          <a:prstGeom prst="rect">
            <a:avLst/>
          </a:prstGeom>
        </p:spPr>
        <p:txBody>
          <a:bodyPr wrap="square">
            <a:spAutoFit/>
          </a:bodyPr>
          <a:lstStyle/>
          <a:p>
            <a:r>
              <a:rPr lang="ja-JP" altLang="en-US" dirty="0"/>
              <a:t>中国政府が、地裁において、</a:t>
            </a:r>
            <a:r>
              <a:rPr lang="ja-JP" altLang="en-US" u="sng" dirty="0"/>
              <a:t>中国法は被告に対して価格を固定し海外で販売されるビタミン</a:t>
            </a:r>
            <a:r>
              <a:rPr lang="en-US" altLang="ja-JP" u="sng" dirty="0"/>
              <a:t>C</a:t>
            </a:r>
            <a:r>
              <a:rPr lang="ja-JP" altLang="en-US" u="sng" dirty="0"/>
              <a:t>の量を減らすことを要求しているという旨の公式声明を発表しており</a:t>
            </a:r>
            <a:r>
              <a:rPr lang="ja-JP" altLang="en-US" dirty="0"/>
              <a:t>、そして、被告は同時に中国法と米国反トラスト法の両方に従うことができないことから、本件において地裁は国際礼譲の原則に基づいて域外適用を差し控えることが求められる。</a:t>
            </a:r>
          </a:p>
        </p:txBody>
      </p:sp>
    </p:spTree>
    <p:extLst>
      <p:ext uri="{BB962C8B-B14F-4D97-AF65-F5344CB8AC3E}">
        <p14:creationId xmlns:p14="http://schemas.microsoft.com/office/powerpoint/2010/main" val="10016945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各論１</a:t>
            </a:r>
            <a:r>
              <a:rPr kumimoji="1" lang="en-US" altLang="ja-JP" dirty="0" smtClean="0"/>
              <a:t> </a:t>
            </a:r>
            <a:r>
              <a:rPr kumimoji="1" lang="ja-JP" altLang="en-US" dirty="0" smtClean="0"/>
              <a:t>当てはめ①</a:t>
            </a:r>
            <a:r>
              <a:rPr kumimoji="1" lang="en-US" altLang="ja-JP" dirty="0" smtClean="0"/>
              <a:t> </a:t>
            </a:r>
            <a:r>
              <a:rPr kumimoji="1" lang="ja-JP" altLang="en-US" dirty="0" smtClean="0"/>
              <a:t>補足</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17</a:t>
            </a:fld>
            <a:endParaRPr lang="ja-JP" altLang="en-US">
              <a:latin typeface="News Gothic MT"/>
            </a:endParaRP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prstClr val="black"/>
                </a:solidFill>
              </a:rPr>
              <a:t>出典</a:t>
            </a:r>
            <a:r>
              <a:rPr lang="ja-JP" altLang="en-US" sz="1400" dirty="0" smtClean="0">
                <a:solidFill>
                  <a:prstClr val="black"/>
                </a:solidFill>
              </a:rPr>
              <a:t>：</a:t>
            </a:r>
            <a:r>
              <a:rPr lang="en-US" altLang="ja-JP" sz="1400" dirty="0">
                <a:solidFill>
                  <a:schemeClr val="tx1"/>
                </a:solidFill>
              </a:rPr>
              <a:t>In re Vitamin C Antitrust Litigation, 837 F.3d 175 (2016)</a:t>
            </a:r>
            <a:endParaRPr lang="ja-JP" altLang="en-US" sz="1400" dirty="0">
              <a:solidFill>
                <a:schemeClr val="tx1"/>
              </a:solidFill>
            </a:endParaRPr>
          </a:p>
        </p:txBody>
      </p:sp>
      <p:sp>
        <p:nvSpPr>
          <p:cNvPr id="18" name="正方形/長方形 17"/>
          <p:cNvSpPr/>
          <p:nvPr/>
        </p:nvSpPr>
        <p:spPr>
          <a:xfrm>
            <a:off x="460348" y="1215471"/>
            <a:ext cx="8221626" cy="2011971"/>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9" name="テキスト ボックス 18"/>
          <p:cNvSpPr txBox="1"/>
          <p:nvPr/>
        </p:nvSpPr>
        <p:spPr>
          <a:xfrm>
            <a:off x="482600" y="1371972"/>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20" name="正方形/長方形 19"/>
          <p:cNvSpPr/>
          <p:nvPr/>
        </p:nvSpPr>
        <p:spPr>
          <a:xfrm>
            <a:off x="623178" y="1715342"/>
            <a:ext cx="7948446" cy="1477328"/>
          </a:xfrm>
          <a:prstGeom prst="rect">
            <a:avLst/>
          </a:prstGeom>
        </p:spPr>
        <p:txBody>
          <a:bodyPr wrap="square">
            <a:spAutoFit/>
          </a:bodyPr>
          <a:lstStyle/>
          <a:p>
            <a:r>
              <a:rPr lang="ja-JP" altLang="en-US" dirty="0"/>
              <a:t>中国政府が、地裁において、中国法は被告に対して価格を固定し海外で販売されるビタミン</a:t>
            </a:r>
            <a:r>
              <a:rPr lang="en-US" altLang="ja-JP" dirty="0"/>
              <a:t>C</a:t>
            </a:r>
            <a:r>
              <a:rPr lang="ja-JP" altLang="en-US" dirty="0"/>
              <a:t>の量を減らすことを要求しているという旨の公式声明を発表しており、そして、被告は同時に中国法と米国反トラスト法の両方に従うことができないことから、本件において地裁は国際礼譲の原則に基づいて域外適用を差し控えた。</a:t>
            </a:r>
          </a:p>
        </p:txBody>
      </p:sp>
      <p:sp>
        <p:nvSpPr>
          <p:cNvPr id="6" name="正方形/長方形 5"/>
          <p:cNvSpPr/>
          <p:nvPr/>
        </p:nvSpPr>
        <p:spPr>
          <a:xfrm>
            <a:off x="460349" y="3536040"/>
            <a:ext cx="8378852" cy="2308324"/>
          </a:xfrm>
          <a:prstGeom prst="rect">
            <a:avLst/>
          </a:prstGeom>
        </p:spPr>
        <p:txBody>
          <a:bodyPr wrap="square">
            <a:spAutoFit/>
          </a:bodyPr>
          <a:lstStyle/>
          <a:p>
            <a:r>
              <a:rPr lang="ja-JP" altLang="en-US" sz="2400" b="1" dirty="0">
                <a:solidFill>
                  <a:srgbClr val="000000"/>
                </a:solidFill>
                <a:latin typeface="+mn-ea"/>
              </a:rPr>
              <a:t>「中国政府による</a:t>
            </a:r>
            <a:r>
              <a:rPr lang="ja-JP" altLang="en-US" sz="2400" b="1" dirty="0" smtClean="0">
                <a:solidFill>
                  <a:srgbClr val="000000"/>
                </a:solidFill>
                <a:latin typeface="+mn-ea"/>
              </a:rPr>
              <a:t>法律の説明」</a:t>
            </a:r>
            <a:endParaRPr lang="en-US" altLang="ja-JP" sz="2400" b="1" dirty="0" smtClean="0">
              <a:solidFill>
                <a:srgbClr val="000000"/>
              </a:solidFill>
              <a:latin typeface="+mn-ea"/>
            </a:endParaRPr>
          </a:p>
          <a:p>
            <a:r>
              <a:rPr lang="ja-JP" altLang="en-US" sz="2400" b="1" dirty="0" smtClean="0">
                <a:solidFill>
                  <a:srgbClr val="000000"/>
                </a:solidFill>
                <a:latin typeface="+mn-ea"/>
              </a:rPr>
              <a:t>→ 「同時</a:t>
            </a:r>
            <a:r>
              <a:rPr lang="ja-JP" altLang="en-US" sz="2400" b="1" dirty="0">
                <a:solidFill>
                  <a:srgbClr val="000000"/>
                </a:solidFill>
                <a:latin typeface="+mn-ea"/>
              </a:rPr>
              <a:t>に双方の法律に従うことはできない</a:t>
            </a:r>
            <a:r>
              <a:rPr lang="ja-JP" altLang="en-US" sz="2400" b="1" dirty="0" smtClean="0">
                <a:solidFill>
                  <a:srgbClr val="000000"/>
                </a:solidFill>
                <a:latin typeface="+mn-ea"/>
              </a:rPr>
              <a:t>」と</a:t>
            </a:r>
            <a:r>
              <a:rPr lang="ja-JP" altLang="en-US" sz="2400" b="1" dirty="0">
                <a:solidFill>
                  <a:srgbClr val="000000"/>
                </a:solidFill>
                <a:latin typeface="+mn-ea"/>
              </a:rPr>
              <a:t>いう</a:t>
            </a:r>
            <a:r>
              <a:rPr lang="ja-JP" altLang="en-US" sz="2400" b="1" dirty="0" smtClean="0">
                <a:solidFill>
                  <a:srgbClr val="000000"/>
                </a:solidFill>
                <a:latin typeface="+mn-ea"/>
              </a:rPr>
              <a:t>論法</a:t>
            </a:r>
            <a:endParaRPr lang="en-US" altLang="ja-JP" sz="2400" b="1" dirty="0" smtClean="0">
              <a:solidFill>
                <a:srgbClr val="000000"/>
              </a:solidFill>
              <a:latin typeface="+mn-ea"/>
            </a:endParaRPr>
          </a:p>
          <a:p>
            <a:endParaRPr lang="en-US" altLang="ja-JP" sz="2400" dirty="0">
              <a:solidFill>
                <a:srgbClr val="000000"/>
              </a:solidFill>
              <a:latin typeface="+mn-ea"/>
            </a:endParaRPr>
          </a:p>
          <a:p>
            <a:pPr algn="ctr"/>
            <a:r>
              <a:rPr lang="ja-JP" altLang="en-US" sz="2400" b="1" u="sng" dirty="0" smtClean="0">
                <a:solidFill>
                  <a:srgbClr val="FF0000"/>
                </a:solidFill>
                <a:latin typeface="+mn-ea"/>
              </a:rPr>
              <a:t>前提（当てはめ①）が</a:t>
            </a:r>
            <a:r>
              <a:rPr lang="ja-JP" altLang="en-US" sz="2400" b="1" u="sng" dirty="0">
                <a:solidFill>
                  <a:srgbClr val="FF0000"/>
                </a:solidFill>
                <a:latin typeface="+mn-ea"/>
              </a:rPr>
              <a:t>事実であるかわからないため、</a:t>
            </a:r>
            <a:endParaRPr lang="en-US" altLang="ja-JP" sz="2400" b="1" u="sng" dirty="0">
              <a:solidFill>
                <a:srgbClr val="FF0000"/>
              </a:solidFill>
              <a:latin typeface="+mn-ea"/>
            </a:endParaRPr>
          </a:p>
          <a:p>
            <a:pPr algn="ctr"/>
            <a:r>
              <a:rPr lang="ja-JP" altLang="en-US" sz="2400" b="1" u="sng" dirty="0" smtClean="0">
                <a:solidFill>
                  <a:srgbClr val="FF0000"/>
                </a:solidFill>
                <a:latin typeface="+mn-ea"/>
              </a:rPr>
              <a:t>結論（当てはめ②）も</a:t>
            </a:r>
            <a:r>
              <a:rPr lang="ja-JP" altLang="en-US" sz="2400" b="1" u="sng" dirty="0">
                <a:solidFill>
                  <a:srgbClr val="FF0000"/>
                </a:solidFill>
                <a:latin typeface="+mn-ea"/>
              </a:rPr>
              <a:t>事実であるかわからない</a:t>
            </a:r>
          </a:p>
          <a:p>
            <a:endParaRPr lang="en-US" altLang="ja-JP" sz="2400" dirty="0" smtClean="0">
              <a:solidFill>
                <a:srgbClr val="000000"/>
              </a:solidFill>
              <a:latin typeface="+mn-ea"/>
            </a:endParaRPr>
          </a:p>
        </p:txBody>
      </p:sp>
      <p:sp>
        <p:nvSpPr>
          <p:cNvPr id="26" name="テキスト ボックス 25"/>
          <p:cNvSpPr txBox="1"/>
          <p:nvPr/>
        </p:nvSpPr>
        <p:spPr>
          <a:xfrm>
            <a:off x="2361123" y="5551976"/>
            <a:ext cx="4182268" cy="584775"/>
          </a:xfrm>
          <a:prstGeom prst="rect">
            <a:avLst/>
          </a:prstGeom>
          <a:noFill/>
        </p:spPr>
        <p:txBody>
          <a:bodyPr wrap="square" rtlCol="0">
            <a:spAutoFit/>
          </a:bodyPr>
          <a:lstStyle/>
          <a:p>
            <a:pPr algn="ctr"/>
            <a:r>
              <a:rPr lang="ja-JP" altLang="en-US" sz="3200" b="1" dirty="0" smtClean="0"/>
              <a:t>吟味</a:t>
            </a:r>
            <a:r>
              <a:rPr lang="ja-JP" altLang="en-US" sz="3200" b="1" dirty="0"/>
              <a:t>なし</a:t>
            </a:r>
            <a:endParaRPr lang="ja-JP" altLang="en-US" sz="3200" b="1" dirty="0">
              <a:solidFill>
                <a:prstClr val="black"/>
              </a:solidFill>
            </a:endParaRPr>
          </a:p>
        </p:txBody>
      </p:sp>
    </p:spTree>
    <p:extLst>
      <p:ext uri="{BB962C8B-B14F-4D97-AF65-F5344CB8AC3E}">
        <p14:creationId xmlns:p14="http://schemas.microsoft.com/office/powerpoint/2010/main" val="904659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68532"/>
            <a:ext cx="10111415" cy="1143000"/>
          </a:xfrm>
        </p:spPr>
        <p:txBody>
          <a:bodyPr/>
          <a:lstStyle/>
          <a:p>
            <a:r>
              <a:rPr lang="ja-JP" altLang="en-US" dirty="0" smtClean="0"/>
              <a:t>各論１ </a:t>
            </a:r>
            <a:r>
              <a:rPr lang="ja-JP" altLang="en-US" dirty="0"/>
              <a:t>あてはめ結果</a:t>
            </a:r>
            <a:endParaRPr kumimoji="1" lang="ja-JP" altLang="en-US" dirty="0"/>
          </a:p>
        </p:txBody>
      </p:sp>
      <p:sp>
        <p:nvSpPr>
          <p:cNvPr id="12" name="スライド番号プレースホルダー 3"/>
          <p:cNvSpPr>
            <a:spLocks noGrp="1"/>
          </p:cNvSpPr>
          <p:nvPr>
            <p:ph type="sldNum" sz="quarter" idx="12"/>
          </p:nvPr>
        </p:nvSpPr>
        <p:spPr/>
        <p:txBody>
          <a:bodyPr/>
          <a:lstStyle/>
          <a:p>
            <a:fld id="{5B4AF231-A605-5743-A288-EDC6BA10A0C2}" type="slidenum">
              <a:rPr kumimoji="1" lang="ja-JP" altLang="en-US" smtClean="0">
                <a:latin typeface="+mn-ea"/>
                <a:cs typeface="Segoe UI Black" panose="020B0A02040204020203" pitchFamily="34" charset="0"/>
              </a:rPr>
              <a:pPr/>
              <a:t>18</a:t>
            </a:fld>
            <a:endParaRPr kumimoji="1" lang="ja-JP" altLang="en-US" dirty="0">
              <a:latin typeface="+mn-ea"/>
              <a:cs typeface="Segoe UI Black" panose="020B0A02040204020203" pitchFamily="34" charset="0"/>
            </a:endParaRPr>
          </a:p>
        </p:txBody>
      </p:sp>
      <p:graphicFrame>
        <p:nvGraphicFramePr>
          <p:cNvPr id="8" name="図表 7"/>
          <p:cNvGraphicFramePr/>
          <p:nvPr>
            <p:extLst>
              <p:ext uri="{D42A27DB-BD31-4B8C-83A1-F6EECF244321}">
                <p14:modId xmlns:p14="http://schemas.microsoft.com/office/powerpoint/2010/main" val="1871921973"/>
              </p:ext>
            </p:extLst>
          </p:nvPr>
        </p:nvGraphicFramePr>
        <p:xfrm>
          <a:off x="1096079" y="1231132"/>
          <a:ext cx="7239029" cy="2405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正方形/長方形 9"/>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100" dirty="0">
                <a:solidFill>
                  <a:schemeClr val="tx1"/>
                </a:solidFill>
                <a:latin typeface="+mn-ea"/>
              </a:rPr>
              <a:t>出典：</a:t>
            </a:r>
            <a:r>
              <a:rPr lang="en-US" altLang="ja-JP" sz="1100" dirty="0">
                <a:solidFill>
                  <a:schemeClr val="tx1"/>
                </a:solidFill>
              </a:rPr>
              <a:t> UNITED STATES – SUBSIDIES ON UPLAND COTTON</a:t>
            </a:r>
            <a:r>
              <a:rPr lang="ja-JP" altLang="ja-JP" sz="1100" dirty="0">
                <a:solidFill>
                  <a:schemeClr val="tx1"/>
                </a:solidFill>
              </a:rPr>
              <a:t>（</a:t>
            </a:r>
            <a:r>
              <a:rPr lang="en-US" altLang="ja-JP" sz="1100" dirty="0">
                <a:solidFill>
                  <a:schemeClr val="tx1"/>
                </a:solidFill>
              </a:rPr>
              <a:t>WT/DS267/AB/R</a:t>
            </a:r>
            <a:r>
              <a:rPr lang="ja-JP" altLang="ja-JP" sz="1100" dirty="0">
                <a:solidFill>
                  <a:schemeClr val="tx1"/>
                </a:solidFill>
              </a:rPr>
              <a:t>） </a:t>
            </a:r>
            <a:endParaRPr lang="en-US" altLang="ja-JP" sz="1100" dirty="0">
              <a:solidFill>
                <a:schemeClr val="tx1"/>
              </a:solidFill>
            </a:endParaRPr>
          </a:p>
          <a:p>
            <a:r>
              <a:rPr lang="en-US" altLang="ja-JP" sz="1100" dirty="0">
                <a:solidFill>
                  <a:schemeClr val="tx1"/>
                </a:solidFill>
              </a:rPr>
              <a:t>CANADA – MEASURES AFFECTING THE IMPORTATION OF MILK AND THE EXPORTATION OF DAIRY PRODUCTS</a:t>
            </a:r>
            <a:r>
              <a:rPr lang="ja-JP" altLang="ja-JP" sz="1100" dirty="0">
                <a:solidFill>
                  <a:schemeClr val="tx1"/>
                </a:solidFill>
              </a:rPr>
              <a:t>（</a:t>
            </a:r>
            <a:r>
              <a:rPr lang="en-US" altLang="ja-JP" sz="1100" dirty="0">
                <a:solidFill>
                  <a:schemeClr val="tx1"/>
                </a:solidFill>
              </a:rPr>
              <a:t>WT/DS103/AB/R WT/DS113/AB/R</a:t>
            </a:r>
            <a:r>
              <a:rPr lang="ja-JP" altLang="ja-JP" sz="1100" dirty="0">
                <a:solidFill>
                  <a:schemeClr val="tx1"/>
                </a:solidFill>
              </a:rPr>
              <a:t>） </a:t>
            </a:r>
          </a:p>
        </p:txBody>
      </p:sp>
      <p:graphicFrame>
        <p:nvGraphicFramePr>
          <p:cNvPr id="13" name="図表 12"/>
          <p:cNvGraphicFramePr/>
          <p:nvPr>
            <p:extLst>
              <p:ext uri="{D42A27DB-BD31-4B8C-83A1-F6EECF244321}">
                <p14:modId xmlns:p14="http://schemas.microsoft.com/office/powerpoint/2010/main" val="166974392"/>
              </p:ext>
            </p:extLst>
          </p:nvPr>
        </p:nvGraphicFramePr>
        <p:xfrm>
          <a:off x="450073" y="3812948"/>
          <a:ext cx="8608314" cy="202241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67271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17488" y="3059238"/>
            <a:ext cx="9142958" cy="808106"/>
          </a:xfrm>
          <a:prstGeom prst="rect">
            <a:avLst/>
          </a:prstGeom>
        </p:spPr>
        <p:txBody>
          <a:bodyPr vert="horz" wrap="square">
            <a:spAutoFit/>
          </a:bodyPr>
          <a:lstStyle/>
          <a:p>
            <a:pPr algn="ctr" defTabSz="829544">
              <a:lnSpc>
                <a:spcPct val="160000"/>
              </a:lnSpc>
            </a:pPr>
            <a:r>
              <a:rPr kumimoji="0" lang="ja-JP" altLang="en-US" sz="2907" b="1" kern="0" cap="all" spc="1026" dirty="0" smtClean="0">
                <a:solidFill>
                  <a:prstClr val="white">
                    <a:alpha val="95000"/>
                  </a:prstClr>
                </a:solidFill>
                <a:latin typeface="AXIS Std R" panose="020B0500000000000000" pitchFamily="34" charset="-128"/>
                <a:ea typeface="AXIS Std R" panose="020B0500000000000000" pitchFamily="34" charset="-128"/>
              </a:rPr>
              <a:t>各論１</a:t>
            </a:r>
            <a:r>
              <a:rPr kumimoji="0" lang="ja-JP" altLang="en-US" sz="2907" b="1" kern="0" cap="all" spc="1026" dirty="0">
                <a:solidFill>
                  <a:prstClr val="white">
                    <a:alpha val="95000"/>
                  </a:prstClr>
                </a:solidFill>
                <a:latin typeface="AXIS Std R" panose="020B0500000000000000" pitchFamily="34" charset="-128"/>
                <a:ea typeface="AXIS Std R" panose="020B0500000000000000" pitchFamily="34" charset="-128"/>
              </a:rPr>
              <a:t>　フリー</a:t>
            </a:r>
            <a:endParaRPr kumimoji="0" lang="en-US" altLang="ja-JP" sz="2907" b="1" kern="0" cap="all" spc="1026" dirty="0">
              <a:solidFill>
                <a:prstClr val="white">
                  <a:alpha val="95000"/>
                </a:prstClr>
              </a:solidFill>
              <a:latin typeface="AXIS Std R" panose="020B0500000000000000" pitchFamily="34" charset="-128"/>
              <a:ea typeface="AXIS Std R" panose="020B0500000000000000" pitchFamily="34" charset="-128"/>
            </a:endParaRPr>
          </a:p>
        </p:txBody>
      </p:sp>
      <p:sp>
        <p:nvSpPr>
          <p:cNvPr id="6" name="正方形/長方形 5"/>
          <p:cNvSpPr/>
          <p:nvPr/>
        </p:nvSpPr>
        <p:spPr>
          <a:xfrm>
            <a:off x="4264688" y="1707888"/>
            <a:ext cx="693908" cy="1263423"/>
          </a:xfrm>
          <a:prstGeom prst="rect">
            <a:avLst/>
          </a:prstGeom>
        </p:spPr>
        <p:txBody>
          <a:bodyPr wrap="none">
            <a:spAutoFit/>
          </a:bodyPr>
          <a:lstStyle/>
          <a:p>
            <a:pPr defTabSz="829544"/>
            <a:r>
              <a:rPr kumimoji="0" lang="en-US" altLang="ja-JP" sz="7610" kern="0" spc="171" dirty="0" smtClean="0">
                <a:solidFill>
                  <a:srgbClr val="FFFFFF">
                    <a:alpha val="10000"/>
                  </a:srgbClr>
                </a:solidFill>
                <a:latin typeface="DIN Mittelschrift Std" pitchFamily="50" charset="0"/>
                <a:ea typeface="小塚ゴシック Pro B" pitchFamily="34" charset="-128"/>
              </a:rPr>
              <a:t>2</a:t>
            </a:r>
          </a:p>
        </p:txBody>
      </p:sp>
    </p:spTree>
    <p:extLst>
      <p:ext uri="{BB962C8B-B14F-4D97-AF65-F5344CB8AC3E}">
        <p14:creationId xmlns:p14="http://schemas.microsoft.com/office/powerpoint/2010/main" val="1114568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1320557" y="2645108"/>
            <a:ext cx="6648310" cy="1663134"/>
            <a:chOff x="2663255" y="2627709"/>
            <a:chExt cx="5976665" cy="1833297"/>
          </a:xfrm>
        </p:grpSpPr>
        <p:grpSp>
          <p:nvGrpSpPr>
            <p:cNvPr id="15" name="グループ化 14"/>
            <p:cNvGrpSpPr/>
            <p:nvPr/>
          </p:nvGrpSpPr>
          <p:grpSpPr>
            <a:xfrm>
              <a:off x="2663255" y="2627709"/>
              <a:ext cx="5976665" cy="1833297"/>
              <a:chOff x="3289612" y="2610673"/>
              <a:chExt cx="3905573" cy="1833297"/>
            </a:xfrm>
          </p:grpSpPr>
          <p:sp>
            <p:nvSpPr>
              <p:cNvPr id="4" name="テキスト ボックス 3"/>
              <p:cNvSpPr txBox="1"/>
              <p:nvPr/>
            </p:nvSpPr>
            <p:spPr>
              <a:xfrm>
                <a:off x="4079087" y="3059753"/>
                <a:ext cx="2446547" cy="778971"/>
              </a:xfrm>
              <a:prstGeom prst="rect">
                <a:avLst/>
              </a:prstGeom>
              <a:noFill/>
            </p:spPr>
            <p:txBody>
              <a:bodyPr wrap="square" rtlCol="0">
                <a:spAutoFit/>
              </a:bodyPr>
              <a:lstStyle/>
              <a:p>
                <a:pPr algn="dist" defTabSz="829544"/>
                <a:r>
                  <a:rPr kumimoji="0" lang="ja-JP" altLang="en-US" sz="3992" b="1" kern="0" spc="-272" dirty="0" smtClean="0">
                    <a:solidFill>
                      <a:schemeClr val="accent1">
                        <a:lumMod val="90000"/>
                        <a:lumOff val="1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rPr>
                  <a:t>各論１</a:t>
                </a:r>
                <a:endParaRPr lang="ja-JP" altLang="en-US" sz="3992" b="1" kern="0" spc="-272" dirty="0">
                  <a:solidFill>
                    <a:schemeClr val="accent1">
                      <a:lumMod val="90000"/>
                      <a:lumOff val="1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endParaRPr>
              </a:p>
            </p:txBody>
          </p:sp>
          <p:sp>
            <p:nvSpPr>
              <p:cNvPr id="6" name="テキスト ボックス 5"/>
              <p:cNvSpPr txBox="1"/>
              <p:nvPr/>
            </p:nvSpPr>
            <p:spPr>
              <a:xfrm>
                <a:off x="4275622" y="4034447"/>
                <a:ext cx="2053478" cy="409523"/>
              </a:xfrm>
              <a:prstGeom prst="rect">
                <a:avLst/>
              </a:prstGeom>
              <a:noFill/>
            </p:spPr>
            <p:txBody>
              <a:bodyPr wrap="square" rtlCol="0">
                <a:spAutoFit/>
              </a:bodyPr>
              <a:lstStyle/>
              <a:p>
                <a:pPr algn="dist" defTabSz="829544"/>
                <a:r>
                  <a:rPr lang="en-US" altLang="ja-JP" sz="1814" kern="0" spc="-272" dirty="0" smtClean="0">
                    <a:solidFill>
                      <a:schemeClr val="accent1">
                        <a:lumMod val="50000"/>
                        <a:lumOff val="5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rPr>
                  <a:t>20</a:t>
                </a:r>
                <a:r>
                  <a:rPr lang="ja-JP" altLang="en-US" sz="1814" kern="0" spc="-272" dirty="0" smtClean="0">
                    <a:solidFill>
                      <a:schemeClr val="accent1">
                        <a:lumMod val="50000"/>
                        <a:lumOff val="5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rPr>
                  <a:t>１７年９</a:t>
                </a:r>
                <a:r>
                  <a:rPr kumimoji="0" lang="ja-JP" altLang="en-US" sz="1814" kern="0" spc="-272" dirty="0" smtClean="0">
                    <a:solidFill>
                      <a:schemeClr val="accent1">
                        <a:lumMod val="50000"/>
                        <a:lumOff val="5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rPr>
                  <a:t>月１０日</a:t>
                </a:r>
                <a:endParaRPr lang="ja-JP" altLang="en-US" sz="1814" kern="0" spc="-272" dirty="0">
                  <a:solidFill>
                    <a:schemeClr val="accent1">
                      <a:lumMod val="50000"/>
                      <a:lumOff val="5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endParaRPr>
              </a:p>
            </p:txBody>
          </p:sp>
          <p:sp>
            <p:nvSpPr>
              <p:cNvPr id="5" name="正方形/長方形 4"/>
              <p:cNvSpPr/>
              <p:nvPr/>
            </p:nvSpPr>
            <p:spPr>
              <a:xfrm>
                <a:off x="3289612" y="2610673"/>
                <a:ext cx="3905573" cy="409523"/>
              </a:xfrm>
              <a:prstGeom prst="rect">
                <a:avLst/>
              </a:prstGeom>
            </p:spPr>
            <p:txBody>
              <a:bodyPr wrap="square">
                <a:spAutoFit/>
              </a:bodyPr>
              <a:lstStyle/>
              <a:p>
                <a:pPr algn="dist" defTabSz="829544"/>
                <a:r>
                  <a:rPr kumimoji="0" lang="ja-JP" altLang="en-US" sz="1814" kern="0" dirty="0" smtClean="0">
                    <a:solidFill>
                      <a:schemeClr val="bg1">
                        <a:lumMod val="75000"/>
                      </a:schemeClr>
                    </a:solidFill>
                    <a:latin typeface="DIN Mittelschrift Std" panose="00000500000000000000" pitchFamily="50" charset="0"/>
                  </a:rPr>
                  <a:t>夏合宿ディベート 域外適用</a:t>
                </a:r>
                <a:endParaRPr kumimoji="0" lang="ja-JP" altLang="en-US" sz="1814" kern="0" dirty="0">
                  <a:solidFill>
                    <a:schemeClr val="bg1">
                      <a:lumMod val="75000"/>
                    </a:schemeClr>
                  </a:solidFill>
                  <a:latin typeface="DIN Mittelschrift Std" panose="00000500000000000000" pitchFamily="50" charset="0"/>
                </a:endParaRPr>
              </a:p>
            </p:txBody>
          </p:sp>
        </p:grpSp>
        <p:sp>
          <p:nvSpPr>
            <p:cNvPr id="22" name="正方形/長方形 21"/>
            <p:cNvSpPr/>
            <p:nvPr/>
          </p:nvSpPr>
          <p:spPr>
            <a:xfrm>
              <a:off x="2735263" y="3895317"/>
              <a:ext cx="5730049" cy="45719"/>
            </a:xfrm>
            <a:prstGeom prst="rect">
              <a:avLst/>
            </a:prstGeom>
            <a:solidFill>
              <a:schemeClr val="accent6">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544"/>
              <a:endParaRPr lang="ja-JP" altLang="en-US" sz="3992" kern="0">
                <a:solidFill>
                  <a:sysClr val="windowText" lastClr="000000"/>
                </a:solidFill>
              </a:endParaRPr>
            </a:p>
          </p:txBody>
        </p:sp>
      </p:grpSp>
    </p:spTree>
    <p:extLst>
      <p:ext uri="{BB962C8B-B14F-4D97-AF65-F5344CB8AC3E}">
        <p14:creationId xmlns:p14="http://schemas.microsoft.com/office/powerpoint/2010/main" val="18557887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フリー概要</a:t>
            </a:r>
          </a:p>
        </p:txBody>
      </p:sp>
      <p:sp>
        <p:nvSpPr>
          <p:cNvPr id="4" name="スライド番号プレースホルダ 3"/>
          <p:cNvSpPr>
            <a:spLocks noGrp="1"/>
          </p:cNvSpPr>
          <p:nvPr>
            <p:ph type="sldNum" sz="quarter" idx="12"/>
          </p:nvPr>
        </p:nvSpPr>
        <p:spPr/>
        <p:txBody>
          <a:bodyPr/>
          <a:lstStyle/>
          <a:p>
            <a:fld id="{5B4AF231-A605-5743-A288-EDC6BA10A0C2}" type="slidenum">
              <a:rPr kumimoji="1" lang="ja-JP" altLang="en-US" smtClean="0"/>
              <a:pPr/>
              <a:t>20</a:t>
            </a:fld>
            <a:endParaRPr kumimoji="1" lang="ja-JP" altLang="en-US" dirty="0"/>
          </a:p>
        </p:txBody>
      </p:sp>
      <p:sp>
        <p:nvSpPr>
          <p:cNvPr id="7" name="正方形/長方形 6"/>
          <p:cNvSpPr/>
          <p:nvPr/>
        </p:nvSpPr>
        <p:spPr>
          <a:xfrm>
            <a:off x="592920" y="1370054"/>
            <a:ext cx="1563360" cy="146551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b="1" dirty="0">
                <a:solidFill>
                  <a:prstClr val="white"/>
                </a:solidFill>
                <a:latin typeface="メイリオ"/>
                <a:ea typeface="メイリオ"/>
              </a:rPr>
              <a:t>論拠２</a:t>
            </a:r>
            <a:endParaRPr lang="en-US" altLang="en-US" sz="3200" b="1" dirty="0">
              <a:solidFill>
                <a:prstClr val="white"/>
              </a:solidFill>
            </a:endParaRPr>
          </a:p>
          <a:p>
            <a:pPr algn="ctr"/>
            <a:r>
              <a:rPr lang="ja-JP" altLang="en-US" sz="3200" b="1" dirty="0">
                <a:solidFill>
                  <a:prstClr val="white"/>
                </a:solidFill>
                <a:latin typeface="メイリオ"/>
                <a:ea typeface="メイリオ"/>
              </a:rPr>
              <a:t>不当性</a:t>
            </a:r>
            <a:endParaRPr lang="en-US" altLang="en-US" sz="3200" b="1" dirty="0">
              <a:solidFill>
                <a:prstClr val="white"/>
              </a:solidFill>
            </a:endParaRPr>
          </a:p>
        </p:txBody>
      </p:sp>
      <p:sp>
        <p:nvSpPr>
          <p:cNvPr id="8" name="正方形/長方形 7"/>
          <p:cNvSpPr/>
          <p:nvPr/>
        </p:nvSpPr>
        <p:spPr>
          <a:xfrm>
            <a:off x="592920" y="2938804"/>
            <a:ext cx="1563360" cy="149152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b="1" dirty="0">
                <a:solidFill>
                  <a:prstClr val="white"/>
                </a:solidFill>
                <a:latin typeface="メイリオ"/>
                <a:ea typeface="メイリオ"/>
              </a:rPr>
              <a:t>論拠１</a:t>
            </a:r>
            <a:endParaRPr lang="en-US" altLang="en-US" sz="3200" b="1" dirty="0">
              <a:solidFill>
                <a:prstClr val="white"/>
              </a:solidFill>
            </a:endParaRPr>
          </a:p>
          <a:p>
            <a:pPr algn="ctr"/>
            <a:r>
              <a:rPr lang="ja-JP" altLang="en-US" sz="3200" b="1" dirty="0">
                <a:solidFill>
                  <a:prstClr val="white"/>
                </a:solidFill>
                <a:latin typeface="メイリオ"/>
                <a:ea typeface="メイリオ"/>
              </a:rPr>
              <a:t>正当性</a:t>
            </a:r>
            <a:endParaRPr lang="en-US" altLang="en-US" sz="3200" b="1" dirty="0">
              <a:solidFill>
                <a:prstClr val="white"/>
              </a:solidFill>
            </a:endParaRPr>
          </a:p>
        </p:txBody>
      </p:sp>
      <p:sp>
        <p:nvSpPr>
          <p:cNvPr id="9" name="正方形/長方形 8"/>
          <p:cNvSpPr/>
          <p:nvPr/>
        </p:nvSpPr>
        <p:spPr>
          <a:xfrm>
            <a:off x="2343041" y="1370054"/>
            <a:ext cx="6204060" cy="1465508"/>
          </a:xfrm>
          <a:prstGeom prst="rect">
            <a:avLst/>
          </a:prstGeom>
          <a:solidFill>
            <a:schemeClr val="accent3"/>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smtClean="0"/>
              <a:t>あたかも</a:t>
            </a:r>
            <a:r>
              <a:rPr lang="ja-JP" altLang="en-US" sz="2400" b="1" dirty="0"/>
              <a:t>強制が以前から存在したものと主張することができるようになり</a:t>
            </a:r>
            <a:r>
              <a:rPr lang="ja-JP" altLang="en-US" sz="2400" b="1" dirty="0" smtClean="0"/>
              <a:t>、</a:t>
            </a:r>
            <a:endParaRPr lang="en-US" altLang="ja-JP" sz="2400" b="1" dirty="0" smtClean="0"/>
          </a:p>
          <a:p>
            <a:pPr algn="ctr"/>
            <a:r>
              <a:rPr lang="ja-JP" altLang="en-US" sz="2400" b="1" dirty="0" smtClean="0"/>
              <a:t>反トラスト法</a:t>
            </a:r>
            <a:r>
              <a:rPr lang="ja-JP" altLang="en-US" sz="2400" b="1" dirty="0"/>
              <a:t>の規制を潜脱する恐れが</a:t>
            </a:r>
            <a:r>
              <a:rPr lang="ja-JP" altLang="en-US" sz="2400" b="1" dirty="0" smtClean="0"/>
              <a:t>ある</a:t>
            </a:r>
            <a:endParaRPr lang="en-US" altLang="ja-JP" sz="2400" b="1" dirty="0"/>
          </a:p>
        </p:txBody>
      </p:sp>
      <p:sp>
        <p:nvSpPr>
          <p:cNvPr id="10" name="正方形/長方形 9"/>
          <p:cNvSpPr/>
          <p:nvPr/>
        </p:nvSpPr>
        <p:spPr>
          <a:xfrm>
            <a:off x="2343040" y="2938804"/>
            <a:ext cx="6204060" cy="1491527"/>
          </a:xfrm>
          <a:prstGeom prst="rect">
            <a:avLst/>
          </a:prstGeom>
          <a:solidFill>
            <a:schemeClr val="accent3"/>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smtClean="0"/>
              <a:t>自国</a:t>
            </a:r>
            <a:r>
              <a:rPr lang="ja-JP" altLang="en-US" sz="2400" b="1" dirty="0"/>
              <a:t>の通商政策という目的のもと</a:t>
            </a:r>
            <a:r>
              <a:rPr lang="ja-JP" altLang="en-US" sz="2400" b="1" dirty="0" smtClean="0"/>
              <a:t>に</a:t>
            </a:r>
            <a:endParaRPr lang="en-US" altLang="ja-JP" sz="2400" b="1" dirty="0" smtClean="0"/>
          </a:p>
          <a:p>
            <a:pPr algn="ctr"/>
            <a:r>
              <a:rPr lang="ja-JP" altLang="en-US" sz="2400" b="1" dirty="0" smtClean="0"/>
              <a:t>実施</a:t>
            </a:r>
            <a:r>
              <a:rPr lang="ja-JP" altLang="en-US" sz="2400" b="1" dirty="0"/>
              <a:t>されているかについて</a:t>
            </a:r>
            <a:r>
              <a:rPr lang="ja-JP" altLang="en-US" sz="2400" b="1" dirty="0" smtClean="0"/>
              <a:t>、</a:t>
            </a:r>
            <a:endParaRPr lang="en-US" altLang="ja-JP" sz="2400" b="1" dirty="0" smtClean="0"/>
          </a:p>
          <a:p>
            <a:pPr algn="ctr"/>
            <a:r>
              <a:rPr lang="ja-JP" altLang="en-US" sz="2400" b="1" dirty="0" smtClean="0"/>
              <a:t>客観的</a:t>
            </a:r>
            <a:r>
              <a:rPr lang="ja-JP" altLang="en-US" sz="2400" b="1" dirty="0"/>
              <a:t>な立場から検討することが</a:t>
            </a:r>
            <a:r>
              <a:rPr lang="ja-JP" altLang="en-US" sz="2400" b="1" dirty="0" smtClean="0"/>
              <a:t>できる</a:t>
            </a:r>
            <a:endParaRPr lang="en-US" altLang="ja-JP" sz="2400" b="1" dirty="0">
              <a:solidFill>
                <a:schemeClr val="bg1"/>
              </a:solidFill>
              <a:latin typeface="+mn-ea"/>
            </a:endParaRPr>
          </a:p>
        </p:txBody>
      </p:sp>
      <p:sp>
        <p:nvSpPr>
          <p:cNvPr id="11" name="正方形/長方形 10"/>
          <p:cNvSpPr/>
          <p:nvPr/>
        </p:nvSpPr>
        <p:spPr>
          <a:xfrm>
            <a:off x="592920" y="4533571"/>
            <a:ext cx="1563360" cy="196414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b="1" dirty="0">
                <a:solidFill>
                  <a:prstClr val="white"/>
                </a:solidFill>
                <a:latin typeface="メイリオ"/>
                <a:ea typeface="メイリオ"/>
              </a:rPr>
              <a:t>あるべき姿</a:t>
            </a:r>
            <a:endParaRPr lang="en-US" altLang="en-US" sz="3200" b="1" dirty="0">
              <a:solidFill>
                <a:prstClr val="white"/>
              </a:solidFill>
            </a:endParaRPr>
          </a:p>
        </p:txBody>
      </p:sp>
      <p:sp>
        <p:nvSpPr>
          <p:cNvPr id="12" name="正方形/長方形 11"/>
          <p:cNvSpPr/>
          <p:nvPr/>
        </p:nvSpPr>
        <p:spPr>
          <a:xfrm>
            <a:off x="2343040" y="4565696"/>
            <a:ext cx="6204060" cy="1932024"/>
          </a:xfrm>
          <a:prstGeom prst="rect">
            <a:avLst/>
          </a:prstGeom>
          <a:solidFill>
            <a:schemeClr val="accent3"/>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b="1" dirty="0">
                <a:solidFill>
                  <a:schemeClr val="bg1"/>
                </a:solidFill>
                <a:latin typeface="+mn-ea"/>
              </a:rPr>
              <a:t>外国法が自国</a:t>
            </a:r>
            <a:r>
              <a:rPr lang="ja-JP" altLang="en-US" sz="2800" b="1" dirty="0" smtClean="0">
                <a:solidFill>
                  <a:schemeClr val="bg1"/>
                </a:solidFill>
                <a:latin typeface="+mn-ea"/>
              </a:rPr>
              <a:t>の通商政策</a:t>
            </a:r>
            <a:r>
              <a:rPr lang="ja-JP" altLang="en-US" sz="2800" b="1" dirty="0">
                <a:solidFill>
                  <a:schemeClr val="bg1"/>
                </a:solidFill>
                <a:latin typeface="+mn-ea"/>
              </a:rPr>
              <a:t>の</a:t>
            </a:r>
            <a:r>
              <a:rPr lang="ja-JP" altLang="en-US" sz="2800" b="1" dirty="0" smtClean="0">
                <a:solidFill>
                  <a:schemeClr val="bg1"/>
                </a:solidFill>
                <a:latin typeface="+mn-ea"/>
              </a:rPr>
              <a:t>一環</a:t>
            </a:r>
            <a:endParaRPr lang="en-US" altLang="ja-JP" sz="2800" b="1" dirty="0" smtClean="0">
              <a:solidFill>
                <a:schemeClr val="bg1"/>
              </a:solidFill>
              <a:latin typeface="+mn-ea"/>
            </a:endParaRPr>
          </a:p>
          <a:p>
            <a:pPr algn="ctr"/>
            <a:r>
              <a:rPr lang="ja-JP" altLang="en-US" sz="2800" b="1" dirty="0" smtClean="0">
                <a:solidFill>
                  <a:schemeClr val="bg1"/>
                </a:solidFill>
                <a:latin typeface="+mn-ea"/>
              </a:rPr>
              <a:t>と</a:t>
            </a:r>
            <a:r>
              <a:rPr lang="ja-JP" altLang="en-US" sz="2800" b="1" dirty="0">
                <a:solidFill>
                  <a:schemeClr val="bg1"/>
                </a:solidFill>
                <a:latin typeface="+mn-ea"/>
              </a:rPr>
              <a:t>して当該行為</a:t>
            </a:r>
            <a:r>
              <a:rPr lang="ja-JP" altLang="en-US" sz="2800" b="1" dirty="0" smtClean="0">
                <a:solidFill>
                  <a:schemeClr val="bg1"/>
                </a:solidFill>
                <a:latin typeface="+mn-ea"/>
              </a:rPr>
              <a:t>を強制</a:t>
            </a:r>
            <a:r>
              <a:rPr lang="ja-JP" altLang="en-US" sz="2800" b="1" dirty="0">
                <a:solidFill>
                  <a:schemeClr val="bg1"/>
                </a:solidFill>
                <a:latin typeface="+mn-ea"/>
              </a:rPr>
              <a:t>した場合</a:t>
            </a:r>
            <a:r>
              <a:rPr lang="ja-JP" altLang="en-US" sz="2800" b="1" dirty="0" smtClean="0">
                <a:solidFill>
                  <a:schemeClr val="bg1"/>
                </a:solidFill>
                <a:latin typeface="+mn-ea"/>
              </a:rPr>
              <a:t>に</a:t>
            </a:r>
            <a:endParaRPr lang="en-US" altLang="ja-JP" sz="2800" b="1" dirty="0" smtClean="0">
              <a:solidFill>
                <a:schemeClr val="bg1"/>
              </a:solidFill>
              <a:latin typeface="+mn-ea"/>
            </a:endParaRPr>
          </a:p>
          <a:p>
            <a:pPr algn="ctr"/>
            <a:r>
              <a:rPr lang="ja-JP" altLang="en-US" sz="2800" b="1" dirty="0" smtClean="0">
                <a:solidFill>
                  <a:schemeClr val="bg1"/>
                </a:solidFill>
                <a:latin typeface="+mn-ea"/>
              </a:rPr>
              <a:t>外国</a:t>
            </a:r>
            <a:r>
              <a:rPr lang="ja-JP" altLang="en-US" sz="2800" b="1" dirty="0">
                <a:solidFill>
                  <a:schemeClr val="bg1"/>
                </a:solidFill>
                <a:latin typeface="+mn-ea"/>
              </a:rPr>
              <a:t>の主権を</a:t>
            </a:r>
            <a:r>
              <a:rPr lang="ja-JP" altLang="en-US" sz="2800" b="1" dirty="0" smtClean="0">
                <a:solidFill>
                  <a:schemeClr val="bg1"/>
                </a:solidFill>
                <a:latin typeface="+mn-ea"/>
              </a:rPr>
              <a:t>尊重する</a:t>
            </a:r>
            <a:endParaRPr lang="ja-JP" altLang="en-US" sz="2800" b="1" dirty="0">
              <a:solidFill>
                <a:schemeClr val="bg1"/>
              </a:solidFill>
              <a:latin typeface="+mn-ea"/>
            </a:endParaRPr>
          </a:p>
        </p:txBody>
      </p:sp>
    </p:spTree>
    <p:extLst>
      <p:ext uri="{BB962C8B-B14F-4D97-AF65-F5344CB8AC3E}">
        <p14:creationId xmlns:p14="http://schemas.microsoft.com/office/powerpoint/2010/main" val="1687707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外国法との真の衝突を検討する趣旨</a:t>
            </a:r>
            <a:endParaRPr kumimoji="1" lang="ja-JP" altLang="en-US" sz="36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21</a:t>
            </a:fld>
            <a:endParaRPr kumimoji="1" lang="ja-JP" altLang="en-US" dirty="0"/>
          </a:p>
        </p:txBody>
      </p:sp>
      <p:grpSp>
        <p:nvGrpSpPr>
          <p:cNvPr id="14" name="図形グループ 13"/>
          <p:cNvGrpSpPr/>
          <p:nvPr/>
        </p:nvGrpSpPr>
        <p:grpSpPr>
          <a:xfrm>
            <a:off x="373621" y="1252466"/>
            <a:ext cx="8369300" cy="2279460"/>
            <a:chOff x="341878" y="1697655"/>
            <a:chExt cx="8369300" cy="2279460"/>
          </a:xfrm>
        </p:grpSpPr>
        <p:sp>
          <p:nvSpPr>
            <p:cNvPr id="5" name="テキスト ボックス 4"/>
            <p:cNvSpPr txBox="1"/>
            <p:nvPr/>
          </p:nvSpPr>
          <p:spPr>
            <a:xfrm>
              <a:off x="1439226" y="1697655"/>
              <a:ext cx="6288901" cy="523220"/>
            </a:xfrm>
            <a:prstGeom prst="rect">
              <a:avLst/>
            </a:prstGeom>
            <a:noFill/>
          </p:spPr>
          <p:txBody>
            <a:bodyPr wrap="none" rtlCol="0">
              <a:spAutoFit/>
            </a:bodyPr>
            <a:lstStyle/>
            <a:p>
              <a:r>
                <a:rPr kumimoji="1" lang="ja-JP" altLang="en-US" sz="2800" b="1" u="sng" dirty="0" smtClean="0"/>
                <a:t>外国の</a:t>
              </a:r>
              <a:r>
                <a:rPr kumimoji="1" lang="ja-JP" altLang="en-US" sz="2800" b="1" u="sng" dirty="0" smtClean="0">
                  <a:solidFill>
                    <a:srgbClr val="FF0000"/>
                  </a:solidFill>
                </a:rPr>
                <a:t>正当な利益</a:t>
              </a:r>
              <a:r>
                <a:rPr kumimoji="1" lang="ja-JP" altLang="en-US" sz="2800" b="1" u="sng" dirty="0" smtClean="0"/>
                <a:t>としての主権の尊重</a:t>
              </a:r>
              <a:endParaRPr kumimoji="1" lang="ja-JP" altLang="en-US" sz="2800" b="1" u="sng" dirty="0"/>
            </a:p>
          </p:txBody>
        </p:sp>
        <p:sp>
          <p:nvSpPr>
            <p:cNvPr id="6" name="正方形/長方形 5"/>
            <p:cNvSpPr/>
            <p:nvPr/>
          </p:nvSpPr>
          <p:spPr>
            <a:xfrm>
              <a:off x="341878" y="3023008"/>
              <a:ext cx="8369300" cy="954107"/>
            </a:xfrm>
            <a:prstGeom prst="rect">
              <a:avLst/>
            </a:prstGeom>
          </p:spPr>
          <p:txBody>
            <a:bodyPr wrap="square">
              <a:spAutoFit/>
            </a:bodyPr>
            <a:lstStyle/>
            <a:p>
              <a:pPr algn="ctr"/>
              <a:r>
                <a:rPr lang="ja-JP" altLang="en-US" sz="2800" b="1" dirty="0">
                  <a:solidFill>
                    <a:srgbClr val="000000"/>
                  </a:solidFill>
                  <a:latin typeface="+mn-ea"/>
                </a:rPr>
                <a:t>外国法が自国</a:t>
              </a:r>
              <a:r>
                <a:rPr lang="ja-JP" altLang="en-US" sz="2800" b="1" dirty="0" smtClean="0">
                  <a:solidFill>
                    <a:srgbClr val="000000"/>
                  </a:solidFill>
                  <a:latin typeface="+mn-ea"/>
                </a:rPr>
                <a:t>の通商政策</a:t>
              </a:r>
              <a:r>
                <a:rPr lang="ja-JP" altLang="en-US" sz="2800" b="1" dirty="0">
                  <a:solidFill>
                    <a:srgbClr val="000000"/>
                  </a:solidFill>
                  <a:latin typeface="+mn-ea"/>
                </a:rPr>
                <a:t>の一環として当該</a:t>
              </a:r>
              <a:r>
                <a:rPr lang="ja-JP" altLang="en-US" sz="2800" b="1" dirty="0" smtClean="0">
                  <a:solidFill>
                    <a:srgbClr val="000000"/>
                  </a:solidFill>
                  <a:latin typeface="+mn-ea"/>
                </a:rPr>
                <a:t>行為を</a:t>
              </a:r>
              <a:endParaRPr lang="en-US" altLang="ja-JP" sz="2800" b="1" dirty="0" smtClean="0">
                <a:solidFill>
                  <a:srgbClr val="000000"/>
                </a:solidFill>
                <a:latin typeface="+mn-ea"/>
              </a:endParaRPr>
            </a:p>
            <a:p>
              <a:pPr algn="ctr"/>
              <a:r>
                <a:rPr lang="ja-JP" altLang="en-US" sz="2800" b="1" dirty="0" smtClean="0">
                  <a:solidFill>
                    <a:srgbClr val="000000"/>
                  </a:solidFill>
                  <a:latin typeface="+mn-ea"/>
                </a:rPr>
                <a:t>強制</a:t>
              </a:r>
              <a:r>
                <a:rPr lang="ja-JP" altLang="en-US" sz="2800" b="1" dirty="0">
                  <a:solidFill>
                    <a:srgbClr val="000000"/>
                  </a:solidFill>
                  <a:latin typeface="+mn-ea"/>
                </a:rPr>
                <a:t>した場合に外国の主権を尊重すること</a:t>
              </a:r>
              <a:endParaRPr lang="ja-JP" altLang="en-US" sz="2800" b="1" dirty="0">
                <a:latin typeface="+mn-ea"/>
              </a:endParaRPr>
            </a:p>
          </p:txBody>
        </p:sp>
        <p:sp>
          <p:nvSpPr>
            <p:cNvPr id="9" name="等号 8"/>
            <p:cNvSpPr/>
            <p:nvPr/>
          </p:nvSpPr>
          <p:spPr>
            <a:xfrm rot="5400000">
              <a:off x="4335656" y="2175940"/>
              <a:ext cx="496034" cy="808298"/>
            </a:xfrm>
            <a:prstGeom prst="mathEqual">
              <a:avLst>
                <a:gd name="adj1" fmla="val 10541"/>
                <a:gd name="adj2" fmla="val 11760"/>
              </a:avLst>
            </a:prstGeom>
            <a:solidFill>
              <a:schemeClr val="tx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grpSp>
      <p:sp>
        <p:nvSpPr>
          <p:cNvPr id="10" name="三角形 9"/>
          <p:cNvSpPr/>
          <p:nvPr/>
        </p:nvSpPr>
        <p:spPr>
          <a:xfrm rot="10800000">
            <a:off x="2307187" y="5504981"/>
            <a:ext cx="4616458" cy="313967"/>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grpSp>
        <p:nvGrpSpPr>
          <p:cNvPr id="16" name="図形グループ 15"/>
          <p:cNvGrpSpPr/>
          <p:nvPr/>
        </p:nvGrpSpPr>
        <p:grpSpPr>
          <a:xfrm>
            <a:off x="-880562" y="3319421"/>
            <a:ext cx="10991977" cy="2553515"/>
            <a:chOff x="-880562" y="3977115"/>
            <a:chExt cx="10991977" cy="2553515"/>
          </a:xfrm>
        </p:grpSpPr>
        <p:sp>
          <p:nvSpPr>
            <p:cNvPr id="11" name="正方形/長方形 10"/>
            <p:cNvSpPr/>
            <p:nvPr/>
          </p:nvSpPr>
          <p:spPr>
            <a:xfrm>
              <a:off x="608577" y="4668051"/>
              <a:ext cx="8013700" cy="1173949"/>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b="1" dirty="0">
                  <a:solidFill>
                    <a:schemeClr val="bg1"/>
                  </a:solidFill>
                  <a:latin typeface="+mn-ea"/>
                </a:rPr>
                <a:t>反トラスト法の規制を潜脱する意図であたかも</a:t>
              </a:r>
              <a:endParaRPr lang="en-US" altLang="ja-JP" sz="2800" b="1" dirty="0">
                <a:solidFill>
                  <a:schemeClr val="bg1"/>
                </a:solidFill>
                <a:latin typeface="+mn-ea"/>
              </a:endParaRPr>
            </a:p>
            <a:p>
              <a:pPr algn="ctr"/>
              <a:r>
                <a:rPr lang="ja-JP" altLang="en-US" sz="2800" b="1" dirty="0">
                  <a:solidFill>
                    <a:schemeClr val="bg1"/>
                  </a:solidFill>
                  <a:latin typeface="+mn-ea"/>
                </a:rPr>
                <a:t>強制が以前から存在したものと主張すること</a:t>
              </a:r>
            </a:p>
          </p:txBody>
        </p:sp>
        <p:sp>
          <p:nvSpPr>
            <p:cNvPr id="12" name="乗算記号 11"/>
            <p:cNvSpPr/>
            <p:nvPr/>
          </p:nvSpPr>
          <p:spPr>
            <a:xfrm>
              <a:off x="-880562" y="3977115"/>
              <a:ext cx="10991977" cy="2553515"/>
            </a:xfrm>
            <a:prstGeom prst="mathMultiply">
              <a:avLst>
                <a:gd name="adj1" fmla="val 9176"/>
              </a:avLst>
            </a:prstGeom>
            <a:solidFill>
              <a:srgbClr val="FF0000">
                <a:alpha val="5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grpSp>
      <p:sp>
        <p:nvSpPr>
          <p:cNvPr id="15" name="フレーム 14"/>
          <p:cNvSpPr/>
          <p:nvPr/>
        </p:nvSpPr>
        <p:spPr>
          <a:xfrm>
            <a:off x="373620" y="1016000"/>
            <a:ext cx="8369301" cy="2641600"/>
          </a:xfrm>
          <a:prstGeom prst="frame">
            <a:avLst>
              <a:gd name="adj1" fmla="val 3235"/>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sp>
        <p:nvSpPr>
          <p:cNvPr id="17" name="テキスト ボックス 16"/>
          <p:cNvSpPr txBox="1"/>
          <p:nvPr/>
        </p:nvSpPr>
        <p:spPr>
          <a:xfrm>
            <a:off x="399019" y="6029763"/>
            <a:ext cx="8318501" cy="584775"/>
          </a:xfrm>
          <a:prstGeom prst="rect">
            <a:avLst/>
          </a:prstGeom>
          <a:noFill/>
        </p:spPr>
        <p:txBody>
          <a:bodyPr wrap="square" rtlCol="0">
            <a:spAutoFit/>
          </a:bodyPr>
          <a:lstStyle/>
          <a:p>
            <a:pPr algn="ctr"/>
            <a:r>
              <a:rPr kumimoji="1" lang="ja-JP" altLang="en-US" sz="3200" b="1" u="sng" dirty="0" smtClean="0"/>
              <a:t>外国法による強制の意図を見る必要性</a:t>
            </a:r>
            <a:endParaRPr kumimoji="1" lang="ja-JP" altLang="en-US" sz="3200" b="1" u="sng" dirty="0"/>
          </a:p>
        </p:txBody>
      </p:sp>
    </p:spTree>
    <p:extLst>
      <p:ext uri="{BB962C8B-B14F-4D97-AF65-F5344CB8AC3E}">
        <p14:creationId xmlns:p14="http://schemas.microsoft.com/office/powerpoint/2010/main" val="1338312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論拠２不当性</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22</a:t>
            </a:fld>
            <a:endParaRPr kumimoji="1" lang="ja-JP" altLang="en-US" dirty="0"/>
          </a:p>
        </p:txBody>
      </p:sp>
      <p:sp>
        <p:nvSpPr>
          <p:cNvPr id="6" name="正方形/長方形 5"/>
          <p:cNvSpPr/>
          <p:nvPr/>
        </p:nvSpPr>
        <p:spPr>
          <a:xfrm>
            <a:off x="448067" y="1047091"/>
            <a:ext cx="8208507" cy="1589314"/>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7" name="正方形/長方形 6"/>
          <p:cNvSpPr/>
          <p:nvPr/>
        </p:nvSpPr>
        <p:spPr>
          <a:xfrm>
            <a:off x="457144" y="2729708"/>
            <a:ext cx="8221626" cy="1428740"/>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8" name="テキスト ボックス 7"/>
          <p:cNvSpPr txBox="1"/>
          <p:nvPr/>
        </p:nvSpPr>
        <p:spPr>
          <a:xfrm>
            <a:off x="457144" y="2828954"/>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9" name="テキスト ボックス 8"/>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0" name="右矢印 9"/>
          <p:cNvSpPr/>
          <p:nvPr/>
        </p:nvSpPr>
        <p:spPr>
          <a:xfrm>
            <a:off x="1008795" y="4292065"/>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1" name="正方形/長方形 10"/>
          <p:cNvSpPr/>
          <p:nvPr/>
        </p:nvSpPr>
        <p:spPr>
          <a:xfrm>
            <a:off x="699975" y="1431899"/>
            <a:ext cx="7731798" cy="1169551"/>
          </a:xfrm>
          <a:prstGeom prst="rect">
            <a:avLst/>
          </a:prstGeom>
        </p:spPr>
        <p:txBody>
          <a:bodyPr wrap="square">
            <a:spAutoFit/>
          </a:bodyPr>
          <a:lstStyle/>
          <a:p>
            <a:r>
              <a:rPr lang="en-US" altLang="ja-JP" sz="1400" dirty="0"/>
              <a:t>Here, because the Chinese Government filed a formal statement in the district court asserting that Chinese law required Defendants to set prices and reduce quantities of vitamin C sold abroad, and because Defendants could not simultaneously comply with Chinese law and U.S. antitrust laws, the principles of international comity required the district court to abstain from exercising jurisdiction in this case.</a:t>
            </a:r>
            <a:endParaRPr lang="ja-JP" altLang="en-US" sz="1400" dirty="0"/>
          </a:p>
        </p:txBody>
      </p:sp>
      <p:sp>
        <p:nvSpPr>
          <p:cNvPr id="12" name="正方形/長方形 11"/>
          <p:cNvSpPr/>
          <p:nvPr/>
        </p:nvSpPr>
        <p:spPr>
          <a:xfrm>
            <a:off x="597722" y="3172324"/>
            <a:ext cx="7948446" cy="954107"/>
          </a:xfrm>
          <a:prstGeom prst="rect">
            <a:avLst/>
          </a:prstGeom>
        </p:spPr>
        <p:txBody>
          <a:bodyPr wrap="square">
            <a:spAutoFit/>
          </a:bodyPr>
          <a:lstStyle/>
          <a:p>
            <a:r>
              <a:rPr lang="ja-JP" altLang="en-US" sz="1400" dirty="0"/>
              <a:t>中国政府が、地裁において、</a:t>
            </a:r>
            <a:r>
              <a:rPr lang="ja-JP" altLang="en-US" sz="1400" u="sng" dirty="0"/>
              <a:t>中国法は被告に対して価格を固定し海外で販売されるビタミン</a:t>
            </a:r>
            <a:r>
              <a:rPr lang="en-US" altLang="ja-JP" sz="1400" u="sng" dirty="0"/>
              <a:t>C</a:t>
            </a:r>
            <a:r>
              <a:rPr lang="ja-JP" altLang="en-US" sz="1400" u="sng" dirty="0"/>
              <a:t>の量を減らすことを要求しているという旨の公式声明を発表しており</a:t>
            </a:r>
            <a:r>
              <a:rPr lang="ja-JP" altLang="en-US" sz="1400" dirty="0"/>
              <a:t>、そして、被告は同時に中国法と米国反トラスト法の両方に従うことができないことから、本件において地裁は国際礼譲の原則に基づいて域外適用を差し控えることが求められる。</a:t>
            </a:r>
          </a:p>
        </p:txBody>
      </p:sp>
      <p:sp>
        <p:nvSpPr>
          <p:cNvPr id="13" name="テキスト ボックス 12"/>
          <p:cNvSpPr txBox="1"/>
          <p:nvPr/>
        </p:nvSpPr>
        <p:spPr>
          <a:xfrm>
            <a:off x="1694595" y="4326837"/>
            <a:ext cx="6288901" cy="523220"/>
          </a:xfrm>
          <a:prstGeom prst="rect">
            <a:avLst/>
          </a:prstGeom>
          <a:noFill/>
        </p:spPr>
        <p:txBody>
          <a:bodyPr wrap="none" rtlCol="0">
            <a:spAutoFit/>
          </a:bodyPr>
          <a:lstStyle/>
          <a:p>
            <a:r>
              <a:rPr kumimoji="1" lang="ja-JP" altLang="en-US" sz="2800" b="1" dirty="0" smtClean="0"/>
              <a:t>外国政府を無条件に信頼する判断基準</a:t>
            </a:r>
            <a:endParaRPr kumimoji="1" lang="ja-JP" altLang="en-US" sz="2800" b="1" dirty="0"/>
          </a:p>
        </p:txBody>
      </p:sp>
      <p:sp>
        <p:nvSpPr>
          <p:cNvPr id="14" name="三角形 13"/>
          <p:cNvSpPr/>
          <p:nvPr/>
        </p:nvSpPr>
        <p:spPr>
          <a:xfrm rot="10800000">
            <a:off x="2270621" y="4906923"/>
            <a:ext cx="4616458" cy="313967"/>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15" name="正方形/長方形 14"/>
          <p:cNvSpPr/>
          <p:nvPr/>
        </p:nvSpPr>
        <p:spPr>
          <a:xfrm>
            <a:off x="861464" y="5405075"/>
            <a:ext cx="7534994" cy="68947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b="1" u="sng" dirty="0">
                <a:solidFill>
                  <a:schemeClr val="bg1"/>
                </a:solidFill>
                <a:latin typeface="+mn-ea"/>
              </a:rPr>
              <a:t>反トラスト法の規制を</a:t>
            </a:r>
            <a:r>
              <a:rPr lang="ja-JP" altLang="en-US" sz="2800" b="1" u="sng" dirty="0" smtClean="0">
                <a:solidFill>
                  <a:schemeClr val="bg1"/>
                </a:solidFill>
                <a:latin typeface="+mn-ea"/>
              </a:rPr>
              <a:t>潜脱する恐れがある</a:t>
            </a:r>
            <a:endParaRPr lang="ja-JP" altLang="en-US" sz="2800" b="1" u="sng" dirty="0">
              <a:solidFill>
                <a:schemeClr val="bg1"/>
              </a:solidFill>
              <a:latin typeface="+mn-ea"/>
            </a:endParaRPr>
          </a:p>
        </p:txBody>
      </p:sp>
      <p:sp>
        <p:nvSpPr>
          <p:cNvPr id="16" name="正方形/長方形 15"/>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prstClr val="black"/>
                </a:solidFill>
              </a:rPr>
              <a:t>出典</a:t>
            </a:r>
            <a:r>
              <a:rPr lang="ja-JP" altLang="en-US" sz="1400" dirty="0" smtClean="0">
                <a:solidFill>
                  <a:schemeClr val="tx1"/>
                </a:solidFill>
              </a:rPr>
              <a:t>：</a:t>
            </a:r>
            <a:r>
              <a:rPr lang="en-US" altLang="ja-JP" sz="1400" dirty="0">
                <a:solidFill>
                  <a:schemeClr val="tx1"/>
                </a:solidFill>
              </a:rPr>
              <a:t>In re Vitamin C Antitrust Litigation, 837 F.3d 175 (2016)</a:t>
            </a:r>
            <a:endParaRPr lang="ja-JP" altLang="en-US" sz="1400" dirty="0">
              <a:solidFill>
                <a:schemeClr val="tx1"/>
              </a:solidFill>
            </a:endParaRPr>
          </a:p>
        </p:txBody>
      </p:sp>
    </p:spTree>
    <p:extLst>
      <p:ext uri="{BB962C8B-B14F-4D97-AF65-F5344CB8AC3E}">
        <p14:creationId xmlns:p14="http://schemas.microsoft.com/office/powerpoint/2010/main" val="2780150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000" dirty="0" smtClean="0">
                <a:latin typeface="+mn-ea"/>
                <a:ea typeface="+mn-ea"/>
              </a:rPr>
              <a:t>論拠２</a:t>
            </a:r>
            <a:r>
              <a:rPr kumimoji="1" lang="en-US" altLang="ja-JP" sz="4000" dirty="0" smtClean="0">
                <a:latin typeface="+mn-ea"/>
                <a:ea typeface="+mn-ea"/>
              </a:rPr>
              <a:t> </a:t>
            </a:r>
            <a:r>
              <a:rPr lang="en-US" altLang="ja-JP" sz="4000" dirty="0" smtClean="0">
                <a:latin typeface="+mn-ea"/>
                <a:ea typeface="+mn-ea"/>
              </a:rPr>
              <a:t>S</a:t>
            </a:r>
            <a:r>
              <a:rPr kumimoji="1" lang="en-US" altLang="ja-JP" sz="4000" dirty="0" smtClean="0">
                <a:latin typeface="+mn-ea"/>
                <a:ea typeface="+mn-ea"/>
              </a:rPr>
              <a:t>tandard of Deference</a:t>
            </a:r>
            <a:endParaRPr kumimoji="1" lang="ja-JP" altLang="en-US" sz="4000" dirty="0">
              <a:latin typeface="+mn-ea"/>
              <a:ea typeface="+mn-ea"/>
            </a:endParaRPr>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23</a:t>
            </a:fld>
            <a:endParaRPr kumimoji="1" lang="ja-JP" altLang="en-US" dirty="0"/>
          </a:p>
        </p:txBody>
      </p:sp>
      <p:sp>
        <p:nvSpPr>
          <p:cNvPr id="6" name="正方形/長方形 5"/>
          <p:cNvSpPr/>
          <p:nvPr/>
        </p:nvSpPr>
        <p:spPr>
          <a:xfrm>
            <a:off x="464880" y="1214100"/>
            <a:ext cx="8208507" cy="2004125"/>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7" name="正方形/長方形 6"/>
          <p:cNvSpPr/>
          <p:nvPr/>
        </p:nvSpPr>
        <p:spPr>
          <a:xfrm>
            <a:off x="448067" y="3374060"/>
            <a:ext cx="8221626" cy="1609601"/>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8" name="テキスト ボックス 7"/>
          <p:cNvSpPr txBox="1"/>
          <p:nvPr/>
        </p:nvSpPr>
        <p:spPr>
          <a:xfrm>
            <a:off x="487076" y="3442395"/>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9" name="テキスト ボックス 8"/>
          <p:cNvSpPr txBox="1"/>
          <p:nvPr/>
        </p:nvSpPr>
        <p:spPr>
          <a:xfrm>
            <a:off x="487076" y="130187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0" name="右矢印 9"/>
          <p:cNvSpPr/>
          <p:nvPr/>
        </p:nvSpPr>
        <p:spPr>
          <a:xfrm>
            <a:off x="1144931" y="5581160"/>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3" name="テキスト ボックス 2"/>
          <p:cNvSpPr txBox="1"/>
          <p:nvPr/>
        </p:nvSpPr>
        <p:spPr>
          <a:xfrm>
            <a:off x="691370" y="1692452"/>
            <a:ext cx="7735020" cy="1384995"/>
          </a:xfrm>
          <a:prstGeom prst="rect">
            <a:avLst/>
          </a:prstGeom>
          <a:noFill/>
        </p:spPr>
        <p:txBody>
          <a:bodyPr wrap="square" rtlCol="0">
            <a:spAutoFit/>
          </a:bodyPr>
          <a:lstStyle/>
          <a:p>
            <a:r>
              <a:rPr lang="en-US" altLang="ja-JP" sz="1400" dirty="0"/>
              <a:t>Consistent with our holding in </a:t>
            </a:r>
            <a:r>
              <a:rPr lang="en-US" altLang="ja-JP" sz="1400" dirty="0" err="1"/>
              <a:t>Karaha</a:t>
            </a:r>
            <a:r>
              <a:rPr lang="en-US" altLang="ja-JP" sz="1400" dirty="0"/>
              <a:t> </a:t>
            </a:r>
            <a:r>
              <a:rPr lang="en-US" altLang="ja-JP" sz="1400" dirty="0" err="1"/>
              <a:t>Bodas</a:t>
            </a:r>
            <a:r>
              <a:rPr lang="en-US" altLang="ja-JP" sz="1400" dirty="0"/>
              <a:t> and the Supreme Court's pronouncements in Pink, we reaffirm the principle that when a foreign government, acting through counsel or otherwise, directly participates in U.S. court proceedings by providing a sworn evidentiary proffer regarding the construction and effect of its laws and regulations, which is reasonable under the circumstances presented, a U.S. court is bound to defer to those statements</a:t>
            </a:r>
            <a:r>
              <a:rPr lang="en-US" altLang="ja-JP" sz="1400" dirty="0" smtClean="0"/>
              <a:t>.</a:t>
            </a:r>
            <a:endParaRPr lang="en-US" altLang="ja-JP" sz="1400" dirty="0"/>
          </a:p>
        </p:txBody>
      </p:sp>
      <p:sp>
        <p:nvSpPr>
          <p:cNvPr id="5" name="正方形/長方形 4"/>
          <p:cNvSpPr/>
          <p:nvPr/>
        </p:nvSpPr>
        <p:spPr>
          <a:xfrm>
            <a:off x="595945" y="3784781"/>
            <a:ext cx="7925870" cy="1200329"/>
          </a:xfrm>
          <a:prstGeom prst="rect">
            <a:avLst/>
          </a:prstGeom>
        </p:spPr>
        <p:txBody>
          <a:bodyPr wrap="square">
            <a:spAutoFit/>
          </a:bodyPr>
          <a:lstStyle/>
          <a:p>
            <a:r>
              <a:rPr lang="en-US" altLang="ja-JP" dirty="0" err="1">
                <a:solidFill>
                  <a:srgbClr val="000000"/>
                </a:solidFill>
                <a:latin typeface="+mn-ea"/>
              </a:rPr>
              <a:t>Karaha</a:t>
            </a:r>
            <a:r>
              <a:rPr lang="en-US" altLang="ja-JP" dirty="0">
                <a:solidFill>
                  <a:srgbClr val="000000"/>
                </a:solidFill>
                <a:latin typeface="+mn-ea"/>
              </a:rPr>
              <a:t> </a:t>
            </a:r>
            <a:r>
              <a:rPr lang="en-US" altLang="ja-JP" dirty="0" err="1">
                <a:solidFill>
                  <a:srgbClr val="000000"/>
                </a:solidFill>
                <a:latin typeface="+mn-ea"/>
              </a:rPr>
              <a:t>Bodas</a:t>
            </a:r>
            <a:r>
              <a:rPr lang="ja-JP" altLang="en-US" dirty="0">
                <a:solidFill>
                  <a:srgbClr val="000000"/>
                </a:solidFill>
                <a:latin typeface="+mn-ea"/>
              </a:rPr>
              <a:t>事件と</a:t>
            </a:r>
            <a:r>
              <a:rPr lang="en-US" altLang="ja-JP" dirty="0">
                <a:solidFill>
                  <a:srgbClr val="000000"/>
                </a:solidFill>
                <a:latin typeface="+mn-ea"/>
              </a:rPr>
              <a:t>Pink</a:t>
            </a:r>
            <a:r>
              <a:rPr lang="ja-JP" altLang="en-US" dirty="0">
                <a:solidFill>
                  <a:srgbClr val="000000"/>
                </a:solidFill>
                <a:latin typeface="+mn-ea"/>
              </a:rPr>
              <a:t>事件における最高裁の宣言と同様に、外国政府が弁護士を通す</a:t>
            </a:r>
            <a:r>
              <a:rPr lang="ja-JP" altLang="en-US" dirty="0" smtClean="0">
                <a:solidFill>
                  <a:srgbClr val="000000"/>
                </a:solidFill>
                <a:latin typeface="+mn-ea"/>
              </a:rPr>
              <a:t>等して</a:t>
            </a:r>
            <a:r>
              <a:rPr lang="ja-JP" altLang="en-US" dirty="0">
                <a:solidFill>
                  <a:srgbClr val="000000"/>
                </a:solidFill>
                <a:latin typeface="+mn-ea"/>
              </a:rPr>
              <a:t>直接米国裁判所に出廷し、自国の法律や規制に関するその状況下で合理的な解釈や効果に言及した場合、米国裁判所はその声明に従わなければならない。</a:t>
            </a:r>
          </a:p>
        </p:txBody>
      </p:sp>
      <p:sp>
        <p:nvSpPr>
          <p:cNvPr id="11" name="正方形/長方形 10"/>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prstClr val="black"/>
                </a:solidFill>
              </a:rPr>
              <a:t>出典</a:t>
            </a:r>
            <a:r>
              <a:rPr lang="ja-JP" altLang="en-US" sz="1400" dirty="0" smtClean="0">
                <a:solidFill>
                  <a:prstClr val="black"/>
                </a:solidFill>
              </a:rPr>
              <a:t>：</a:t>
            </a:r>
            <a:r>
              <a:rPr lang="en-US" altLang="ja-JP" sz="1400" dirty="0">
                <a:solidFill>
                  <a:schemeClr val="tx1"/>
                </a:solidFill>
              </a:rPr>
              <a:t>In re Vitamin C Antitrust Litigation, 837 F.3d 175 (2016)</a:t>
            </a:r>
            <a:endParaRPr lang="ja-JP" altLang="en-US" sz="1400" dirty="0">
              <a:solidFill>
                <a:schemeClr val="tx1"/>
              </a:solidFill>
            </a:endParaRPr>
          </a:p>
        </p:txBody>
      </p:sp>
      <p:sp>
        <p:nvSpPr>
          <p:cNvPr id="12" name="テキスト ボックス 11"/>
          <p:cNvSpPr txBox="1"/>
          <p:nvPr/>
        </p:nvSpPr>
        <p:spPr>
          <a:xfrm>
            <a:off x="798966" y="5139496"/>
            <a:ext cx="7540334" cy="461665"/>
          </a:xfrm>
          <a:prstGeom prst="rect">
            <a:avLst/>
          </a:prstGeom>
          <a:noFill/>
        </p:spPr>
        <p:txBody>
          <a:bodyPr wrap="none" rtlCol="0">
            <a:spAutoFit/>
          </a:bodyPr>
          <a:lstStyle/>
          <a:p>
            <a:r>
              <a:rPr kumimoji="1" lang="en-US" altLang="ja-JP" sz="2400" b="1" dirty="0" smtClean="0"/>
              <a:t>Standard of Deference</a:t>
            </a:r>
            <a:r>
              <a:rPr kumimoji="1" lang="ja-JP" altLang="en-US" sz="2400" b="1" dirty="0" smtClean="0"/>
              <a:t>は法律の</a:t>
            </a:r>
            <a:r>
              <a:rPr kumimoji="1" lang="ja-JP" altLang="en-US" sz="2400" b="1" dirty="0" smtClean="0">
                <a:solidFill>
                  <a:srgbClr val="FF0000"/>
                </a:solidFill>
              </a:rPr>
              <a:t>解釈・効果</a:t>
            </a:r>
            <a:r>
              <a:rPr kumimoji="1" lang="ja-JP" altLang="en-US" sz="2400" b="1" dirty="0" smtClean="0"/>
              <a:t>に妥当</a:t>
            </a:r>
            <a:endParaRPr kumimoji="1" lang="ja-JP" altLang="en-US" sz="2400" b="1" dirty="0"/>
          </a:p>
        </p:txBody>
      </p:sp>
      <p:sp>
        <p:nvSpPr>
          <p:cNvPr id="13" name="テキスト ボックス 12"/>
          <p:cNvSpPr txBox="1"/>
          <p:nvPr/>
        </p:nvSpPr>
        <p:spPr>
          <a:xfrm>
            <a:off x="1951619" y="5597369"/>
            <a:ext cx="5929828" cy="523220"/>
          </a:xfrm>
          <a:prstGeom prst="rect">
            <a:avLst/>
          </a:prstGeom>
          <a:noFill/>
        </p:spPr>
        <p:txBody>
          <a:bodyPr wrap="none" rtlCol="0">
            <a:spAutoFit/>
          </a:bodyPr>
          <a:lstStyle/>
          <a:p>
            <a:r>
              <a:rPr kumimoji="1" lang="ja-JP" altLang="en-US" sz="2800" b="1" u="sng" dirty="0" smtClean="0"/>
              <a:t>この各論の論点（要件①）ではない</a:t>
            </a:r>
            <a:endParaRPr kumimoji="1" lang="ja-JP" altLang="en-US" sz="2800" b="1" u="sng" dirty="0"/>
          </a:p>
        </p:txBody>
      </p:sp>
    </p:spTree>
    <p:extLst>
      <p:ext uri="{BB962C8B-B14F-4D97-AF65-F5344CB8AC3E}">
        <p14:creationId xmlns:p14="http://schemas.microsoft.com/office/powerpoint/2010/main" val="18228366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判断基準の違い</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24</a:t>
            </a:fld>
            <a:endParaRPr kumimoji="1" lang="ja-JP" altLang="en-US" dirty="0"/>
          </a:p>
        </p:txBody>
      </p:sp>
      <p:grpSp>
        <p:nvGrpSpPr>
          <p:cNvPr id="10" name="図形グループ 9"/>
          <p:cNvGrpSpPr/>
          <p:nvPr/>
        </p:nvGrpSpPr>
        <p:grpSpPr>
          <a:xfrm>
            <a:off x="1084325" y="1191884"/>
            <a:ext cx="7134457" cy="3893612"/>
            <a:chOff x="990211" y="1461187"/>
            <a:chExt cx="7134457" cy="4954602"/>
          </a:xfrm>
        </p:grpSpPr>
        <p:sp>
          <p:nvSpPr>
            <p:cNvPr id="5" name="正方形/長方形 4"/>
            <p:cNvSpPr/>
            <p:nvPr/>
          </p:nvSpPr>
          <p:spPr>
            <a:xfrm>
              <a:off x="4825195" y="1933730"/>
              <a:ext cx="3299473" cy="448205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u="sng" dirty="0" smtClean="0">
                  <a:solidFill>
                    <a:srgbClr val="FF0000"/>
                  </a:solidFill>
                  <a:latin typeface="News Gothic MT"/>
                </a:rPr>
                <a:t>域外適用の要件</a:t>
              </a:r>
              <a:endParaRPr lang="en-US" altLang="ja-JP" sz="2400" b="1" u="sng" dirty="0">
                <a:solidFill>
                  <a:srgbClr val="FF0000"/>
                </a:solidFill>
                <a:latin typeface="News Gothic MT"/>
              </a:endParaRPr>
            </a:p>
            <a:p>
              <a:pPr algn="ctr"/>
              <a:r>
                <a:rPr lang="ja-JP" altLang="en-US" b="1" u="sng" dirty="0" smtClean="0">
                  <a:solidFill>
                    <a:srgbClr val="FF0000"/>
                  </a:solidFill>
                  <a:latin typeface="News Gothic MT"/>
                </a:rPr>
                <a:t>（政府の主張を鵜呑みに）</a:t>
              </a:r>
              <a:endParaRPr lang="en-US" altLang="ja-JP" b="1" u="sng" dirty="0" smtClean="0">
                <a:solidFill>
                  <a:srgbClr val="FF0000"/>
                </a:solidFill>
                <a:latin typeface="News Gothic MT"/>
              </a:endParaRPr>
            </a:p>
            <a:p>
              <a:pPr algn="ctr"/>
              <a:endParaRPr lang="en-US" altLang="ja-JP" sz="2400" dirty="0" smtClean="0">
                <a:solidFill>
                  <a:schemeClr val="tx1"/>
                </a:solidFill>
                <a:latin typeface="News Gothic MT"/>
              </a:endParaRPr>
            </a:p>
            <a:p>
              <a:pPr algn="ctr"/>
              <a:r>
                <a:rPr lang="en-US" altLang="ja-JP" sz="2400" dirty="0" smtClean="0">
                  <a:solidFill>
                    <a:schemeClr val="tx1"/>
                  </a:solidFill>
                  <a:latin typeface="News Gothic MT"/>
                </a:rPr>
                <a:t>+</a:t>
              </a:r>
            </a:p>
            <a:p>
              <a:pPr algn="ctr"/>
              <a:endParaRPr lang="en-US" altLang="ja-JP" sz="2400" dirty="0" smtClean="0">
                <a:solidFill>
                  <a:schemeClr val="tx1"/>
                </a:solidFill>
                <a:latin typeface="News Gothic MT"/>
              </a:endParaRPr>
            </a:p>
            <a:p>
              <a:pPr algn="ctr"/>
              <a:r>
                <a:rPr lang="en-US" altLang="ja-JP" sz="2400" dirty="0" smtClean="0">
                  <a:solidFill>
                    <a:schemeClr val="tx1"/>
                  </a:solidFill>
                  <a:latin typeface="News Gothic MT"/>
                </a:rPr>
                <a:t>Standard</a:t>
              </a:r>
            </a:p>
            <a:p>
              <a:pPr algn="ctr"/>
              <a:r>
                <a:rPr lang="en-US" altLang="ja-JP" sz="2400" dirty="0">
                  <a:solidFill>
                    <a:schemeClr val="tx1"/>
                  </a:solidFill>
                  <a:latin typeface="News Gothic MT"/>
                </a:rPr>
                <a:t>o</a:t>
              </a:r>
              <a:r>
                <a:rPr lang="en-US" altLang="ja-JP" sz="2400" dirty="0" smtClean="0">
                  <a:solidFill>
                    <a:schemeClr val="tx1"/>
                  </a:solidFill>
                  <a:latin typeface="News Gothic MT"/>
                </a:rPr>
                <a:t>f</a:t>
              </a:r>
            </a:p>
            <a:p>
              <a:pPr algn="ctr"/>
              <a:r>
                <a:rPr lang="en-US" altLang="ja-JP" sz="2400" dirty="0" smtClean="0">
                  <a:solidFill>
                    <a:schemeClr val="tx1"/>
                  </a:solidFill>
                  <a:latin typeface="News Gothic MT"/>
                </a:rPr>
                <a:t>Deference</a:t>
              </a:r>
            </a:p>
            <a:p>
              <a:pPr algn="ctr"/>
              <a:r>
                <a:rPr lang="ja-JP" altLang="en-US" dirty="0" smtClean="0">
                  <a:solidFill>
                    <a:schemeClr val="tx1"/>
                  </a:solidFill>
                  <a:latin typeface="News Gothic MT"/>
                </a:rPr>
                <a:t>（法律の解釈）</a:t>
              </a:r>
              <a:endParaRPr lang="ja-JP" altLang="en-US" dirty="0">
                <a:solidFill>
                  <a:schemeClr val="tx1"/>
                </a:solidFill>
                <a:latin typeface="News Gothic MT"/>
              </a:endParaRPr>
            </a:p>
          </p:txBody>
        </p:sp>
        <p:sp>
          <p:nvSpPr>
            <p:cNvPr id="7" name="正方形/長方形 6"/>
            <p:cNvSpPr/>
            <p:nvPr/>
          </p:nvSpPr>
          <p:spPr>
            <a:xfrm>
              <a:off x="990211" y="1933729"/>
              <a:ext cx="3299473" cy="448205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u="sng" dirty="0" smtClean="0">
                  <a:solidFill>
                    <a:srgbClr val="FF0000"/>
                  </a:solidFill>
                  <a:latin typeface="News Gothic MT"/>
                </a:rPr>
                <a:t>域外適用の要件</a:t>
              </a:r>
              <a:endParaRPr lang="en-US" altLang="ja-JP" sz="2400" b="1" u="sng" dirty="0" smtClean="0">
                <a:solidFill>
                  <a:srgbClr val="FF0000"/>
                </a:solidFill>
                <a:latin typeface="News Gothic MT"/>
              </a:endParaRPr>
            </a:p>
            <a:p>
              <a:pPr algn="ctr"/>
              <a:r>
                <a:rPr lang="ja-JP" altLang="en-US" b="1" u="sng" dirty="0" smtClean="0">
                  <a:solidFill>
                    <a:srgbClr val="FF0000"/>
                  </a:solidFill>
                  <a:latin typeface="News Gothic MT"/>
                </a:rPr>
                <a:t>（事実に基づく審理）</a:t>
              </a:r>
              <a:endParaRPr lang="en-US" altLang="ja-JP" b="1" u="sng" dirty="0" smtClean="0">
                <a:solidFill>
                  <a:srgbClr val="FF0000"/>
                </a:solidFill>
                <a:latin typeface="News Gothic MT"/>
              </a:endParaRPr>
            </a:p>
          </p:txBody>
        </p:sp>
        <p:sp>
          <p:nvSpPr>
            <p:cNvPr id="8" name="テキスト ボックス 7"/>
            <p:cNvSpPr txBox="1"/>
            <p:nvPr/>
          </p:nvSpPr>
          <p:spPr>
            <a:xfrm>
              <a:off x="2085949" y="1461187"/>
              <a:ext cx="1107997" cy="461665"/>
            </a:xfrm>
            <a:prstGeom prst="rect">
              <a:avLst/>
            </a:prstGeom>
            <a:noFill/>
          </p:spPr>
          <p:txBody>
            <a:bodyPr wrap="none" rtlCol="0">
              <a:spAutoFit/>
            </a:bodyPr>
            <a:lstStyle/>
            <a:p>
              <a:pPr algn="ctr"/>
              <a:r>
                <a:rPr kumimoji="1" lang="ja-JP" altLang="en-US" sz="2400" b="1" dirty="0" smtClean="0"/>
                <a:t>論拠１</a:t>
              </a:r>
              <a:endParaRPr kumimoji="1" lang="ja-JP" altLang="en-US" sz="2400" b="1" dirty="0"/>
            </a:p>
          </p:txBody>
        </p:sp>
        <p:sp>
          <p:nvSpPr>
            <p:cNvPr id="9" name="テキスト ボックス 8"/>
            <p:cNvSpPr txBox="1"/>
            <p:nvPr/>
          </p:nvSpPr>
          <p:spPr>
            <a:xfrm>
              <a:off x="5920933" y="1461187"/>
              <a:ext cx="1107997" cy="461665"/>
            </a:xfrm>
            <a:prstGeom prst="rect">
              <a:avLst/>
            </a:prstGeom>
            <a:noFill/>
          </p:spPr>
          <p:txBody>
            <a:bodyPr wrap="none" rtlCol="0">
              <a:spAutoFit/>
            </a:bodyPr>
            <a:lstStyle/>
            <a:p>
              <a:pPr algn="ctr"/>
              <a:r>
                <a:rPr kumimoji="1" lang="ja-JP" altLang="en-US" sz="2400" b="1" dirty="0" smtClean="0"/>
                <a:t>論拠２</a:t>
              </a:r>
              <a:endParaRPr kumimoji="1" lang="ja-JP" altLang="en-US" sz="2400" b="1" dirty="0"/>
            </a:p>
          </p:txBody>
        </p:sp>
      </p:grpSp>
      <p:sp>
        <p:nvSpPr>
          <p:cNvPr id="11" name="テキスト ボックス 10"/>
          <p:cNvSpPr txBox="1"/>
          <p:nvPr/>
        </p:nvSpPr>
        <p:spPr>
          <a:xfrm>
            <a:off x="791587" y="5490657"/>
            <a:ext cx="7737817" cy="1077218"/>
          </a:xfrm>
          <a:prstGeom prst="rect">
            <a:avLst/>
          </a:prstGeom>
          <a:noFill/>
        </p:spPr>
        <p:txBody>
          <a:bodyPr wrap="square" rtlCol="0">
            <a:spAutoFit/>
          </a:bodyPr>
          <a:lstStyle/>
          <a:p>
            <a:r>
              <a:rPr kumimoji="1" lang="en-US" altLang="ja-JP" sz="2000" dirty="0" smtClean="0"/>
              <a:t>※</a:t>
            </a:r>
            <a:r>
              <a:rPr kumimoji="1" lang="ja-JP" altLang="en-US" sz="2000" dirty="0" smtClean="0"/>
              <a:t>今回の各論では</a:t>
            </a:r>
            <a:r>
              <a:rPr kumimoji="1" lang="ja-JP" altLang="en-US" sz="2000" b="1" u="sng" dirty="0" smtClean="0">
                <a:solidFill>
                  <a:srgbClr val="FF0000"/>
                </a:solidFill>
              </a:rPr>
              <a:t>赤字要件（</a:t>
            </a:r>
            <a:r>
              <a:rPr lang="ja-JP" altLang="en-US" sz="2400" b="1" u="sng" dirty="0">
                <a:solidFill>
                  <a:srgbClr val="FF0000"/>
                </a:solidFill>
              </a:rPr>
              <a:t>法律の存在の有無</a:t>
            </a:r>
            <a:r>
              <a:rPr kumimoji="1" lang="ja-JP" altLang="en-US" sz="2000" b="1" u="sng" dirty="0" smtClean="0">
                <a:solidFill>
                  <a:srgbClr val="FF0000"/>
                </a:solidFill>
              </a:rPr>
              <a:t>）</a:t>
            </a:r>
            <a:r>
              <a:rPr kumimoji="1" lang="ja-JP" altLang="en-US" sz="2000" dirty="0" smtClean="0"/>
              <a:t>の違いが論点</a:t>
            </a:r>
            <a:endParaRPr lang="en-US" altLang="ja-JP" sz="2000" dirty="0" smtClean="0"/>
          </a:p>
          <a:p>
            <a:r>
              <a:rPr lang="en-US" altLang="ja-JP" sz="2000" dirty="0"/>
              <a:t>Standard of Deference</a:t>
            </a:r>
            <a:r>
              <a:rPr lang="ja-JP" altLang="en-US" sz="2000" dirty="0" smtClean="0"/>
              <a:t>は</a:t>
            </a:r>
            <a:r>
              <a:rPr lang="ja-JP" altLang="en-US" sz="2000" b="1" u="sng" dirty="0" smtClean="0"/>
              <a:t>法律の解釈（要件②）</a:t>
            </a:r>
            <a:r>
              <a:rPr lang="ja-JP" altLang="en-US" sz="2000" dirty="0" smtClean="0"/>
              <a:t>には妥当するが、</a:t>
            </a:r>
            <a:endParaRPr lang="en-US" altLang="ja-JP" sz="2000" dirty="0" smtClean="0"/>
          </a:p>
          <a:p>
            <a:r>
              <a:rPr lang="ja-JP" altLang="en-US" sz="2000" b="1" u="sng" dirty="0" smtClean="0">
                <a:solidFill>
                  <a:srgbClr val="FF0000"/>
                </a:solidFill>
              </a:rPr>
              <a:t>法律の存在の有無（要件①）</a:t>
            </a:r>
            <a:r>
              <a:rPr lang="ja-JP" altLang="en-US" sz="2000" dirty="0" smtClean="0"/>
              <a:t>には妥当しない</a:t>
            </a:r>
            <a:endParaRPr kumimoji="1" lang="en-US" altLang="ja-JP" sz="2000" dirty="0" smtClean="0"/>
          </a:p>
        </p:txBody>
      </p:sp>
    </p:spTree>
    <p:extLst>
      <p:ext uri="{BB962C8B-B14F-4D97-AF65-F5344CB8AC3E}">
        <p14:creationId xmlns:p14="http://schemas.microsoft.com/office/powerpoint/2010/main" val="414170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判断の流れ</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25</a:t>
            </a:fld>
            <a:endParaRPr kumimoji="1" lang="ja-JP" altLang="en-US" dirty="0"/>
          </a:p>
        </p:txBody>
      </p:sp>
      <p:grpSp>
        <p:nvGrpSpPr>
          <p:cNvPr id="21" name="図形グループ 20"/>
          <p:cNvGrpSpPr/>
          <p:nvPr/>
        </p:nvGrpSpPr>
        <p:grpSpPr>
          <a:xfrm>
            <a:off x="149902" y="1396023"/>
            <a:ext cx="8886275" cy="4227362"/>
            <a:chOff x="149902" y="1753849"/>
            <a:chExt cx="8886275" cy="4227362"/>
          </a:xfrm>
        </p:grpSpPr>
        <p:sp>
          <p:nvSpPr>
            <p:cNvPr id="12" name="右矢印 11"/>
            <p:cNvSpPr/>
            <p:nvPr/>
          </p:nvSpPr>
          <p:spPr>
            <a:xfrm>
              <a:off x="149902" y="1895583"/>
              <a:ext cx="8886275" cy="4085628"/>
            </a:xfrm>
            <a:prstGeom prst="rightArrow">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ja-JP" altLang="en-US" dirty="0"/>
            </a:p>
          </p:txBody>
        </p:sp>
        <p:grpSp>
          <p:nvGrpSpPr>
            <p:cNvPr id="15" name="図形グループ 14"/>
            <p:cNvGrpSpPr/>
            <p:nvPr/>
          </p:nvGrpSpPr>
          <p:grpSpPr>
            <a:xfrm>
              <a:off x="329784" y="3143918"/>
              <a:ext cx="7899815" cy="1588958"/>
              <a:chOff x="149902" y="3143917"/>
              <a:chExt cx="7899815" cy="1588958"/>
            </a:xfrm>
          </p:grpSpPr>
          <p:grpSp>
            <p:nvGrpSpPr>
              <p:cNvPr id="6" name="図形グループ 5"/>
              <p:cNvGrpSpPr/>
              <p:nvPr/>
            </p:nvGrpSpPr>
            <p:grpSpPr>
              <a:xfrm>
                <a:off x="149902" y="3143918"/>
                <a:ext cx="5096655" cy="1588957"/>
                <a:chOff x="149902" y="3143918"/>
                <a:chExt cx="5516380" cy="1588957"/>
              </a:xfrm>
            </p:grpSpPr>
            <p:sp>
              <p:nvSpPr>
                <p:cNvPr id="13" name="角丸四角形 12"/>
                <p:cNvSpPr/>
                <p:nvPr/>
              </p:nvSpPr>
              <p:spPr>
                <a:xfrm>
                  <a:off x="2908092" y="3143918"/>
                  <a:ext cx="2758190" cy="1588957"/>
                </a:xfrm>
                <a:prstGeom prst="round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rPr>
                    <a:t>②</a:t>
                  </a:r>
                  <a:r>
                    <a:rPr kumimoji="1" lang="ja-JP" altLang="en-US" sz="2400" dirty="0" smtClean="0">
                      <a:solidFill>
                        <a:schemeClr val="tx1"/>
                      </a:solidFill>
                    </a:rPr>
                    <a:t>外国法の解釈（</a:t>
                  </a:r>
                  <a:r>
                    <a:rPr kumimoji="1" lang="ja-JP" altLang="en-US" sz="2400" u="sng" dirty="0" smtClean="0">
                      <a:solidFill>
                        <a:schemeClr val="tx1"/>
                      </a:solidFill>
                    </a:rPr>
                    <a:t>事実の解釈</a:t>
                  </a:r>
                  <a:r>
                    <a:rPr kumimoji="1" lang="ja-JP" altLang="en-US" sz="2400" dirty="0" smtClean="0">
                      <a:solidFill>
                        <a:schemeClr val="tx1"/>
                      </a:solidFill>
                    </a:rPr>
                    <a:t>）</a:t>
                  </a:r>
                </a:p>
              </p:txBody>
            </p:sp>
            <p:sp>
              <p:nvSpPr>
                <p:cNvPr id="3" name="角丸四角形 2"/>
                <p:cNvSpPr/>
                <p:nvPr/>
              </p:nvSpPr>
              <p:spPr>
                <a:xfrm>
                  <a:off x="149902" y="3143918"/>
                  <a:ext cx="2758190" cy="1588957"/>
                </a:xfrm>
                <a:prstGeom prst="roundRect">
                  <a:avLst/>
                </a:prstGeom>
                <a:solidFill>
                  <a:schemeClr val="accent3">
                    <a:lumMod val="20000"/>
                    <a:lumOff val="80000"/>
                  </a:schemeClr>
                </a:solid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rPr>
                    <a:t>①</a:t>
                  </a:r>
                  <a:r>
                    <a:rPr kumimoji="1" lang="ja-JP" altLang="en-US" sz="2400" dirty="0" smtClean="0">
                      <a:solidFill>
                        <a:schemeClr val="tx1"/>
                      </a:solidFill>
                    </a:rPr>
                    <a:t>外国法の存在</a:t>
                  </a:r>
                  <a:endParaRPr kumimoji="1" lang="en-US" altLang="ja-JP" sz="2400" dirty="0" smtClean="0">
                    <a:solidFill>
                      <a:schemeClr val="tx1"/>
                    </a:solidFill>
                  </a:endParaRPr>
                </a:p>
                <a:p>
                  <a:pPr algn="ctr"/>
                  <a:r>
                    <a:rPr kumimoji="1" lang="ja-JP" altLang="en-US" sz="2400" dirty="0" smtClean="0">
                      <a:solidFill>
                        <a:schemeClr val="tx1"/>
                      </a:solidFill>
                    </a:rPr>
                    <a:t>（</a:t>
                  </a:r>
                  <a:r>
                    <a:rPr kumimoji="1" lang="ja-JP" altLang="en-US" sz="2400" u="sng" dirty="0" smtClean="0">
                      <a:solidFill>
                        <a:schemeClr val="tx1"/>
                      </a:solidFill>
                    </a:rPr>
                    <a:t>事実の認定</a:t>
                  </a:r>
                  <a:r>
                    <a:rPr kumimoji="1" lang="ja-JP" altLang="en-US" sz="2400" dirty="0" smtClean="0">
                      <a:solidFill>
                        <a:schemeClr val="tx1"/>
                      </a:solidFill>
                    </a:rPr>
                    <a:t>）</a:t>
                  </a:r>
                </a:p>
              </p:txBody>
            </p:sp>
          </p:grpSp>
          <p:sp>
            <p:nvSpPr>
              <p:cNvPr id="14" name="角丸四角形 13"/>
              <p:cNvSpPr/>
              <p:nvPr/>
            </p:nvSpPr>
            <p:spPr>
              <a:xfrm>
                <a:off x="5246556" y="3143917"/>
                <a:ext cx="2803161" cy="1588957"/>
              </a:xfrm>
              <a:prstGeom prst="round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rPr>
                  <a:t>③外国法との抵触</a:t>
                </a:r>
                <a:endParaRPr lang="en-US" altLang="ja-JP" sz="2400" dirty="0" smtClean="0">
                  <a:solidFill>
                    <a:schemeClr val="tx1"/>
                  </a:solidFill>
                </a:endParaRPr>
              </a:p>
              <a:p>
                <a:pPr algn="ctr"/>
                <a:r>
                  <a:rPr kumimoji="1" lang="ja-JP" altLang="en-US" sz="2400" dirty="0" smtClean="0">
                    <a:solidFill>
                      <a:schemeClr val="tx1"/>
                    </a:solidFill>
                  </a:rPr>
                  <a:t>（結論）</a:t>
                </a:r>
              </a:p>
            </p:txBody>
          </p:sp>
        </p:grpSp>
        <p:sp>
          <p:nvSpPr>
            <p:cNvPr id="18" name="角丸四角形吹き出し 17"/>
            <p:cNvSpPr/>
            <p:nvPr/>
          </p:nvSpPr>
          <p:spPr>
            <a:xfrm>
              <a:off x="2263515" y="1753849"/>
              <a:ext cx="4137285" cy="652559"/>
            </a:xfrm>
            <a:prstGeom prst="wedgeRoundRectCallout">
              <a:avLst>
                <a:gd name="adj1" fmla="val -2726"/>
                <a:gd name="adj2" fmla="val 172409"/>
                <a:gd name="adj3" fmla="val 16667"/>
              </a:avLst>
            </a:prstGeom>
            <a:solidFill>
              <a:schemeClr val="accent3">
                <a:lumMod val="40000"/>
                <a:lumOff val="6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a:solidFill>
                    <a:schemeClr val="tx1"/>
                  </a:solidFill>
                </a:rPr>
                <a:t>Standard of Deference</a:t>
              </a:r>
              <a:endParaRPr lang="ja-JP" altLang="en-US" sz="2400" b="1" dirty="0">
                <a:solidFill>
                  <a:schemeClr val="tx1"/>
                </a:solidFill>
              </a:endParaRPr>
            </a:p>
          </p:txBody>
        </p:sp>
      </p:grpSp>
      <p:sp>
        <p:nvSpPr>
          <p:cNvPr id="20" name="テキスト ボックス 19"/>
          <p:cNvSpPr txBox="1"/>
          <p:nvPr/>
        </p:nvSpPr>
        <p:spPr>
          <a:xfrm>
            <a:off x="571489" y="5837675"/>
            <a:ext cx="8043099" cy="892552"/>
          </a:xfrm>
          <a:prstGeom prst="rect">
            <a:avLst/>
          </a:prstGeom>
          <a:noFill/>
        </p:spPr>
        <p:txBody>
          <a:bodyPr wrap="none" rtlCol="0">
            <a:spAutoFit/>
          </a:bodyPr>
          <a:lstStyle/>
          <a:p>
            <a:pPr algn="ctr"/>
            <a:r>
              <a:rPr kumimoji="1" lang="en-US" altLang="ja-JP" sz="2800" b="1" dirty="0" smtClean="0"/>
              <a:t>Standard of Deference</a:t>
            </a:r>
            <a:r>
              <a:rPr kumimoji="1" lang="ja-JP" altLang="en-US" sz="2800" b="1" dirty="0" smtClean="0"/>
              <a:t>は</a:t>
            </a:r>
            <a:r>
              <a:rPr kumimoji="1" lang="ja-JP" altLang="en-US" sz="2800" b="1" dirty="0" smtClean="0">
                <a:solidFill>
                  <a:srgbClr val="FF0000"/>
                </a:solidFill>
              </a:rPr>
              <a:t>赤枠</a:t>
            </a:r>
            <a:r>
              <a:rPr kumimoji="1" lang="ja-JP" altLang="en-US" sz="2800" b="1" dirty="0" smtClean="0"/>
              <a:t>には妥当しない</a:t>
            </a:r>
            <a:endParaRPr kumimoji="1" lang="en-US" altLang="ja-JP" sz="2800" b="1" dirty="0" smtClean="0"/>
          </a:p>
          <a:p>
            <a:pPr algn="ctr"/>
            <a:r>
              <a:rPr lang="en-US" altLang="ja-JP" sz="2400" dirty="0" smtClean="0"/>
              <a:t>※</a:t>
            </a:r>
            <a:r>
              <a:rPr lang="ja-JP" altLang="en-US" sz="2400" dirty="0" smtClean="0"/>
              <a:t>今回は上記の流れを１つの要件に</a:t>
            </a:r>
            <a:endParaRPr kumimoji="1" lang="ja-JP" altLang="en-US" sz="2400" dirty="0"/>
          </a:p>
        </p:txBody>
      </p:sp>
    </p:spTree>
    <p:extLst>
      <p:ext uri="{BB962C8B-B14F-4D97-AF65-F5344CB8AC3E}">
        <p14:creationId xmlns:p14="http://schemas.microsoft.com/office/powerpoint/2010/main" val="977060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0111415" cy="1143000"/>
          </a:xfrm>
        </p:spPr>
        <p:txBody>
          <a:bodyPr/>
          <a:lstStyle/>
          <a:p>
            <a:r>
              <a:rPr kumimoji="1" lang="ja-JP" altLang="en-US" sz="4400" dirty="0" smtClean="0"/>
              <a:t>論拠２ 中国法の概要（</a:t>
            </a:r>
            <a:r>
              <a:rPr lang="ja-JP" altLang="en-US" sz="4400" dirty="0"/>
              <a:t>成文法</a:t>
            </a:r>
            <a:r>
              <a:rPr kumimoji="1" lang="ja-JP" altLang="en-US" sz="4400" dirty="0" smtClean="0"/>
              <a:t>）</a:t>
            </a:r>
            <a:endParaRPr kumimoji="1" lang="ja-JP" altLang="en-US" sz="44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2006780224"/>
              </p:ext>
            </p:extLst>
          </p:nvPr>
        </p:nvGraphicFramePr>
        <p:xfrm>
          <a:off x="-107823" y="1206750"/>
          <a:ext cx="9144000" cy="4991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26</a:t>
            </a:fld>
            <a:endParaRPr kumimoji="1" lang="ja-JP" altLang="en-US" dirty="0"/>
          </a:p>
        </p:txBody>
      </p:sp>
      <p:sp>
        <p:nvSpPr>
          <p:cNvPr id="7" name="正方形/長方形 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200" dirty="0">
                <a:solidFill>
                  <a:prstClr val="black"/>
                </a:solidFill>
              </a:rPr>
              <a:t>出典</a:t>
            </a:r>
            <a:r>
              <a:rPr lang="ja-JP" altLang="en-US" sz="1200" dirty="0" smtClean="0">
                <a:solidFill>
                  <a:prstClr val="black"/>
                </a:solidFill>
              </a:rPr>
              <a:t>：</a:t>
            </a:r>
            <a:r>
              <a:rPr lang="en-US" altLang="ja-JP" sz="1200" dirty="0">
                <a:solidFill>
                  <a:schemeClr val="tx1"/>
                </a:solidFill>
              </a:rPr>
              <a:t>In re Vitamin C Antitrust Litigation, 837 F.3d 175 (2016</a:t>
            </a:r>
            <a:r>
              <a:rPr lang="en-US" altLang="ja-JP" sz="1200" dirty="0" smtClean="0">
                <a:solidFill>
                  <a:schemeClr val="tx1"/>
                </a:solidFill>
              </a:rPr>
              <a:t>)</a:t>
            </a:r>
          </a:p>
          <a:p>
            <a:r>
              <a:rPr lang="ja-JP" altLang="en-US" sz="1200" dirty="0" smtClean="0">
                <a:solidFill>
                  <a:schemeClr val="tx1"/>
                </a:solidFill>
              </a:rPr>
              <a:t>松下満雄</a:t>
            </a:r>
            <a:r>
              <a:rPr lang="en-US" altLang="ja-JP" sz="1200" dirty="0" smtClean="0">
                <a:solidFill>
                  <a:schemeClr val="tx1"/>
                </a:solidFill>
              </a:rPr>
              <a:t>. </a:t>
            </a:r>
            <a:r>
              <a:rPr lang="ja-JP" altLang="en-US" sz="1200" dirty="0" smtClean="0">
                <a:solidFill>
                  <a:schemeClr val="tx1"/>
                </a:solidFill>
              </a:rPr>
              <a:t>「中国対米ビタミン輸出カルテルは中国政府の指示に基づくものとして免責した米反トラスト判例」</a:t>
            </a:r>
            <a:r>
              <a:rPr lang="en-US" altLang="ja-JP" sz="1200" dirty="0">
                <a:solidFill>
                  <a:schemeClr val="tx1"/>
                </a:solidFill>
              </a:rPr>
              <a:t>. </a:t>
            </a:r>
            <a:r>
              <a:rPr lang="ja-JP" altLang="en-US" sz="1200" dirty="0" smtClean="0">
                <a:solidFill>
                  <a:schemeClr val="tx1"/>
                </a:solidFill>
              </a:rPr>
              <a:t>国際商事法務</a:t>
            </a:r>
            <a:r>
              <a:rPr lang="en-US" altLang="ja-JP" sz="1200" dirty="0" smtClean="0">
                <a:solidFill>
                  <a:schemeClr val="tx1"/>
                </a:solidFill>
              </a:rPr>
              <a:t>, Vol. 44 No. 11(2006</a:t>
            </a:r>
            <a:r>
              <a:rPr lang="ja-JP" altLang="en-US" sz="1200" dirty="0" smtClean="0">
                <a:solidFill>
                  <a:schemeClr val="tx1"/>
                </a:solidFill>
              </a:rPr>
              <a:t>年</a:t>
            </a:r>
            <a:r>
              <a:rPr lang="en-US" altLang="ja-JP" sz="1200" dirty="0">
                <a:solidFill>
                  <a:schemeClr val="tx1"/>
                </a:solidFill>
              </a:rPr>
              <a:t>): </a:t>
            </a:r>
            <a:r>
              <a:rPr lang="en-US" altLang="ja-JP" sz="1200" dirty="0" smtClean="0">
                <a:solidFill>
                  <a:schemeClr val="tx1"/>
                </a:solidFill>
              </a:rPr>
              <a:t>1593–1600.</a:t>
            </a:r>
            <a:endParaRPr lang="en-US" altLang="ja-JP" sz="1200" dirty="0">
              <a:solidFill>
                <a:schemeClr val="tx1"/>
              </a:solidFill>
            </a:endParaRPr>
          </a:p>
        </p:txBody>
      </p:sp>
    </p:spTree>
    <p:extLst>
      <p:ext uri="{BB962C8B-B14F-4D97-AF65-F5344CB8AC3E}">
        <p14:creationId xmlns:p14="http://schemas.microsoft.com/office/powerpoint/2010/main" val="17889844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400" dirty="0"/>
              <a:t>論拠２ 中国法の概要</a:t>
            </a:r>
            <a:r>
              <a:rPr lang="ja-JP" altLang="en-US" sz="4400" dirty="0" smtClean="0"/>
              <a:t>（慣習法）</a:t>
            </a:r>
            <a:endParaRPr kumimoji="1" lang="ja-JP" altLang="en-US" sz="44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27</a:t>
            </a:fld>
            <a:endParaRPr kumimoji="1" lang="ja-JP" altLang="en-US" dirty="0"/>
          </a:p>
        </p:txBody>
      </p:sp>
      <p:sp>
        <p:nvSpPr>
          <p:cNvPr id="15" name="正方形/長方形 14"/>
          <p:cNvSpPr/>
          <p:nvPr/>
        </p:nvSpPr>
        <p:spPr>
          <a:xfrm>
            <a:off x="464880" y="1214101"/>
            <a:ext cx="8208507" cy="1268408"/>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6" name="正方形/長方形 15"/>
          <p:cNvSpPr/>
          <p:nvPr/>
        </p:nvSpPr>
        <p:spPr>
          <a:xfrm>
            <a:off x="464880" y="2617654"/>
            <a:ext cx="8221626" cy="103344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7" name="テキスト ボックス 16"/>
          <p:cNvSpPr txBox="1"/>
          <p:nvPr/>
        </p:nvSpPr>
        <p:spPr>
          <a:xfrm>
            <a:off x="503889" y="2685988"/>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8" name="テキスト ボックス 17"/>
          <p:cNvSpPr txBox="1"/>
          <p:nvPr/>
        </p:nvSpPr>
        <p:spPr>
          <a:xfrm>
            <a:off x="487076" y="130187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20" name="テキスト ボックス 19"/>
          <p:cNvSpPr txBox="1"/>
          <p:nvPr/>
        </p:nvSpPr>
        <p:spPr>
          <a:xfrm>
            <a:off x="691370" y="1692452"/>
            <a:ext cx="7735020" cy="738664"/>
          </a:xfrm>
          <a:prstGeom prst="rect">
            <a:avLst/>
          </a:prstGeom>
          <a:noFill/>
        </p:spPr>
        <p:txBody>
          <a:bodyPr wrap="square" rtlCol="0">
            <a:spAutoFit/>
          </a:bodyPr>
          <a:lstStyle/>
          <a:p>
            <a:r>
              <a:rPr lang="en-US" altLang="ja-JP" sz="1400" dirty="0"/>
              <a:t>The district court credited Plaintiffs' argument that because there was evidence that Defendants routinely agreed to export vitamin C at a price well above the agreed upon price of $3.35/kg, the Defendants alleged anticompetitive conduct was not compelled. </a:t>
            </a:r>
          </a:p>
        </p:txBody>
      </p:sp>
      <p:sp>
        <p:nvSpPr>
          <p:cNvPr id="21" name="正方形/長方形 20"/>
          <p:cNvSpPr/>
          <p:nvPr/>
        </p:nvSpPr>
        <p:spPr>
          <a:xfrm>
            <a:off x="612758" y="3028374"/>
            <a:ext cx="7925870" cy="523220"/>
          </a:xfrm>
          <a:prstGeom prst="rect">
            <a:avLst/>
          </a:prstGeom>
        </p:spPr>
        <p:txBody>
          <a:bodyPr wrap="square">
            <a:spAutoFit/>
          </a:bodyPr>
          <a:lstStyle/>
          <a:p>
            <a:r>
              <a:rPr lang="ja-JP" altLang="en-US" sz="1400" dirty="0"/>
              <a:t>被告が恒常的に協定で合意した</a:t>
            </a:r>
            <a:r>
              <a:rPr lang="en-US" altLang="ja-JP" sz="1400" dirty="0"/>
              <a:t>$3.35/kg</a:t>
            </a:r>
            <a:r>
              <a:rPr lang="ja-JP" altLang="en-US" sz="1400" dirty="0"/>
              <a:t>という価格を超える価格でビタミン</a:t>
            </a:r>
            <a:r>
              <a:rPr lang="en-US" altLang="ja-JP" sz="1400" dirty="0"/>
              <a:t>C</a:t>
            </a:r>
            <a:r>
              <a:rPr lang="ja-JP" altLang="en-US" sz="1400" dirty="0"/>
              <a:t>を輸出していることから、</a:t>
            </a:r>
            <a:r>
              <a:rPr lang="ja-JP" altLang="en-US" sz="1400" b="1" u="sng" dirty="0"/>
              <a:t>被告の反競争的行為は強制されていない</a:t>
            </a:r>
            <a:r>
              <a:rPr lang="ja-JP" altLang="en-US" sz="1400" dirty="0"/>
              <a:t>とする原告の主張を、地裁は信頼している。</a:t>
            </a:r>
            <a:endParaRPr lang="ja-JP" altLang="en-US" sz="1400" dirty="0">
              <a:solidFill>
                <a:srgbClr val="000000"/>
              </a:solidFill>
              <a:latin typeface="+mn-ea"/>
            </a:endParaRPr>
          </a:p>
        </p:txBody>
      </p:sp>
      <p:sp>
        <p:nvSpPr>
          <p:cNvPr id="22" name="正方形/長方形 21"/>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prstClr val="black"/>
                </a:solidFill>
              </a:rPr>
              <a:t>出典</a:t>
            </a:r>
            <a:r>
              <a:rPr lang="ja-JP" altLang="en-US" sz="1400" dirty="0" smtClean="0">
                <a:solidFill>
                  <a:prstClr val="black"/>
                </a:solidFill>
              </a:rPr>
              <a:t>：</a:t>
            </a:r>
            <a:r>
              <a:rPr lang="en-US" altLang="ja-JP" sz="1400" dirty="0">
                <a:solidFill>
                  <a:schemeClr val="tx1"/>
                </a:solidFill>
              </a:rPr>
              <a:t>In re Vitamin C Antitrust Litigation, 837 F.3d 175 (2016)</a:t>
            </a:r>
            <a:endParaRPr lang="ja-JP" altLang="en-US" sz="1400" dirty="0">
              <a:solidFill>
                <a:schemeClr val="tx1"/>
              </a:solidFill>
            </a:endParaRPr>
          </a:p>
        </p:txBody>
      </p:sp>
      <p:sp>
        <p:nvSpPr>
          <p:cNvPr id="24" name="テキスト ボックス 23"/>
          <p:cNvSpPr txBox="1"/>
          <p:nvPr/>
        </p:nvSpPr>
        <p:spPr>
          <a:xfrm>
            <a:off x="2209961" y="3812018"/>
            <a:ext cx="4493538" cy="830997"/>
          </a:xfrm>
          <a:prstGeom prst="rect">
            <a:avLst/>
          </a:prstGeom>
          <a:noFill/>
        </p:spPr>
        <p:txBody>
          <a:bodyPr wrap="none" rtlCol="0">
            <a:spAutoFit/>
          </a:bodyPr>
          <a:lstStyle/>
          <a:p>
            <a:pPr algn="ctr"/>
            <a:r>
              <a:rPr kumimoji="1" lang="ja-JP" altLang="en-US" sz="2400" b="1" u="sng" dirty="0" smtClean="0"/>
              <a:t>慣習法はなかった可能性が高い</a:t>
            </a:r>
            <a:endParaRPr lang="en-US" altLang="ja-JP" sz="2400" b="1" u="sng" dirty="0"/>
          </a:p>
          <a:p>
            <a:pPr algn="ctr"/>
            <a:r>
              <a:rPr kumimoji="1" lang="ja-JP" altLang="en-US" sz="2400" b="1" u="sng" dirty="0" smtClean="0">
                <a:solidFill>
                  <a:srgbClr val="FF0000"/>
                </a:solidFill>
              </a:rPr>
              <a:t>強制の実態</a:t>
            </a:r>
            <a:r>
              <a:rPr lang="ja-JP" altLang="en-US" sz="2400" b="1" u="sng" dirty="0" smtClean="0"/>
              <a:t>は</a:t>
            </a:r>
            <a:r>
              <a:rPr kumimoji="1" lang="ja-JP" altLang="en-US" sz="2400" b="1" u="sng" dirty="0" smtClean="0"/>
              <a:t>なかった</a:t>
            </a:r>
            <a:endParaRPr kumimoji="1" lang="ja-JP" altLang="en-US" sz="2400" b="1" u="sng" dirty="0"/>
          </a:p>
        </p:txBody>
      </p:sp>
      <p:sp>
        <p:nvSpPr>
          <p:cNvPr id="25" name="三角形 24"/>
          <p:cNvSpPr/>
          <p:nvPr/>
        </p:nvSpPr>
        <p:spPr>
          <a:xfrm rot="10800000">
            <a:off x="1362458" y="4682266"/>
            <a:ext cx="6124244" cy="205285"/>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27" name="正方形/長方形 26"/>
          <p:cNvSpPr/>
          <p:nvPr/>
        </p:nvSpPr>
        <p:spPr>
          <a:xfrm>
            <a:off x="1362458" y="5032005"/>
            <a:ext cx="6188547" cy="919559"/>
          </a:xfrm>
          <a:prstGeom prst="rect">
            <a:avLst/>
          </a:prstGeom>
          <a:noFill/>
          <a:ln w="762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a:solidFill>
                  <a:schemeClr val="tx1"/>
                </a:solidFill>
              </a:rPr>
              <a:t>自国の通商政策の一環として行われている</a:t>
            </a:r>
            <a:endParaRPr lang="en-US" altLang="ja-JP" sz="2400" b="1" dirty="0">
              <a:solidFill>
                <a:schemeClr val="tx1"/>
              </a:solidFill>
            </a:endParaRPr>
          </a:p>
          <a:p>
            <a:pPr algn="ctr"/>
            <a:r>
              <a:rPr lang="ja-JP" altLang="en-US" sz="2400" b="1" u="sng" dirty="0">
                <a:solidFill>
                  <a:srgbClr val="FF0000"/>
                </a:solidFill>
              </a:rPr>
              <a:t>正当な</a:t>
            </a:r>
            <a:r>
              <a:rPr lang="ja-JP" altLang="en-US" sz="2400" b="1" u="sng" dirty="0" smtClean="0">
                <a:solidFill>
                  <a:srgbClr val="FF0000"/>
                </a:solidFill>
              </a:rPr>
              <a:t>強制ではない</a:t>
            </a:r>
            <a:r>
              <a:rPr lang="ja-JP" altLang="en-US" sz="2400" b="1" dirty="0" smtClean="0">
                <a:solidFill>
                  <a:schemeClr val="tx1"/>
                </a:solidFill>
              </a:rPr>
              <a:t>可能性が高い</a:t>
            </a:r>
            <a:endParaRPr lang="ja-JP" altLang="en-US" sz="2400" b="1" dirty="0">
              <a:solidFill>
                <a:schemeClr val="tx1"/>
              </a:solidFill>
            </a:endParaRPr>
          </a:p>
        </p:txBody>
      </p:sp>
    </p:spTree>
    <p:extLst>
      <p:ext uri="{BB962C8B-B14F-4D97-AF65-F5344CB8AC3E}">
        <p14:creationId xmlns:p14="http://schemas.microsoft.com/office/powerpoint/2010/main" val="5435296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論拠１正当性</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28</a:t>
            </a:fld>
            <a:endParaRPr lang="ja-JP" altLang="en-US">
              <a:latin typeface="News Gothic MT"/>
            </a:endParaRPr>
          </a:p>
        </p:txBody>
      </p:sp>
      <p:sp>
        <p:nvSpPr>
          <p:cNvPr id="8" name="正方形/長方形 7"/>
          <p:cNvSpPr/>
          <p:nvPr/>
        </p:nvSpPr>
        <p:spPr>
          <a:xfrm>
            <a:off x="448067" y="1047089"/>
            <a:ext cx="8208507" cy="2724587"/>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34948" y="3862095"/>
            <a:ext cx="8221626" cy="170029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48067" y="3935878"/>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5" name="右矢印 14"/>
          <p:cNvSpPr/>
          <p:nvPr/>
        </p:nvSpPr>
        <p:spPr>
          <a:xfrm>
            <a:off x="686912" y="5657606"/>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6" name="テキスト ボックス 15"/>
          <p:cNvSpPr txBox="1"/>
          <p:nvPr/>
        </p:nvSpPr>
        <p:spPr>
          <a:xfrm>
            <a:off x="1372712" y="5726118"/>
            <a:ext cx="7663465" cy="461665"/>
          </a:xfrm>
          <a:prstGeom prst="rect">
            <a:avLst/>
          </a:prstGeom>
          <a:noFill/>
        </p:spPr>
        <p:txBody>
          <a:bodyPr wrap="square" rtlCol="0">
            <a:spAutoFit/>
          </a:bodyPr>
          <a:lstStyle/>
          <a:p>
            <a:r>
              <a:rPr lang="ja-JP" altLang="en-US" sz="2400" b="1" dirty="0" smtClean="0"/>
              <a:t>原告の主張した事実に基づいて検討している</a:t>
            </a:r>
            <a:endParaRPr lang="ja-JP" altLang="en-US" sz="2400" b="1" dirty="0">
              <a:solidFill>
                <a:prstClr val="black"/>
              </a:solidFill>
            </a:endParaRP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a:solidFill>
                  <a:schemeClr val="tx1"/>
                </a:solidFill>
              </a:rPr>
              <a:t>Hartford Fire Ins. Co. v. California, 509 U.S. 764 (1993)</a:t>
            </a:r>
            <a:endParaRPr lang="ja-JP" altLang="en-US" sz="1400" dirty="0">
              <a:solidFill>
                <a:schemeClr val="tx1"/>
              </a:solidFill>
            </a:endParaRPr>
          </a:p>
        </p:txBody>
      </p:sp>
      <p:sp>
        <p:nvSpPr>
          <p:cNvPr id="5" name="正方形/長方形 4"/>
          <p:cNvSpPr/>
          <p:nvPr/>
        </p:nvSpPr>
        <p:spPr>
          <a:xfrm>
            <a:off x="686912" y="1474113"/>
            <a:ext cx="7731798" cy="2354491"/>
          </a:xfrm>
          <a:prstGeom prst="rect">
            <a:avLst/>
          </a:prstGeom>
        </p:spPr>
        <p:txBody>
          <a:bodyPr wrap="square">
            <a:spAutoFit/>
          </a:bodyPr>
          <a:lstStyle/>
          <a:p>
            <a:r>
              <a:rPr lang="en-US" altLang="ja-JP" sz="1400" dirty="0"/>
              <a:t>Since the London reinsurers do not argue that British law requires them to act in some fashion prohibited by the law of the United </a:t>
            </a:r>
            <a:r>
              <a:rPr lang="en-US" altLang="ja-JP" sz="1400" dirty="0" smtClean="0"/>
              <a:t>States</a:t>
            </a:r>
            <a:r>
              <a:rPr lang="mr-IN" altLang="ja-JP" sz="1400" dirty="0" smtClean="0"/>
              <a:t>……</a:t>
            </a:r>
            <a:r>
              <a:rPr lang="en-US" altLang="ja-JP" sz="1400" dirty="0" smtClean="0"/>
              <a:t>or </a:t>
            </a:r>
            <a:r>
              <a:rPr lang="en-US" altLang="ja-JP" sz="1400" dirty="0"/>
              <a:t>claim that their compliance with the laws of both countries is otherwise impossible, we see no conflict with British law. </a:t>
            </a:r>
          </a:p>
          <a:p>
            <a:endParaRPr lang="en-US" altLang="ja-JP" sz="500" dirty="0" smtClean="0"/>
          </a:p>
          <a:p>
            <a:r>
              <a:rPr lang="en-US" altLang="ja-JP" sz="1400" dirty="0" smtClean="0"/>
              <a:t>They </a:t>
            </a:r>
            <a:r>
              <a:rPr lang="en-US" altLang="ja-JP" sz="1400" dirty="0"/>
              <a:t>assert that Parliament has established a comprehensive regulatory regime over the London reinsurance market and that the conduct alleged here was perfectly consistent with British law and policy. But this is not to state a conflict. “[T]he fact that conduct is lawful in the state in which it took place will not, of itself, bar application of the United States antitrust laws,” even where the foreign state has a strong policy to permit or encourage such conduct. </a:t>
            </a:r>
            <a:endParaRPr lang="ja-JP" altLang="en-US" sz="1400" dirty="0"/>
          </a:p>
        </p:txBody>
      </p:sp>
      <p:sp>
        <p:nvSpPr>
          <p:cNvPr id="3" name="正方形/長方形 2"/>
          <p:cNvSpPr/>
          <p:nvPr/>
        </p:nvSpPr>
        <p:spPr>
          <a:xfrm>
            <a:off x="597778" y="4300675"/>
            <a:ext cx="7948446" cy="1277273"/>
          </a:xfrm>
          <a:prstGeom prst="rect">
            <a:avLst/>
          </a:prstGeom>
        </p:spPr>
        <p:txBody>
          <a:bodyPr wrap="square">
            <a:spAutoFit/>
          </a:bodyPr>
          <a:lstStyle/>
          <a:p>
            <a:r>
              <a:rPr lang="ja-JP" altLang="en-US" sz="1200" dirty="0"/>
              <a:t>ロンドンの再保険業者は、米国法が禁止している行為を英国法が強制していることや、両方の国の法律に従うことが不可能であるとは断言しておらず、従って、英国法との間に衝突はないものと言える</a:t>
            </a:r>
            <a:r>
              <a:rPr lang="ja-JP" altLang="en-US" sz="1200" dirty="0" smtClean="0"/>
              <a:t>。</a:t>
            </a:r>
            <a:endParaRPr lang="en-US" altLang="ja-JP" sz="1200" dirty="0" smtClean="0"/>
          </a:p>
          <a:p>
            <a:endParaRPr lang="en-US" altLang="ja-JP" sz="500" dirty="0" smtClean="0"/>
          </a:p>
          <a:p>
            <a:r>
              <a:rPr lang="ja-JP" altLang="en-US" sz="1200" dirty="0" smtClean="0"/>
              <a:t>彼ら</a:t>
            </a:r>
            <a:r>
              <a:rPr lang="ja-JP" altLang="en-US" sz="1200" dirty="0"/>
              <a:t>は、議会がロンドン再保険市場において包括的な規制体制を確立し、当該行為は英国法や英国の方針に完全に一致していると主張する。しかし、これは衝突を生じない。外国がそのような行為を許可ないし奨励する強い方針を持っていたとしても、「当該行為がその国で合法であるという事実自体は、反トラスト法の適用を禁止しない」。</a:t>
            </a:r>
          </a:p>
        </p:txBody>
      </p:sp>
    </p:spTree>
    <p:extLst>
      <p:ext uri="{BB962C8B-B14F-4D97-AF65-F5344CB8AC3E}">
        <p14:creationId xmlns:p14="http://schemas.microsoft.com/office/powerpoint/2010/main" val="1855347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論拠１正当性</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29</a:t>
            </a:fld>
            <a:endParaRPr kumimoji="1" lang="ja-JP" altLang="en-US" dirty="0"/>
          </a:p>
        </p:txBody>
      </p:sp>
      <p:sp>
        <p:nvSpPr>
          <p:cNvPr id="5" name="テキスト ボックス 4"/>
          <p:cNvSpPr txBox="1"/>
          <p:nvPr/>
        </p:nvSpPr>
        <p:spPr>
          <a:xfrm>
            <a:off x="1632284" y="2000733"/>
            <a:ext cx="5519460" cy="584775"/>
          </a:xfrm>
          <a:prstGeom prst="rect">
            <a:avLst/>
          </a:prstGeom>
          <a:noFill/>
        </p:spPr>
        <p:txBody>
          <a:bodyPr wrap="none" rtlCol="0">
            <a:spAutoFit/>
          </a:bodyPr>
          <a:lstStyle/>
          <a:p>
            <a:r>
              <a:rPr kumimoji="1" lang="ja-JP" altLang="en-US" sz="3200" b="1" dirty="0" smtClean="0"/>
              <a:t>論拠１：事実に基づいて検討</a:t>
            </a:r>
            <a:endParaRPr kumimoji="1" lang="en-US" altLang="ja-JP" sz="3200" b="1" dirty="0" smtClean="0"/>
          </a:p>
        </p:txBody>
      </p:sp>
      <p:sp>
        <p:nvSpPr>
          <p:cNvPr id="6" name="テキスト ボックス 5"/>
          <p:cNvSpPr txBox="1"/>
          <p:nvPr/>
        </p:nvSpPr>
        <p:spPr>
          <a:xfrm>
            <a:off x="730928" y="3248182"/>
            <a:ext cx="7571303" cy="584775"/>
          </a:xfrm>
          <a:prstGeom prst="rect">
            <a:avLst/>
          </a:prstGeom>
          <a:noFill/>
        </p:spPr>
        <p:txBody>
          <a:bodyPr wrap="none" rtlCol="0">
            <a:spAutoFit/>
          </a:bodyPr>
          <a:lstStyle/>
          <a:p>
            <a:r>
              <a:rPr lang="ja-JP" altLang="en-US" sz="3200" b="1" dirty="0" smtClean="0">
                <a:solidFill>
                  <a:srgbClr val="FF0000"/>
                </a:solidFill>
              </a:rPr>
              <a:t>強制実態の有無</a:t>
            </a:r>
            <a:r>
              <a:rPr lang="ja-JP" altLang="en-US" sz="3200" b="1" dirty="0" smtClean="0"/>
              <a:t>を勘案することができる</a:t>
            </a:r>
            <a:endParaRPr lang="en-US" altLang="ja-JP" sz="3200" b="1" dirty="0" smtClean="0"/>
          </a:p>
        </p:txBody>
      </p:sp>
      <p:sp>
        <p:nvSpPr>
          <p:cNvPr id="11" name="三角形 10"/>
          <p:cNvSpPr/>
          <p:nvPr/>
        </p:nvSpPr>
        <p:spPr>
          <a:xfrm rot="10800000">
            <a:off x="2208352" y="4112572"/>
            <a:ext cx="4616458" cy="313967"/>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12" name="正方形/長方形 11"/>
          <p:cNvSpPr/>
          <p:nvPr/>
        </p:nvSpPr>
        <p:spPr>
          <a:xfrm>
            <a:off x="826850" y="4742098"/>
            <a:ext cx="7534994" cy="114854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b="1" dirty="0"/>
              <a:t>自国の通商政策の一環として行われて</a:t>
            </a:r>
            <a:r>
              <a:rPr lang="ja-JP" altLang="en-US" sz="2800" b="1" dirty="0" smtClean="0"/>
              <a:t>いる</a:t>
            </a:r>
            <a:endParaRPr lang="en-US" altLang="ja-JP" sz="2800" b="1" dirty="0" smtClean="0"/>
          </a:p>
          <a:p>
            <a:pPr algn="ctr"/>
            <a:r>
              <a:rPr lang="ja-JP" altLang="en-US" sz="2800" b="1" u="sng" dirty="0" smtClean="0"/>
              <a:t>正当な強制</a:t>
            </a:r>
            <a:r>
              <a:rPr lang="ja-JP" altLang="en-US" sz="2800" b="1" dirty="0"/>
              <a:t>であるかどうか</a:t>
            </a:r>
            <a:r>
              <a:rPr lang="ja-JP" altLang="en-US" sz="2800" b="1" dirty="0" smtClean="0"/>
              <a:t>を判断できる</a:t>
            </a:r>
            <a:endParaRPr lang="en-US" altLang="ja-JP" sz="2800" b="1" dirty="0"/>
          </a:p>
        </p:txBody>
      </p:sp>
      <p:sp>
        <p:nvSpPr>
          <p:cNvPr id="13" name="正方形/長方形 12"/>
          <p:cNvSpPr/>
          <p:nvPr/>
        </p:nvSpPr>
        <p:spPr>
          <a:xfrm>
            <a:off x="480151" y="1676368"/>
            <a:ext cx="8208507" cy="1230468"/>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Tree>
    <p:extLst>
      <p:ext uri="{BB962C8B-B14F-4D97-AF65-F5344CB8AC3E}">
        <p14:creationId xmlns:p14="http://schemas.microsoft.com/office/powerpoint/2010/main" val="10044911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17488" y="3059238"/>
            <a:ext cx="9142958" cy="808106"/>
          </a:xfrm>
          <a:prstGeom prst="rect">
            <a:avLst/>
          </a:prstGeom>
        </p:spPr>
        <p:txBody>
          <a:bodyPr vert="horz" wrap="square">
            <a:spAutoFit/>
          </a:bodyPr>
          <a:lstStyle/>
          <a:p>
            <a:pPr marL="0" marR="0" lvl="0" indent="0" algn="ctr" defTabSz="829544" eaLnBrk="1" fontAlgn="auto" latinLnBrk="0" hangingPunct="1">
              <a:lnSpc>
                <a:spcPct val="160000"/>
              </a:lnSpc>
              <a:spcBef>
                <a:spcPts val="0"/>
              </a:spcBef>
              <a:spcAft>
                <a:spcPts val="0"/>
              </a:spcAft>
              <a:buClrTx/>
              <a:buSzTx/>
              <a:buFontTx/>
              <a:buNone/>
              <a:tabLst/>
              <a:defRPr/>
            </a:pPr>
            <a:r>
              <a:rPr kumimoji="0" lang="ja-JP" altLang="en-US" sz="2907" b="1" i="0" u="none" strike="noStrike" kern="0" cap="all" spc="1026" normalizeH="0" baseline="0" noProof="0" dirty="0" smtClean="0">
                <a:ln>
                  <a:noFill/>
                </a:ln>
                <a:solidFill>
                  <a:prstClr val="white">
                    <a:alpha val="95000"/>
                  </a:prstClr>
                </a:solidFill>
                <a:effectLst/>
                <a:uLnTx/>
                <a:uFillTx/>
                <a:latin typeface="AXIS Std R" panose="020B0500000000000000" pitchFamily="34" charset="-128"/>
                <a:ea typeface="AXIS Std R" panose="020B0500000000000000" pitchFamily="34" charset="-128"/>
              </a:rPr>
              <a:t>各論１</a:t>
            </a:r>
            <a:r>
              <a:rPr kumimoji="0" lang="ja-JP" altLang="en-US" sz="2907" b="1" i="0" u="none" strike="noStrike" kern="0" cap="all" spc="1026" normalizeH="0" baseline="0" noProof="0" dirty="0">
                <a:ln>
                  <a:noFill/>
                </a:ln>
                <a:solidFill>
                  <a:prstClr val="white">
                    <a:alpha val="95000"/>
                  </a:prstClr>
                </a:solidFill>
                <a:effectLst/>
                <a:uLnTx/>
                <a:uFillTx/>
                <a:latin typeface="AXIS Std R" panose="020B0500000000000000" pitchFamily="34" charset="-128"/>
                <a:ea typeface="AXIS Std R" panose="020B0500000000000000" pitchFamily="34" charset="-128"/>
              </a:rPr>
              <a:t>　クロス</a:t>
            </a:r>
            <a:endParaRPr kumimoji="0" lang="en-US" altLang="ja-JP" sz="2907" b="1" i="0" u="none" strike="noStrike" kern="0" cap="all" spc="1026" normalizeH="0" baseline="0" noProof="0" dirty="0">
              <a:ln>
                <a:noFill/>
              </a:ln>
              <a:solidFill>
                <a:prstClr val="white">
                  <a:alpha val="95000"/>
                </a:prstClr>
              </a:solidFill>
              <a:effectLst/>
              <a:uLnTx/>
              <a:uFillTx/>
              <a:latin typeface="AXIS Std R" panose="020B0500000000000000" pitchFamily="34" charset="-128"/>
              <a:ea typeface="AXIS Std R" panose="020B0500000000000000" pitchFamily="34" charset="-128"/>
            </a:endParaRPr>
          </a:p>
        </p:txBody>
      </p:sp>
      <p:sp>
        <p:nvSpPr>
          <p:cNvPr id="6" name="正方形/長方形 5"/>
          <p:cNvSpPr/>
          <p:nvPr/>
        </p:nvSpPr>
        <p:spPr>
          <a:xfrm>
            <a:off x="4264688" y="1707888"/>
            <a:ext cx="701923" cy="1263423"/>
          </a:xfrm>
          <a:prstGeom prst="rect">
            <a:avLst/>
          </a:prstGeom>
        </p:spPr>
        <p:txBody>
          <a:bodyPr wrap="none">
            <a:spAutoFit/>
          </a:bodyPr>
          <a:lstStyle/>
          <a:p>
            <a:pPr marL="0" marR="0" lvl="0" indent="0" defTabSz="829544" eaLnBrk="1" fontAlgn="auto" latinLnBrk="0" hangingPunct="1">
              <a:lnSpc>
                <a:spcPct val="100000"/>
              </a:lnSpc>
              <a:spcBef>
                <a:spcPts val="0"/>
              </a:spcBef>
              <a:spcAft>
                <a:spcPts val="0"/>
              </a:spcAft>
              <a:buClrTx/>
              <a:buSzTx/>
              <a:buFontTx/>
              <a:buNone/>
              <a:tabLst/>
              <a:defRPr/>
            </a:pPr>
            <a:r>
              <a:rPr kumimoji="0" lang="en-US" altLang="ja-JP" sz="7610" b="0" i="0" u="none" strike="noStrike" kern="0" cap="none" spc="171" normalizeH="0" baseline="0" noProof="0" dirty="0">
                <a:ln>
                  <a:noFill/>
                </a:ln>
                <a:solidFill>
                  <a:srgbClr val="FFFFFF">
                    <a:alpha val="10000"/>
                  </a:srgbClr>
                </a:solidFill>
                <a:effectLst/>
                <a:uLnTx/>
                <a:uFillTx/>
                <a:latin typeface="DIN Mittelschrift Std" pitchFamily="50" charset="0"/>
                <a:ea typeface="小塚ゴシック Pro B" pitchFamily="34" charset="-128"/>
              </a:rPr>
              <a:t>1</a:t>
            </a:r>
          </a:p>
        </p:txBody>
      </p:sp>
    </p:spTree>
    <p:extLst>
      <p:ext uri="{BB962C8B-B14F-4D97-AF65-F5344CB8AC3E}">
        <p14:creationId xmlns:p14="http://schemas.microsoft.com/office/powerpoint/2010/main" val="3797945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論拠１正当性</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30</a:t>
            </a:fld>
            <a:endParaRPr kumimoji="1" lang="ja-JP" altLang="en-US" dirty="0"/>
          </a:p>
        </p:txBody>
      </p:sp>
      <p:sp>
        <p:nvSpPr>
          <p:cNvPr id="6" name="テキスト ボックス 5"/>
          <p:cNvSpPr txBox="1"/>
          <p:nvPr/>
        </p:nvSpPr>
        <p:spPr>
          <a:xfrm>
            <a:off x="233767" y="3535751"/>
            <a:ext cx="8802410" cy="584775"/>
          </a:xfrm>
          <a:prstGeom prst="rect">
            <a:avLst/>
          </a:prstGeom>
          <a:noFill/>
        </p:spPr>
        <p:txBody>
          <a:bodyPr wrap="none" rtlCol="0">
            <a:spAutoFit/>
          </a:bodyPr>
          <a:lstStyle/>
          <a:p>
            <a:r>
              <a:rPr lang="ja-JP" altLang="en-US" sz="3200" b="1" u="sng" dirty="0" smtClean="0">
                <a:solidFill>
                  <a:srgbClr val="FF0000"/>
                </a:solidFill>
              </a:rPr>
              <a:t>しかし、意図を直接的に評価することも難しい</a:t>
            </a:r>
            <a:endParaRPr lang="en-US" altLang="ja-JP" sz="3200" b="1" u="sng" dirty="0" smtClean="0">
              <a:solidFill>
                <a:srgbClr val="FF0000"/>
              </a:solidFill>
            </a:endParaRPr>
          </a:p>
        </p:txBody>
      </p:sp>
      <p:sp>
        <p:nvSpPr>
          <p:cNvPr id="10" name="テキスト ボックス 9"/>
          <p:cNvSpPr txBox="1"/>
          <p:nvPr/>
        </p:nvSpPr>
        <p:spPr>
          <a:xfrm>
            <a:off x="614739" y="5149854"/>
            <a:ext cx="8040466" cy="1077218"/>
          </a:xfrm>
          <a:prstGeom prst="rect">
            <a:avLst/>
          </a:prstGeom>
          <a:noFill/>
        </p:spPr>
        <p:txBody>
          <a:bodyPr wrap="square" rtlCol="0">
            <a:spAutoFit/>
          </a:bodyPr>
          <a:lstStyle/>
          <a:p>
            <a:pPr algn="ctr"/>
            <a:r>
              <a:rPr lang="ja-JP" altLang="en-US" sz="3200" b="1" u="sng" dirty="0" smtClean="0"/>
              <a:t>完璧ではないものの、</a:t>
            </a:r>
            <a:endParaRPr lang="en-US" altLang="ja-JP" sz="3200" b="1" u="sng" dirty="0" smtClean="0"/>
          </a:p>
          <a:p>
            <a:pPr algn="ctr"/>
            <a:r>
              <a:rPr lang="ja-JP" altLang="en-US" sz="3200" b="1" u="sng" dirty="0" smtClean="0"/>
              <a:t>「事実の勘案」は１つの妥協点</a:t>
            </a:r>
            <a:endParaRPr lang="en-US" altLang="ja-JP" sz="3200" b="1" u="sng" dirty="0" smtClean="0"/>
          </a:p>
        </p:txBody>
      </p:sp>
      <p:grpSp>
        <p:nvGrpSpPr>
          <p:cNvPr id="3" name="図形グループ 2"/>
          <p:cNvGrpSpPr/>
          <p:nvPr/>
        </p:nvGrpSpPr>
        <p:grpSpPr>
          <a:xfrm>
            <a:off x="888473" y="1756475"/>
            <a:ext cx="7492999" cy="1329721"/>
            <a:chOff x="914401" y="1158072"/>
            <a:chExt cx="7213600" cy="1674027"/>
          </a:xfrm>
        </p:grpSpPr>
        <p:sp>
          <p:nvSpPr>
            <p:cNvPr id="5" name="テキスト ボックス 4"/>
            <p:cNvSpPr txBox="1"/>
            <p:nvPr/>
          </p:nvSpPr>
          <p:spPr>
            <a:xfrm>
              <a:off x="1017678" y="1477638"/>
              <a:ext cx="7007046" cy="954107"/>
            </a:xfrm>
            <a:prstGeom prst="rect">
              <a:avLst/>
            </a:prstGeom>
            <a:noFill/>
          </p:spPr>
          <p:txBody>
            <a:bodyPr wrap="none" rtlCol="0">
              <a:spAutoFit/>
            </a:bodyPr>
            <a:lstStyle/>
            <a:p>
              <a:r>
                <a:rPr kumimoji="1" lang="ja-JP" altLang="en-US" sz="2800" b="1" dirty="0" smtClean="0"/>
                <a:t>もちろん、事実の勘案により</a:t>
              </a:r>
              <a:endParaRPr kumimoji="1" lang="en-US" altLang="ja-JP" sz="2800" b="1" dirty="0" smtClean="0"/>
            </a:p>
            <a:p>
              <a:r>
                <a:rPr kumimoji="1" lang="ja-JP" altLang="en-US" sz="2800" b="1" dirty="0" smtClean="0"/>
                <a:t>全ての意図は見ることはできないが</a:t>
              </a:r>
              <a:r>
                <a:rPr kumimoji="1" lang="en-US" altLang="ja-JP" sz="2800" b="1" dirty="0" smtClean="0"/>
                <a:t>……</a:t>
              </a:r>
              <a:r>
                <a:rPr kumimoji="1" lang="ja-JP" altLang="en-US" sz="2800" b="1" dirty="0" smtClean="0"/>
                <a:t>。</a:t>
              </a:r>
              <a:endParaRPr kumimoji="1" lang="en-US" altLang="ja-JP" sz="2800" b="1" dirty="0" smtClean="0"/>
            </a:p>
          </p:txBody>
        </p:sp>
        <p:sp>
          <p:nvSpPr>
            <p:cNvPr id="7" name="フレーム 6"/>
            <p:cNvSpPr/>
            <p:nvPr/>
          </p:nvSpPr>
          <p:spPr>
            <a:xfrm>
              <a:off x="914401" y="1158072"/>
              <a:ext cx="7213600" cy="1674027"/>
            </a:xfrm>
            <a:prstGeom prst="frame">
              <a:avLst>
                <a:gd name="adj1" fmla="val 3235"/>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chemeClr val="tx1"/>
                </a:solidFill>
              </a:endParaRPr>
            </a:p>
          </p:txBody>
        </p:sp>
      </p:grpSp>
      <p:sp>
        <p:nvSpPr>
          <p:cNvPr id="9" name="三角形 8"/>
          <p:cNvSpPr/>
          <p:nvPr/>
        </p:nvSpPr>
        <p:spPr>
          <a:xfrm rot="10800000">
            <a:off x="2349371" y="4475178"/>
            <a:ext cx="4616458" cy="313967"/>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Tree>
    <p:extLst>
      <p:ext uri="{BB962C8B-B14F-4D97-AF65-F5344CB8AC3E}">
        <p14:creationId xmlns:p14="http://schemas.microsoft.com/office/powerpoint/2010/main" val="1114565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1320557" y="2645108"/>
            <a:ext cx="6648310" cy="1663134"/>
            <a:chOff x="2663255" y="2627709"/>
            <a:chExt cx="5976665" cy="1833297"/>
          </a:xfrm>
        </p:grpSpPr>
        <p:grpSp>
          <p:nvGrpSpPr>
            <p:cNvPr id="15" name="グループ化 14"/>
            <p:cNvGrpSpPr/>
            <p:nvPr/>
          </p:nvGrpSpPr>
          <p:grpSpPr>
            <a:xfrm>
              <a:off x="2663255" y="2627709"/>
              <a:ext cx="5976665" cy="1833297"/>
              <a:chOff x="3289612" y="2610673"/>
              <a:chExt cx="3905573" cy="1833297"/>
            </a:xfrm>
          </p:grpSpPr>
          <p:sp>
            <p:nvSpPr>
              <p:cNvPr id="4" name="テキスト ボックス 3"/>
              <p:cNvSpPr txBox="1"/>
              <p:nvPr/>
            </p:nvSpPr>
            <p:spPr>
              <a:xfrm>
                <a:off x="4079087" y="3059753"/>
                <a:ext cx="2446547" cy="778971"/>
              </a:xfrm>
              <a:prstGeom prst="rect">
                <a:avLst/>
              </a:prstGeom>
              <a:noFill/>
            </p:spPr>
            <p:txBody>
              <a:bodyPr wrap="square" rtlCol="0">
                <a:spAutoFit/>
              </a:bodyPr>
              <a:lstStyle/>
              <a:p>
                <a:pPr algn="dist" defTabSz="829544"/>
                <a:r>
                  <a:rPr kumimoji="0" lang="ja-JP" altLang="en-US" sz="3992" b="1" kern="0" spc="-272" dirty="0" smtClean="0">
                    <a:solidFill>
                      <a:schemeClr val="accent1">
                        <a:lumMod val="90000"/>
                        <a:lumOff val="1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rPr>
                  <a:t>各論２</a:t>
                </a:r>
                <a:endParaRPr lang="ja-JP" altLang="en-US" sz="3992" b="1" kern="0" spc="-272" dirty="0">
                  <a:solidFill>
                    <a:schemeClr val="accent1">
                      <a:lumMod val="90000"/>
                      <a:lumOff val="1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endParaRPr>
              </a:p>
            </p:txBody>
          </p:sp>
          <p:sp>
            <p:nvSpPr>
              <p:cNvPr id="6" name="テキスト ボックス 5"/>
              <p:cNvSpPr txBox="1"/>
              <p:nvPr/>
            </p:nvSpPr>
            <p:spPr>
              <a:xfrm>
                <a:off x="4275622" y="4034447"/>
                <a:ext cx="2053478" cy="409523"/>
              </a:xfrm>
              <a:prstGeom prst="rect">
                <a:avLst/>
              </a:prstGeom>
              <a:noFill/>
            </p:spPr>
            <p:txBody>
              <a:bodyPr wrap="square" rtlCol="0">
                <a:spAutoFit/>
              </a:bodyPr>
              <a:lstStyle/>
              <a:p>
                <a:pPr algn="dist" defTabSz="829544"/>
                <a:r>
                  <a:rPr lang="en-US" altLang="ja-JP" sz="1814" kern="0" spc="-272" dirty="0" smtClean="0">
                    <a:solidFill>
                      <a:schemeClr val="accent1">
                        <a:lumMod val="50000"/>
                        <a:lumOff val="5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rPr>
                  <a:t>20</a:t>
                </a:r>
                <a:r>
                  <a:rPr lang="ja-JP" altLang="en-US" sz="1814" kern="0" spc="-272" dirty="0" smtClean="0">
                    <a:solidFill>
                      <a:schemeClr val="accent1">
                        <a:lumMod val="50000"/>
                        <a:lumOff val="5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rPr>
                  <a:t>１７年９</a:t>
                </a:r>
                <a:r>
                  <a:rPr kumimoji="0" lang="ja-JP" altLang="en-US" sz="1814" kern="0" spc="-272" dirty="0" smtClean="0">
                    <a:solidFill>
                      <a:schemeClr val="accent1">
                        <a:lumMod val="50000"/>
                        <a:lumOff val="5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rPr>
                  <a:t>月１０日</a:t>
                </a:r>
                <a:endParaRPr lang="ja-JP" altLang="en-US" sz="1814" kern="0" spc="-272" dirty="0">
                  <a:solidFill>
                    <a:schemeClr val="accent1">
                      <a:lumMod val="50000"/>
                      <a:lumOff val="50000"/>
                    </a:schemeClr>
                  </a:solidFill>
                  <a:latin typeface="A-OTF 見出ゴMB31 Pro MB31" panose="020B0600000000000000" pitchFamily="34" charset="-128"/>
                  <a:ea typeface="A-OTF 見出ゴMB31 Pro MB31" panose="020B0600000000000000" pitchFamily="34" charset="-128"/>
                  <a:cs typeface="A-OTF 見出ゴMB31 Pro MB31" panose="020B0600000000000000" pitchFamily="34" charset="-128"/>
                </a:endParaRPr>
              </a:p>
            </p:txBody>
          </p:sp>
          <p:sp>
            <p:nvSpPr>
              <p:cNvPr id="5" name="正方形/長方形 4"/>
              <p:cNvSpPr/>
              <p:nvPr/>
            </p:nvSpPr>
            <p:spPr>
              <a:xfrm>
                <a:off x="3289612" y="2610673"/>
                <a:ext cx="3905573" cy="409523"/>
              </a:xfrm>
              <a:prstGeom prst="rect">
                <a:avLst/>
              </a:prstGeom>
            </p:spPr>
            <p:txBody>
              <a:bodyPr wrap="square">
                <a:spAutoFit/>
              </a:bodyPr>
              <a:lstStyle/>
              <a:p>
                <a:pPr algn="dist" defTabSz="829544"/>
                <a:r>
                  <a:rPr kumimoji="0" lang="ja-JP" altLang="en-US" sz="1814" kern="0" dirty="0" smtClean="0">
                    <a:solidFill>
                      <a:schemeClr val="bg1">
                        <a:lumMod val="75000"/>
                      </a:schemeClr>
                    </a:solidFill>
                    <a:latin typeface="DIN Mittelschrift Std" panose="00000500000000000000" pitchFamily="50" charset="0"/>
                  </a:rPr>
                  <a:t>夏合宿ディベート 域外適用</a:t>
                </a:r>
                <a:endParaRPr kumimoji="0" lang="ja-JP" altLang="en-US" sz="1814" kern="0" dirty="0">
                  <a:solidFill>
                    <a:schemeClr val="bg1">
                      <a:lumMod val="75000"/>
                    </a:schemeClr>
                  </a:solidFill>
                  <a:latin typeface="DIN Mittelschrift Std" panose="00000500000000000000" pitchFamily="50" charset="0"/>
                </a:endParaRPr>
              </a:p>
            </p:txBody>
          </p:sp>
        </p:grpSp>
        <p:sp>
          <p:nvSpPr>
            <p:cNvPr id="22" name="正方形/長方形 21"/>
            <p:cNvSpPr/>
            <p:nvPr/>
          </p:nvSpPr>
          <p:spPr>
            <a:xfrm>
              <a:off x="2735263" y="3895317"/>
              <a:ext cx="5730049" cy="45719"/>
            </a:xfrm>
            <a:prstGeom prst="rect">
              <a:avLst/>
            </a:prstGeom>
            <a:solidFill>
              <a:schemeClr val="accent6">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544"/>
              <a:endParaRPr lang="ja-JP" altLang="en-US" sz="3992" kern="0">
                <a:solidFill>
                  <a:sysClr val="windowText" lastClr="000000"/>
                </a:solidFill>
              </a:endParaRPr>
            </a:p>
          </p:txBody>
        </p:sp>
      </p:grpSp>
    </p:spTree>
    <p:extLst>
      <p:ext uri="{BB962C8B-B14F-4D97-AF65-F5344CB8AC3E}">
        <p14:creationId xmlns:p14="http://schemas.microsoft.com/office/powerpoint/2010/main" val="220700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17488" y="3059238"/>
            <a:ext cx="9142958" cy="808106"/>
          </a:xfrm>
          <a:prstGeom prst="rect">
            <a:avLst/>
          </a:prstGeom>
        </p:spPr>
        <p:txBody>
          <a:bodyPr vert="horz" wrap="square">
            <a:spAutoFit/>
          </a:bodyPr>
          <a:lstStyle/>
          <a:p>
            <a:pPr marL="0" marR="0" lvl="0" indent="0" algn="ctr" defTabSz="829544" eaLnBrk="1" fontAlgn="auto" latinLnBrk="0" hangingPunct="1">
              <a:lnSpc>
                <a:spcPct val="160000"/>
              </a:lnSpc>
              <a:spcBef>
                <a:spcPts val="0"/>
              </a:spcBef>
              <a:spcAft>
                <a:spcPts val="0"/>
              </a:spcAft>
              <a:buClrTx/>
              <a:buSzTx/>
              <a:buFontTx/>
              <a:buNone/>
              <a:tabLst/>
              <a:defRPr/>
            </a:pPr>
            <a:r>
              <a:rPr kumimoji="0" lang="ja-JP" altLang="en-US" sz="2907" b="1" i="0" u="none" strike="noStrike" kern="0" cap="all" spc="1026" normalizeH="0" baseline="0" noProof="0" dirty="0" smtClean="0">
                <a:ln>
                  <a:noFill/>
                </a:ln>
                <a:solidFill>
                  <a:prstClr val="white">
                    <a:alpha val="95000"/>
                  </a:prstClr>
                </a:solidFill>
                <a:effectLst/>
                <a:uLnTx/>
                <a:uFillTx/>
                <a:latin typeface="AXIS Std R" panose="020B0500000000000000" pitchFamily="34" charset="-128"/>
                <a:ea typeface="AXIS Std R" panose="020B0500000000000000" pitchFamily="34" charset="-128"/>
              </a:rPr>
              <a:t>各論２</a:t>
            </a:r>
            <a:r>
              <a:rPr kumimoji="0" lang="ja-JP" altLang="en-US" sz="2907" b="1" i="0" u="none" strike="noStrike" kern="0" cap="all" spc="1026" normalizeH="0" baseline="0" noProof="0" dirty="0">
                <a:ln>
                  <a:noFill/>
                </a:ln>
                <a:solidFill>
                  <a:prstClr val="white">
                    <a:alpha val="95000"/>
                  </a:prstClr>
                </a:solidFill>
                <a:effectLst/>
                <a:uLnTx/>
                <a:uFillTx/>
                <a:latin typeface="AXIS Std R" panose="020B0500000000000000" pitchFamily="34" charset="-128"/>
                <a:ea typeface="AXIS Std R" panose="020B0500000000000000" pitchFamily="34" charset="-128"/>
              </a:rPr>
              <a:t>　クロス</a:t>
            </a:r>
            <a:endParaRPr kumimoji="0" lang="en-US" altLang="ja-JP" sz="2907" b="1" i="0" u="none" strike="noStrike" kern="0" cap="all" spc="1026" normalizeH="0" baseline="0" noProof="0" dirty="0">
              <a:ln>
                <a:noFill/>
              </a:ln>
              <a:solidFill>
                <a:prstClr val="white">
                  <a:alpha val="95000"/>
                </a:prstClr>
              </a:solidFill>
              <a:effectLst/>
              <a:uLnTx/>
              <a:uFillTx/>
              <a:latin typeface="AXIS Std R" panose="020B0500000000000000" pitchFamily="34" charset="-128"/>
              <a:ea typeface="AXIS Std R" panose="020B0500000000000000" pitchFamily="34" charset="-128"/>
            </a:endParaRPr>
          </a:p>
        </p:txBody>
      </p:sp>
      <p:sp>
        <p:nvSpPr>
          <p:cNvPr id="6" name="正方形/長方形 5"/>
          <p:cNvSpPr/>
          <p:nvPr/>
        </p:nvSpPr>
        <p:spPr>
          <a:xfrm>
            <a:off x="4264688" y="1707888"/>
            <a:ext cx="693908" cy="1263423"/>
          </a:xfrm>
          <a:prstGeom prst="rect">
            <a:avLst/>
          </a:prstGeom>
        </p:spPr>
        <p:txBody>
          <a:bodyPr wrap="none">
            <a:spAutoFit/>
          </a:bodyPr>
          <a:lstStyle/>
          <a:p>
            <a:pPr marL="0" marR="0" lvl="0" indent="0" defTabSz="829544" eaLnBrk="1" fontAlgn="auto" latinLnBrk="0" hangingPunct="1">
              <a:lnSpc>
                <a:spcPct val="100000"/>
              </a:lnSpc>
              <a:spcBef>
                <a:spcPts val="0"/>
              </a:spcBef>
              <a:spcAft>
                <a:spcPts val="0"/>
              </a:spcAft>
              <a:buClrTx/>
              <a:buSzTx/>
              <a:buFontTx/>
              <a:buNone/>
              <a:tabLst/>
              <a:defRPr/>
            </a:pPr>
            <a:r>
              <a:rPr kumimoji="0" lang="en-US" altLang="ja-JP" sz="7610" kern="0" spc="171">
                <a:solidFill>
                  <a:srgbClr val="FFFFFF">
                    <a:alpha val="10000"/>
                  </a:srgbClr>
                </a:solidFill>
                <a:latin typeface="DIN Mittelschrift Std" pitchFamily="50" charset="0"/>
                <a:ea typeface="小塚ゴシック Pro B" pitchFamily="34" charset="-128"/>
              </a:rPr>
              <a:t>3</a:t>
            </a:r>
            <a:endParaRPr kumimoji="0" lang="en-US" altLang="ja-JP" sz="7610" kern="0" spc="171" dirty="0" smtClean="0">
              <a:solidFill>
                <a:srgbClr val="FFFFFF">
                  <a:alpha val="10000"/>
                </a:srgbClr>
              </a:solidFill>
              <a:latin typeface="DIN Mittelschrift Std" pitchFamily="50" charset="0"/>
              <a:ea typeface="小塚ゴシック Pro B" pitchFamily="34" charset="-128"/>
            </a:endParaRPr>
          </a:p>
        </p:txBody>
      </p:sp>
    </p:spTree>
    <p:extLst>
      <p:ext uri="{BB962C8B-B14F-4D97-AF65-F5344CB8AC3E}">
        <p14:creationId xmlns:p14="http://schemas.microsoft.com/office/powerpoint/2010/main" val="813599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各論２の</a:t>
            </a:r>
            <a:r>
              <a:rPr kumimoji="1" lang="ja-JP" altLang="en-US" dirty="0"/>
              <a:t>流れ</a:t>
            </a:r>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893733071"/>
              </p:ext>
            </p:extLst>
          </p:nvPr>
        </p:nvGraphicFramePr>
        <p:xfrm>
          <a:off x="247879" y="1490034"/>
          <a:ext cx="8686800" cy="4866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スライド番号プレースホルダー 3"/>
          <p:cNvSpPr txBox="1">
            <a:spLocks/>
          </p:cNvSpPr>
          <p:nvPr/>
        </p:nvSpPr>
        <p:spPr>
          <a:xfrm>
            <a:off x="7054977" y="404010"/>
            <a:ext cx="2133600" cy="365125"/>
          </a:xfrm>
          <a:prstGeom prst="rect">
            <a:avLst/>
          </a:prstGeom>
        </p:spPr>
        <p:txBody>
          <a:bodyPr vert="horz" lIns="91440" tIns="45720" rIns="91440" bIns="45720" rtlCol="0" anchor="ctr"/>
          <a:lstStyle>
            <a:defPPr>
              <a:defRPr lang="ja-JP"/>
            </a:defPPr>
            <a:lvl1pPr marL="0" algn="r" defTabSz="457200" rtl="0" eaLnBrk="1" latinLnBrk="0" hangingPunct="1">
              <a:defRPr kumimoji="1" sz="5400" b="1" kern="1200">
                <a:solidFill>
                  <a:srgbClr val="FFFFFF"/>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5B4AF231-A605-5743-A288-EDC6BA10A0C2}" type="slidenum">
              <a:rPr lang="ja-JP" altLang="en-US" smtClean="0"/>
              <a:pPr/>
              <a:t>33</a:t>
            </a:fld>
            <a:endParaRPr lang="ja-JP" altLang="en-US" dirty="0"/>
          </a:p>
        </p:txBody>
      </p:sp>
    </p:spTree>
    <p:extLst>
      <p:ext uri="{BB962C8B-B14F-4D97-AF65-F5344CB8AC3E}">
        <p14:creationId xmlns:p14="http://schemas.microsoft.com/office/powerpoint/2010/main" val="42292731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図表 2"/>
          <p:cNvGraphicFramePr/>
          <p:nvPr>
            <p:extLst>
              <p:ext uri="{D42A27DB-BD31-4B8C-83A1-F6EECF244321}">
                <p14:modId xmlns:p14="http://schemas.microsoft.com/office/powerpoint/2010/main" val="167391741"/>
              </p:ext>
            </p:extLst>
          </p:nvPr>
        </p:nvGraphicFramePr>
        <p:xfrm>
          <a:off x="2186009" y="3576319"/>
          <a:ext cx="6643374" cy="2172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p:cNvSpPr>
            <a:spLocks noGrp="1"/>
          </p:cNvSpPr>
          <p:nvPr>
            <p:ph type="title"/>
          </p:nvPr>
        </p:nvSpPr>
        <p:spPr>
          <a:xfrm>
            <a:off x="1" y="0"/>
            <a:ext cx="10111415" cy="1143000"/>
          </a:xfrm>
        </p:spPr>
        <p:txBody>
          <a:bodyPr/>
          <a:lstStyle/>
          <a:p>
            <a:r>
              <a:rPr lang="ja-JP" altLang="en-US" dirty="0" smtClean="0"/>
              <a:t>各論２</a:t>
            </a:r>
            <a:r>
              <a:rPr lang="en-US" altLang="ja-JP" dirty="0" smtClean="0"/>
              <a:t> </a:t>
            </a:r>
            <a:r>
              <a:rPr lang="ja-JP" altLang="en-US" dirty="0"/>
              <a:t>立証方法</a:t>
            </a:r>
            <a:endParaRPr kumimoji="1" lang="ja-JP" altLang="en-US" dirty="0"/>
          </a:p>
        </p:txBody>
      </p:sp>
      <p:sp>
        <p:nvSpPr>
          <p:cNvPr id="6" name="テキスト プレースホルダー 5"/>
          <p:cNvSpPr>
            <a:spLocks noGrp="1"/>
          </p:cNvSpPr>
          <p:nvPr>
            <p:ph type="body" idx="1"/>
          </p:nvPr>
        </p:nvSpPr>
        <p:spPr>
          <a:xfrm>
            <a:off x="298295" y="1812785"/>
            <a:ext cx="1621945" cy="1246604"/>
          </a:xfrm>
        </p:spPr>
        <p:txBody>
          <a:bodyPr>
            <a:normAutofit/>
          </a:bodyPr>
          <a:lstStyle/>
          <a:p>
            <a:endParaRPr lang="en-US" altLang="ja-JP" dirty="0"/>
          </a:p>
          <a:p>
            <a:pPr algn="ctr"/>
            <a:r>
              <a:rPr lang="ja-JP" altLang="en-US" sz="3100" dirty="0"/>
              <a:t>論拠１</a:t>
            </a:r>
          </a:p>
          <a:p>
            <a:endParaRPr kumimoji="1" lang="ja-JP" altLang="en-US" dirty="0"/>
          </a:p>
        </p:txBody>
      </p:sp>
      <p:sp>
        <p:nvSpPr>
          <p:cNvPr id="7" name="テキスト プレースホルダー 6"/>
          <p:cNvSpPr>
            <a:spLocks noGrp="1"/>
          </p:cNvSpPr>
          <p:nvPr>
            <p:ph type="body" sz="quarter" idx="3"/>
          </p:nvPr>
        </p:nvSpPr>
        <p:spPr>
          <a:xfrm>
            <a:off x="408229" y="4352797"/>
            <a:ext cx="1402075" cy="639762"/>
          </a:xfrm>
        </p:spPr>
        <p:txBody>
          <a:bodyPr>
            <a:noAutofit/>
          </a:bodyPr>
          <a:lstStyle/>
          <a:p>
            <a:pPr algn="ctr"/>
            <a:r>
              <a:rPr lang="ja-JP" altLang="en-US" sz="3100" dirty="0"/>
              <a:t>論拠２</a:t>
            </a:r>
            <a:endParaRPr kumimoji="1" lang="ja-JP" altLang="en-US" sz="3100"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pPr/>
              <a:t>34</a:t>
            </a:fld>
            <a:endParaRPr lang="ja-JP" altLang="en-US" dirty="0"/>
          </a:p>
        </p:txBody>
      </p:sp>
      <p:sp>
        <p:nvSpPr>
          <p:cNvPr id="18" name="テキスト ボックス 17"/>
          <p:cNvSpPr txBox="1"/>
          <p:nvPr/>
        </p:nvSpPr>
        <p:spPr>
          <a:xfrm>
            <a:off x="541729" y="5749291"/>
            <a:ext cx="8127258" cy="830997"/>
          </a:xfrm>
          <a:prstGeom prst="rect">
            <a:avLst/>
          </a:prstGeom>
          <a:noFill/>
        </p:spPr>
        <p:txBody>
          <a:bodyPr wrap="square" rtlCol="0">
            <a:spAutoFit/>
          </a:bodyPr>
          <a:lstStyle/>
          <a:p>
            <a:pPr lvl="0" algn="ctr"/>
            <a:r>
              <a:rPr lang="ja-JP" altLang="ja-JP" sz="2400" b="1" dirty="0"/>
              <a:t>しかし、論拠２も論拠１と同様、「請求」</a:t>
            </a:r>
            <a:r>
              <a:rPr lang="ja-JP" altLang="ja-JP" sz="2400" b="1" dirty="0" smtClean="0"/>
              <a:t>を</a:t>
            </a:r>
            <a:endParaRPr lang="en-US" altLang="ja-JP" sz="2400" b="1" dirty="0" smtClean="0"/>
          </a:p>
          <a:p>
            <a:pPr lvl="0" algn="ctr"/>
            <a:r>
              <a:rPr lang="ja-JP" altLang="ja-JP" sz="2400" b="1" dirty="0" smtClean="0"/>
              <a:t>「</a:t>
            </a:r>
            <a:r>
              <a:rPr lang="ja-JP" altLang="ja-JP" sz="2400" b="1" dirty="0"/>
              <a:t>ある請求」と解釈すべき旨主張する。 </a:t>
            </a:r>
            <a:endParaRPr lang="ja-JP" altLang="en-US" sz="2400" b="1" dirty="0"/>
          </a:p>
        </p:txBody>
      </p:sp>
      <p:graphicFrame>
        <p:nvGraphicFramePr>
          <p:cNvPr id="22" name="図表 21"/>
          <p:cNvGraphicFramePr/>
          <p:nvPr>
            <p:extLst>
              <p:ext uri="{D42A27DB-BD31-4B8C-83A1-F6EECF244321}">
                <p14:modId xmlns:p14="http://schemas.microsoft.com/office/powerpoint/2010/main" val="457026744"/>
              </p:ext>
            </p:extLst>
          </p:nvPr>
        </p:nvGraphicFramePr>
        <p:xfrm>
          <a:off x="2186009" y="1087597"/>
          <a:ext cx="6643374" cy="23353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98988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右矢印 10"/>
          <p:cNvSpPr/>
          <p:nvPr/>
        </p:nvSpPr>
        <p:spPr>
          <a:xfrm>
            <a:off x="182135" y="1161065"/>
            <a:ext cx="8758665" cy="4085628"/>
          </a:xfrm>
          <a:prstGeom prst="rightArrow">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ja-JP" altLang="en-US" dirty="0"/>
          </a:p>
        </p:txBody>
      </p:sp>
      <p:sp>
        <p:nvSpPr>
          <p:cNvPr id="14" name="タイトル 1"/>
          <p:cNvSpPr>
            <a:spLocks noGrp="1"/>
          </p:cNvSpPr>
          <p:nvPr>
            <p:ph type="title"/>
          </p:nvPr>
        </p:nvSpPr>
        <p:spPr>
          <a:xfrm>
            <a:off x="1" y="-68532"/>
            <a:ext cx="8257426" cy="1143000"/>
          </a:xfrm>
        </p:spPr>
        <p:txBody>
          <a:bodyPr/>
          <a:lstStyle/>
          <a:p>
            <a:r>
              <a:rPr kumimoji="1" lang="ja-JP" altLang="en-US" sz="3200" dirty="0">
                <a:latin typeface="+mj-ea"/>
              </a:rPr>
              <a:t>論拠１</a:t>
            </a:r>
            <a:r>
              <a:rPr kumimoji="1" lang="ja-JP" altLang="en-US" sz="3200" dirty="0" smtClean="0">
                <a:latin typeface="+mj-ea"/>
              </a:rPr>
              <a:t>：</a:t>
            </a:r>
            <a:r>
              <a:rPr lang="en-US" altLang="ja-JP" sz="3200" dirty="0" err="1">
                <a:latin typeface="+mj-ea"/>
              </a:rPr>
              <a:t>Kruman</a:t>
            </a:r>
            <a:r>
              <a:rPr lang="en-US" altLang="ja-JP" sz="3200" dirty="0">
                <a:latin typeface="+mj-ea"/>
              </a:rPr>
              <a:t> v. Christie's Intern. PLC, 284 F.3d 384 (2002)</a:t>
            </a:r>
            <a:endParaRPr lang="ja-JP" altLang="en-US" sz="3200" dirty="0">
              <a:latin typeface="+mj-ea"/>
            </a:endParaRPr>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pPr/>
              <a:t>35</a:t>
            </a:fld>
            <a:endParaRPr lang="ja-JP" altLang="en-US" dirty="0"/>
          </a:p>
        </p:txBody>
      </p:sp>
      <p:sp>
        <p:nvSpPr>
          <p:cNvPr id="12" name="テキスト ボックス 11"/>
          <p:cNvSpPr txBox="1"/>
          <p:nvPr/>
        </p:nvSpPr>
        <p:spPr>
          <a:xfrm>
            <a:off x="426185" y="5090622"/>
            <a:ext cx="8291630" cy="707886"/>
          </a:xfrm>
          <a:prstGeom prst="rect">
            <a:avLst/>
          </a:prstGeom>
          <a:noFill/>
        </p:spPr>
        <p:txBody>
          <a:bodyPr wrap="square" rtlCol="0">
            <a:spAutoFit/>
          </a:bodyPr>
          <a:lstStyle/>
          <a:p>
            <a:r>
              <a:rPr lang="ja-JP" altLang="en-US" sz="2000" b="1" dirty="0" smtClean="0"/>
              <a:t>英国企業らが米国外のオークション取引の手数料等について行なった価格協定が反トラスト法に違反するとして問題となった事例。</a:t>
            </a:r>
            <a:endParaRPr lang="en-US" altLang="ja-JP" sz="2000" b="1" dirty="0" smtClean="0"/>
          </a:p>
        </p:txBody>
      </p:sp>
      <p:sp>
        <p:nvSpPr>
          <p:cNvPr id="15" name="正方形/長方形 14"/>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prstClr val="black"/>
                </a:solidFill>
              </a:rPr>
              <a:t>出典</a:t>
            </a:r>
            <a:r>
              <a:rPr lang="ja-JP" altLang="en-US" sz="1400" dirty="0" smtClean="0">
                <a:solidFill>
                  <a:prstClr val="black"/>
                </a:solidFill>
              </a:rPr>
              <a:t>：</a:t>
            </a:r>
            <a:r>
              <a:rPr lang="en-US" altLang="ja-JP" sz="1400" dirty="0" err="1">
                <a:solidFill>
                  <a:schemeClr val="tx1"/>
                </a:solidFill>
              </a:rPr>
              <a:t>Kruman</a:t>
            </a:r>
            <a:r>
              <a:rPr lang="en-US" altLang="ja-JP" sz="1400" dirty="0">
                <a:solidFill>
                  <a:schemeClr val="tx1"/>
                </a:solidFill>
              </a:rPr>
              <a:t> v. Christie's Intern. PLC, 284 F.3d 384 (2002)</a:t>
            </a:r>
            <a:endParaRPr lang="ja-JP" altLang="en-US" sz="1400" dirty="0">
              <a:solidFill>
                <a:schemeClr val="tx1"/>
              </a:solidFill>
            </a:endParaRPr>
          </a:p>
        </p:txBody>
      </p:sp>
      <p:pic>
        <p:nvPicPr>
          <p:cNvPr id="10" name="Picture 4" descr="アメリカの国旗"/>
          <p:cNvPicPr>
            <a:picLocks noChangeAspect="1" noChangeArrowheads="1"/>
          </p:cNvPicPr>
          <p:nvPr/>
        </p:nvPicPr>
        <p:blipFill>
          <a:blip r:embed="rId2"/>
          <a:srcRect/>
          <a:stretch>
            <a:fillRect/>
          </a:stretch>
        </p:blipFill>
        <p:spPr bwMode="auto">
          <a:xfrm>
            <a:off x="605307" y="2001904"/>
            <a:ext cx="3601424" cy="2403950"/>
          </a:xfrm>
          <a:prstGeom prst="rect">
            <a:avLst/>
          </a:prstGeom>
          <a:noFill/>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899" y="2001904"/>
            <a:ext cx="3612493" cy="2403950"/>
          </a:xfrm>
          <a:prstGeom prst="rect">
            <a:avLst/>
          </a:prstGeom>
        </p:spPr>
      </p:pic>
    </p:spTree>
    <p:extLst>
      <p:ext uri="{BB962C8B-B14F-4D97-AF65-F5344CB8AC3E}">
        <p14:creationId xmlns:p14="http://schemas.microsoft.com/office/powerpoint/2010/main" val="2563606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182135" y="1161065"/>
            <a:ext cx="8758665" cy="4085628"/>
          </a:xfrm>
          <a:prstGeom prst="rightArrow">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ja-JP" altLang="en-US" dirty="0"/>
          </a:p>
        </p:txBody>
      </p:sp>
      <p:sp>
        <p:nvSpPr>
          <p:cNvPr id="2" name="タイトル 1"/>
          <p:cNvSpPr>
            <a:spLocks noGrp="1"/>
          </p:cNvSpPr>
          <p:nvPr>
            <p:ph type="title"/>
          </p:nvPr>
        </p:nvSpPr>
        <p:spPr>
          <a:xfrm>
            <a:off x="1" y="-68532"/>
            <a:ext cx="8257426" cy="1143000"/>
          </a:xfrm>
        </p:spPr>
        <p:txBody>
          <a:bodyPr/>
          <a:lstStyle/>
          <a:p>
            <a:r>
              <a:rPr kumimoji="1" lang="ja-JP" altLang="en-US" sz="3200" dirty="0">
                <a:latin typeface="+mj-ea"/>
              </a:rPr>
              <a:t>論拠２</a:t>
            </a:r>
            <a:r>
              <a:rPr lang="ja-JP" altLang="en-US" sz="3200" dirty="0" smtClean="0">
                <a:latin typeface="+mj-ea"/>
              </a:rPr>
              <a:t>：</a:t>
            </a:r>
            <a:r>
              <a:rPr lang="en-US" altLang="ja-JP" sz="3200" dirty="0">
                <a:latin typeface="+mj-ea"/>
              </a:rPr>
              <a:t>Latino </a:t>
            </a:r>
            <a:r>
              <a:rPr lang="en-US" altLang="ja-JP" sz="3200" dirty="0" err="1">
                <a:latin typeface="+mj-ea"/>
              </a:rPr>
              <a:t>Quimica-Amtex</a:t>
            </a:r>
            <a:r>
              <a:rPr lang="en-US" altLang="ja-JP" sz="3200" dirty="0">
                <a:latin typeface="+mj-ea"/>
              </a:rPr>
              <a:t> S.A. v. </a:t>
            </a:r>
            <a:r>
              <a:rPr lang="en-US" altLang="ja-JP" sz="3200" dirty="0" err="1">
                <a:latin typeface="+mj-ea"/>
              </a:rPr>
              <a:t>Akzo</a:t>
            </a:r>
            <a:r>
              <a:rPr lang="en-US" altLang="ja-JP" sz="3200" dirty="0">
                <a:latin typeface="+mj-ea"/>
              </a:rPr>
              <a:t> Nobel Chemicals B.V. (2005)</a:t>
            </a:r>
            <a:endParaRPr lang="ja-JP" altLang="en-US" sz="3200" dirty="0">
              <a:latin typeface="+mj-ea"/>
            </a:endParaRPr>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pPr/>
              <a:t>36</a:t>
            </a:fld>
            <a:endParaRPr lang="ja-JP" altLang="en-US" dirty="0"/>
          </a:p>
        </p:txBody>
      </p:sp>
      <p:sp>
        <p:nvSpPr>
          <p:cNvPr id="14" name="正方形/長方形 13"/>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prstClr val="black"/>
                </a:solidFill>
              </a:rPr>
              <a:t>出典</a:t>
            </a:r>
            <a:r>
              <a:rPr lang="ja-JP" altLang="en-US" sz="1400" dirty="0" smtClean="0">
                <a:solidFill>
                  <a:prstClr val="black"/>
                </a:solidFill>
              </a:rPr>
              <a:t>：</a:t>
            </a:r>
            <a:r>
              <a:rPr lang="en-US" altLang="ja-JP" sz="1400" dirty="0">
                <a:solidFill>
                  <a:schemeClr val="tx1"/>
                </a:solidFill>
              </a:rPr>
              <a:t>Latino </a:t>
            </a:r>
            <a:r>
              <a:rPr lang="en-US" altLang="ja-JP" sz="1400" dirty="0" err="1">
                <a:solidFill>
                  <a:schemeClr val="tx1"/>
                </a:solidFill>
              </a:rPr>
              <a:t>Quimica-Amtex</a:t>
            </a:r>
            <a:r>
              <a:rPr lang="en-US" altLang="ja-JP" sz="1400" dirty="0">
                <a:solidFill>
                  <a:schemeClr val="tx1"/>
                </a:solidFill>
              </a:rPr>
              <a:t> S.A. v. </a:t>
            </a:r>
            <a:r>
              <a:rPr lang="en-US" altLang="ja-JP" sz="1400" dirty="0" err="1">
                <a:solidFill>
                  <a:schemeClr val="tx1"/>
                </a:solidFill>
              </a:rPr>
              <a:t>Akzo</a:t>
            </a:r>
            <a:r>
              <a:rPr lang="en-US" altLang="ja-JP" sz="1400" dirty="0">
                <a:solidFill>
                  <a:schemeClr val="tx1"/>
                </a:solidFill>
              </a:rPr>
              <a:t> Nobel Chemicals B.V. (2005)</a:t>
            </a:r>
            <a:endParaRPr lang="ja-JP" altLang="en-US" sz="1400" dirty="0">
              <a:solidFill>
                <a:schemeClr val="tx1"/>
              </a:solidFill>
            </a:endParaRPr>
          </a:p>
        </p:txBody>
      </p:sp>
      <p:pic>
        <p:nvPicPr>
          <p:cNvPr id="46084" name="Picture 4" descr="アメリカの国旗"/>
          <p:cNvPicPr>
            <a:picLocks noChangeAspect="1" noChangeArrowheads="1"/>
          </p:cNvPicPr>
          <p:nvPr/>
        </p:nvPicPr>
        <p:blipFill>
          <a:blip r:embed="rId2"/>
          <a:srcRect/>
          <a:stretch>
            <a:fillRect/>
          </a:stretch>
        </p:blipFill>
        <p:spPr bwMode="auto">
          <a:xfrm>
            <a:off x="605307" y="2001904"/>
            <a:ext cx="3601424" cy="2403950"/>
          </a:xfrm>
          <a:prstGeom prst="rect">
            <a:avLst/>
          </a:prstGeom>
          <a:noFill/>
        </p:spPr>
      </p:pic>
      <p:sp>
        <p:nvSpPr>
          <p:cNvPr id="8" name="テキスト ボックス 7"/>
          <p:cNvSpPr txBox="1"/>
          <p:nvPr/>
        </p:nvSpPr>
        <p:spPr>
          <a:xfrm>
            <a:off x="426185" y="5090622"/>
            <a:ext cx="8291630" cy="1015663"/>
          </a:xfrm>
          <a:prstGeom prst="rect">
            <a:avLst/>
          </a:prstGeom>
          <a:noFill/>
        </p:spPr>
        <p:txBody>
          <a:bodyPr wrap="square" rtlCol="0">
            <a:spAutoFit/>
          </a:bodyPr>
          <a:lstStyle/>
          <a:p>
            <a:r>
              <a:rPr lang="ja-JP" altLang="en-US" sz="2000" b="1" dirty="0" smtClean="0"/>
              <a:t>日本企業らが</a:t>
            </a:r>
            <a:r>
              <a:rPr lang="en-US" altLang="ja-JP" sz="2000" b="1" dirty="0">
                <a:solidFill>
                  <a:prstClr val="black"/>
                </a:solidFill>
              </a:rPr>
              <a:t>MCAA</a:t>
            </a:r>
            <a:r>
              <a:rPr lang="ja-JP" altLang="en-US" sz="2000" b="1" dirty="0">
                <a:solidFill>
                  <a:prstClr val="black"/>
                </a:solidFill>
              </a:rPr>
              <a:t>（食品、薬品等の添加物）に</a:t>
            </a:r>
            <a:r>
              <a:rPr lang="ja-JP" altLang="en-US" sz="2000" b="1" dirty="0" smtClean="0">
                <a:solidFill>
                  <a:prstClr val="black"/>
                </a:solidFill>
              </a:rPr>
              <a:t>ついて</a:t>
            </a:r>
            <a:r>
              <a:rPr lang="ja-JP" altLang="en-US" sz="2000" b="1" dirty="0" smtClean="0"/>
              <a:t>行なった</a:t>
            </a:r>
            <a:r>
              <a:rPr lang="ja-JP" altLang="en-US" sz="2000" b="1" dirty="0"/>
              <a:t>価格協定が反トラスト法に違反するとして問題となった事例。</a:t>
            </a:r>
            <a:endParaRPr lang="en-US" altLang="ja-JP" sz="2000" b="1" dirty="0"/>
          </a:p>
          <a:p>
            <a:endParaRPr lang="ja-JP" altLang="en-US" sz="2000" b="1" dirty="0">
              <a:solidFill>
                <a:prstClr val="black"/>
              </a:solidFill>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815" y="2001904"/>
            <a:ext cx="3605925" cy="2403950"/>
          </a:xfrm>
          <a:prstGeom prst="rect">
            <a:avLst/>
          </a:prstGeom>
          <a:ln>
            <a:solidFill>
              <a:schemeClr val="tx1"/>
            </a:solidFill>
          </a:ln>
        </p:spPr>
      </p:pic>
    </p:spTree>
    <p:extLst>
      <p:ext uri="{BB962C8B-B14F-4D97-AF65-F5344CB8AC3E}">
        <p14:creationId xmlns:p14="http://schemas.microsoft.com/office/powerpoint/2010/main" val="8007612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各論２</a:t>
            </a:r>
            <a:r>
              <a:rPr kumimoji="1" lang="en-US" altLang="ja-JP" dirty="0" smtClean="0"/>
              <a:t> </a:t>
            </a:r>
            <a:r>
              <a:rPr kumimoji="1" lang="ja-JP" altLang="en-US" dirty="0"/>
              <a:t>規範</a:t>
            </a:r>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37</a:t>
            </a:fld>
            <a:endParaRPr lang="ja-JP" altLang="en-US">
              <a:latin typeface="News Gothic MT"/>
            </a:endParaRPr>
          </a:p>
        </p:txBody>
      </p:sp>
      <p:sp>
        <p:nvSpPr>
          <p:cNvPr id="8" name="正方形/長方形 7"/>
          <p:cNvSpPr/>
          <p:nvPr/>
        </p:nvSpPr>
        <p:spPr>
          <a:xfrm>
            <a:off x="448067" y="1047090"/>
            <a:ext cx="8208507" cy="2313714"/>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34948" y="3539543"/>
            <a:ext cx="8221626" cy="2022852"/>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48067" y="3659794"/>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5" name="右矢印 14"/>
          <p:cNvSpPr/>
          <p:nvPr/>
        </p:nvSpPr>
        <p:spPr>
          <a:xfrm>
            <a:off x="1301509" y="5715004"/>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6" name="テキスト ボックス 15"/>
          <p:cNvSpPr txBox="1"/>
          <p:nvPr/>
        </p:nvSpPr>
        <p:spPr>
          <a:xfrm>
            <a:off x="1987309" y="5710211"/>
            <a:ext cx="5882527" cy="523220"/>
          </a:xfrm>
          <a:prstGeom prst="rect">
            <a:avLst/>
          </a:prstGeom>
          <a:noFill/>
        </p:spPr>
        <p:txBody>
          <a:bodyPr wrap="square" rtlCol="0">
            <a:spAutoFit/>
          </a:bodyPr>
          <a:lstStyle/>
          <a:p>
            <a:r>
              <a:rPr lang="ja-JP" altLang="en-US" sz="2800" b="1" dirty="0" smtClean="0"/>
              <a:t>反トラスト法上</a:t>
            </a:r>
            <a:r>
              <a:rPr lang="ja-JP" altLang="en-US" sz="2800" b="1" dirty="0"/>
              <a:t>の請求原因が生じる</a:t>
            </a:r>
            <a:endParaRPr lang="ja-JP" altLang="en-US" sz="2800" b="1" dirty="0">
              <a:solidFill>
                <a:prstClr val="black"/>
              </a:solidFill>
            </a:endParaRP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smtClean="0">
                <a:solidFill>
                  <a:prstClr val="black"/>
                </a:solidFill>
              </a:rPr>
              <a:t>出典：</a:t>
            </a:r>
            <a:r>
              <a:rPr lang="en-US" altLang="ja-JP" sz="1400" dirty="0">
                <a:solidFill>
                  <a:schemeClr val="tx1"/>
                </a:solidFill>
              </a:rPr>
              <a:t>15 U.S. Code § 6a - Conduct involving trade or commerce with foreign </a:t>
            </a:r>
            <a:r>
              <a:rPr lang="en-US" altLang="ja-JP" sz="1400" dirty="0" smtClean="0">
                <a:solidFill>
                  <a:schemeClr val="tx1"/>
                </a:solidFill>
              </a:rPr>
              <a:t>nations</a:t>
            </a:r>
            <a:endParaRPr lang="en-US" altLang="ja-JP" sz="1400" dirty="0">
              <a:solidFill>
                <a:schemeClr val="tx1"/>
              </a:solidFill>
            </a:endParaRPr>
          </a:p>
        </p:txBody>
      </p:sp>
      <p:sp>
        <p:nvSpPr>
          <p:cNvPr id="5" name="正方形/長方形 4"/>
          <p:cNvSpPr/>
          <p:nvPr/>
        </p:nvSpPr>
        <p:spPr>
          <a:xfrm>
            <a:off x="686912" y="1474113"/>
            <a:ext cx="7731798" cy="1708160"/>
          </a:xfrm>
          <a:prstGeom prst="rect">
            <a:avLst/>
          </a:prstGeom>
        </p:spPr>
        <p:txBody>
          <a:bodyPr wrap="square">
            <a:spAutoFit/>
          </a:bodyPr>
          <a:lstStyle/>
          <a:p>
            <a:r>
              <a:rPr lang="en-US" altLang="ja-JP" sz="1500" dirty="0"/>
              <a:t>(1) such conduct has a direct, substantial, and reasonably foreseeable effect―</a:t>
            </a:r>
          </a:p>
          <a:p>
            <a:pPr lvl="1"/>
            <a:r>
              <a:rPr lang="en-US" altLang="ja-JP" sz="1500" dirty="0"/>
              <a:t>(A) on trade or commerce which is not trade or commerce with foreign nations, or on import trade or import commerce with foreign nations; or</a:t>
            </a:r>
          </a:p>
          <a:p>
            <a:pPr lvl="1"/>
            <a:r>
              <a:rPr lang="en-US" altLang="ja-JP" sz="1500" dirty="0"/>
              <a:t>(B) on export trade or export commerce with foreign nations, of a person engaged in such trade or commerce in the United States; and</a:t>
            </a:r>
          </a:p>
          <a:p>
            <a:r>
              <a:rPr lang="en-US" altLang="ja-JP" sz="1500" dirty="0"/>
              <a:t>(2) </a:t>
            </a:r>
            <a:r>
              <a:rPr lang="en-US" altLang="ja-JP" sz="1500" u="sng" dirty="0"/>
              <a:t>such effect gives rise to a claim under the provisions of sections 1 to 7 of this title, other than this section.</a:t>
            </a:r>
            <a:endParaRPr lang="ja-JP" altLang="en-US" sz="1500" dirty="0"/>
          </a:p>
        </p:txBody>
      </p:sp>
      <p:sp>
        <p:nvSpPr>
          <p:cNvPr id="3" name="正方形/長方形 2"/>
          <p:cNvSpPr/>
          <p:nvPr/>
        </p:nvSpPr>
        <p:spPr>
          <a:xfrm>
            <a:off x="588645" y="4007013"/>
            <a:ext cx="7948446" cy="1477328"/>
          </a:xfrm>
          <a:prstGeom prst="rect">
            <a:avLst/>
          </a:prstGeom>
        </p:spPr>
        <p:txBody>
          <a:bodyPr wrap="square">
            <a:spAutoFit/>
          </a:bodyPr>
          <a:lstStyle/>
          <a:p>
            <a:r>
              <a:rPr lang="en-US" altLang="ja-JP" sz="1500" dirty="0" smtClean="0"/>
              <a:t>(1)</a:t>
            </a:r>
            <a:r>
              <a:rPr lang="ja-JP" altLang="en-US" sz="1500" dirty="0" smtClean="0"/>
              <a:t>外国</a:t>
            </a:r>
            <a:r>
              <a:rPr lang="ja-JP" altLang="en-US" sz="1500" dirty="0"/>
              <a:t>通商に関する行為について、その行為が、</a:t>
            </a:r>
          </a:p>
          <a:p>
            <a:pPr lvl="1"/>
            <a:r>
              <a:rPr lang="en-US" altLang="ja-JP" sz="1500" dirty="0" smtClean="0"/>
              <a:t>(A)</a:t>
            </a:r>
            <a:r>
              <a:rPr lang="ja-JP" altLang="en-US" sz="1500" dirty="0" smtClean="0"/>
              <a:t>州</a:t>
            </a:r>
            <a:r>
              <a:rPr lang="ja-JP" altLang="en-US" sz="1500" dirty="0"/>
              <a:t>際取引もしくは州際通商または輸入取引もしくは輸入通商に</a:t>
            </a:r>
          </a:p>
          <a:p>
            <a:pPr lvl="1"/>
            <a:r>
              <a:rPr lang="en-US" altLang="ja-JP" sz="1500" dirty="0" smtClean="0"/>
              <a:t>(B)</a:t>
            </a:r>
            <a:r>
              <a:rPr lang="ja-JP" altLang="en-US" sz="1500" dirty="0" smtClean="0"/>
              <a:t>米国</a:t>
            </a:r>
            <a:r>
              <a:rPr lang="ja-JP" altLang="en-US" sz="1500" dirty="0"/>
              <a:t>において輸入取引または輸入通商を行っている者との間の輸入取引または輸入通商</a:t>
            </a:r>
            <a:r>
              <a:rPr lang="ja-JP" altLang="en-US" sz="1500" dirty="0" smtClean="0"/>
              <a:t>に</a:t>
            </a:r>
            <a:endParaRPr lang="en-US" altLang="ja-JP" sz="1500" dirty="0" smtClean="0"/>
          </a:p>
          <a:p>
            <a:r>
              <a:rPr lang="ja-JP" altLang="en-US" sz="1500" dirty="0" smtClean="0"/>
              <a:t>直接的</a:t>
            </a:r>
            <a:r>
              <a:rPr lang="ja-JP" altLang="en-US" sz="1500" dirty="0"/>
              <a:t>・実質的・および合理的に予測可能な効果を及ぼす</a:t>
            </a:r>
          </a:p>
          <a:p>
            <a:r>
              <a:rPr lang="en-US" altLang="ja-JP" sz="1500" dirty="0" smtClean="0"/>
              <a:t>(2)</a:t>
            </a:r>
            <a:r>
              <a:rPr lang="ja-JP" altLang="en-US" sz="1500" dirty="0" smtClean="0"/>
              <a:t>その</a:t>
            </a:r>
            <a:r>
              <a:rPr lang="ja-JP" altLang="en-US" sz="1500" dirty="0"/>
              <a:t>結果、</a:t>
            </a:r>
            <a:r>
              <a:rPr lang="ja-JP" altLang="en-US" sz="1500" u="sng" dirty="0"/>
              <a:t>反トラスト法上の請求原因が生じる</a:t>
            </a:r>
            <a:endParaRPr lang="ja-JP" altLang="en-US" sz="1500" dirty="0"/>
          </a:p>
        </p:txBody>
      </p:sp>
    </p:spTree>
    <p:extLst>
      <p:ext uri="{BB962C8B-B14F-4D97-AF65-F5344CB8AC3E}">
        <p14:creationId xmlns:p14="http://schemas.microsoft.com/office/powerpoint/2010/main" val="16103164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各論２</a:t>
            </a:r>
            <a:r>
              <a:rPr lang="en-US" altLang="ja-JP" dirty="0" smtClean="0"/>
              <a:t> </a:t>
            </a:r>
            <a:r>
              <a:rPr kumimoji="1" lang="ja-JP" altLang="en-US" dirty="0" smtClean="0"/>
              <a:t>要件①</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38</a:t>
            </a:fld>
            <a:endParaRPr lang="ja-JP" altLang="en-US">
              <a:latin typeface="News Gothic MT"/>
            </a:endParaRPr>
          </a:p>
        </p:txBody>
      </p:sp>
      <p:sp>
        <p:nvSpPr>
          <p:cNvPr id="8" name="正方形/長方形 7"/>
          <p:cNvSpPr/>
          <p:nvPr/>
        </p:nvSpPr>
        <p:spPr>
          <a:xfrm>
            <a:off x="448067" y="1047090"/>
            <a:ext cx="8208507" cy="1995913"/>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48011" y="3234286"/>
            <a:ext cx="8221626" cy="1752352"/>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70263" y="3307401"/>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grpSp>
        <p:nvGrpSpPr>
          <p:cNvPr id="6" name="図形グループ 5"/>
          <p:cNvGrpSpPr/>
          <p:nvPr/>
        </p:nvGrpSpPr>
        <p:grpSpPr>
          <a:xfrm>
            <a:off x="1030566" y="5177921"/>
            <a:ext cx="6599428" cy="954107"/>
            <a:chOff x="610841" y="4677629"/>
            <a:chExt cx="6599428" cy="954107"/>
          </a:xfrm>
        </p:grpSpPr>
        <p:sp>
          <p:nvSpPr>
            <p:cNvPr id="15" name="右矢印 14"/>
            <p:cNvSpPr/>
            <p:nvPr/>
          </p:nvSpPr>
          <p:spPr>
            <a:xfrm>
              <a:off x="610841" y="4682422"/>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6" name="テキスト ボックス 15"/>
            <p:cNvSpPr txBox="1"/>
            <p:nvPr/>
          </p:nvSpPr>
          <p:spPr>
            <a:xfrm>
              <a:off x="1296641" y="4677629"/>
              <a:ext cx="5913628" cy="954107"/>
            </a:xfrm>
            <a:prstGeom prst="rect">
              <a:avLst/>
            </a:prstGeom>
            <a:noFill/>
          </p:spPr>
          <p:txBody>
            <a:bodyPr wrap="square" rtlCol="0">
              <a:spAutoFit/>
            </a:bodyPr>
            <a:lstStyle/>
            <a:p>
              <a:r>
                <a:rPr lang="ja-JP" altLang="en-US" sz="2800" b="1" dirty="0" smtClean="0"/>
                <a:t>国内</a:t>
              </a:r>
              <a:r>
                <a:rPr lang="ja-JP" altLang="en-US" sz="2800" b="1" dirty="0"/>
                <a:t>通商における効果</a:t>
              </a:r>
              <a:r>
                <a:rPr lang="ja-JP" altLang="en-US" sz="2800" b="1" dirty="0" smtClean="0"/>
                <a:t>が</a:t>
              </a:r>
              <a:endParaRPr lang="en-US" altLang="ja-JP" sz="2800" b="1" dirty="0" smtClean="0"/>
            </a:p>
            <a:p>
              <a:r>
                <a:rPr lang="ja-JP" altLang="en-US" sz="2800" b="1" dirty="0" smtClean="0"/>
                <a:t>シャーマン法</a:t>
              </a:r>
              <a:r>
                <a:rPr lang="ja-JP" altLang="en-US" sz="2800" b="1" dirty="0"/>
                <a:t>の規制に違反すること</a:t>
              </a:r>
              <a:endParaRPr lang="ja-JP" altLang="en-US" sz="2800" b="1" dirty="0">
                <a:solidFill>
                  <a:prstClr val="black"/>
                </a:solidFill>
              </a:endParaRPr>
            </a:p>
          </p:txBody>
        </p:sp>
      </p:gr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err="1">
                <a:solidFill>
                  <a:schemeClr val="tx1"/>
                </a:solidFill>
              </a:rPr>
              <a:t>Kruman</a:t>
            </a:r>
            <a:r>
              <a:rPr lang="en-US" altLang="ja-JP" sz="1400" dirty="0">
                <a:solidFill>
                  <a:schemeClr val="tx1"/>
                </a:solidFill>
              </a:rPr>
              <a:t> v. Christie's Intern. PLC, 284 F.3d 384 (2002)</a:t>
            </a:r>
            <a:endParaRPr lang="ja-JP" altLang="en-US" sz="1400" dirty="0">
              <a:solidFill>
                <a:schemeClr val="tx1"/>
              </a:solidFill>
            </a:endParaRPr>
          </a:p>
        </p:txBody>
      </p:sp>
      <p:sp>
        <p:nvSpPr>
          <p:cNvPr id="5" name="正方形/長方形 4"/>
          <p:cNvSpPr/>
          <p:nvPr/>
        </p:nvSpPr>
        <p:spPr>
          <a:xfrm>
            <a:off x="686912" y="1474113"/>
            <a:ext cx="7731798" cy="1631216"/>
          </a:xfrm>
          <a:prstGeom prst="rect">
            <a:avLst/>
          </a:prstGeom>
        </p:spPr>
        <p:txBody>
          <a:bodyPr wrap="square">
            <a:spAutoFit/>
          </a:bodyPr>
          <a:lstStyle/>
          <a:p>
            <a:r>
              <a:rPr lang="en-US" altLang="ja-JP" sz="2000" u="sng" dirty="0"/>
              <a:t>The language “gives rise to a claim” only requires that the “effect” on domestic commerce violate the substantive provisions of the Sherman Act. </a:t>
            </a:r>
            <a:r>
              <a:rPr lang="en-US" altLang="ja-JP" sz="2000" dirty="0"/>
              <a:t>As we established earlier, a violation of the Sherman Act is not predicated on the existence of an injury to a plaintiff.</a:t>
            </a:r>
          </a:p>
        </p:txBody>
      </p:sp>
      <p:sp>
        <p:nvSpPr>
          <p:cNvPr id="3" name="正方形/長方形 2"/>
          <p:cNvSpPr/>
          <p:nvPr/>
        </p:nvSpPr>
        <p:spPr>
          <a:xfrm>
            <a:off x="578097" y="3663199"/>
            <a:ext cx="7948446" cy="1323439"/>
          </a:xfrm>
          <a:prstGeom prst="rect">
            <a:avLst/>
          </a:prstGeom>
        </p:spPr>
        <p:txBody>
          <a:bodyPr wrap="square">
            <a:spAutoFit/>
          </a:bodyPr>
          <a:lstStyle/>
          <a:p>
            <a:r>
              <a:rPr lang="ja-JP" altLang="en-US" sz="2000" dirty="0"/>
              <a:t>「請求原因を生じる」という言葉は、</a:t>
            </a:r>
            <a:r>
              <a:rPr lang="ja-JP" altLang="en-US" sz="2000" u="sng" dirty="0"/>
              <a:t>国内通商における「効果」が単にシャーマン法の規制に実質的に違反することで足りる。</a:t>
            </a:r>
            <a:r>
              <a:rPr lang="ja-JP" altLang="en-US" sz="2000" dirty="0"/>
              <a:t>前に述べたように、シャーマン法違反は原告の損害に限定されるものではない。</a:t>
            </a:r>
          </a:p>
        </p:txBody>
      </p:sp>
    </p:spTree>
    <p:extLst>
      <p:ext uri="{BB962C8B-B14F-4D97-AF65-F5344CB8AC3E}">
        <p14:creationId xmlns:p14="http://schemas.microsoft.com/office/powerpoint/2010/main" val="17136015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各論２</a:t>
            </a:r>
            <a:r>
              <a:rPr lang="en-US" altLang="ja-JP" dirty="0" smtClean="0"/>
              <a:t> </a:t>
            </a:r>
            <a:r>
              <a:rPr kumimoji="1" lang="ja-JP" altLang="en-US" dirty="0" smtClean="0"/>
              <a:t>要件① 補足</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39</a:t>
            </a:fld>
            <a:endParaRPr lang="ja-JP" altLang="en-US">
              <a:latin typeface="News Gothic MT"/>
            </a:endParaRPr>
          </a:p>
        </p:txBody>
      </p:sp>
      <p:sp>
        <p:nvSpPr>
          <p:cNvPr id="8" name="正方形/長方形 7"/>
          <p:cNvSpPr/>
          <p:nvPr/>
        </p:nvSpPr>
        <p:spPr>
          <a:xfrm>
            <a:off x="448067" y="1047090"/>
            <a:ext cx="8208507" cy="1995913"/>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48011" y="3234286"/>
            <a:ext cx="8221626" cy="1752352"/>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70263" y="3307401"/>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grpSp>
        <p:nvGrpSpPr>
          <p:cNvPr id="6" name="図形グループ 5"/>
          <p:cNvGrpSpPr/>
          <p:nvPr/>
        </p:nvGrpSpPr>
        <p:grpSpPr>
          <a:xfrm>
            <a:off x="114770" y="5219326"/>
            <a:ext cx="8875099" cy="830997"/>
            <a:chOff x="610841" y="4677629"/>
            <a:chExt cx="8875099" cy="830997"/>
          </a:xfrm>
        </p:grpSpPr>
        <p:sp>
          <p:nvSpPr>
            <p:cNvPr id="15" name="右矢印 14"/>
            <p:cNvSpPr/>
            <p:nvPr/>
          </p:nvSpPr>
          <p:spPr>
            <a:xfrm>
              <a:off x="610841" y="4682422"/>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6" name="テキスト ボックス 15"/>
            <p:cNvSpPr txBox="1"/>
            <p:nvPr/>
          </p:nvSpPr>
          <p:spPr>
            <a:xfrm>
              <a:off x="1296640" y="4677629"/>
              <a:ext cx="8189300" cy="830997"/>
            </a:xfrm>
            <a:prstGeom prst="rect">
              <a:avLst/>
            </a:prstGeom>
            <a:noFill/>
          </p:spPr>
          <p:txBody>
            <a:bodyPr wrap="square" rtlCol="0">
              <a:spAutoFit/>
            </a:bodyPr>
            <a:lstStyle/>
            <a:p>
              <a:r>
                <a:rPr lang="ja-JP" altLang="en-US" sz="2400" b="1" dirty="0" smtClean="0"/>
                <a:t>原告の損害に依る場合に限定されず、</a:t>
              </a:r>
              <a:endParaRPr lang="en-US" altLang="ja-JP" sz="2400" b="1" dirty="0" smtClean="0"/>
            </a:p>
            <a:p>
              <a:r>
                <a:rPr lang="ja-JP" altLang="en-US" sz="2400" b="1" dirty="0"/>
                <a:t>単にシャーマン法の規制に実質的に違反することで足りる。</a:t>
              </a:r>
              <a:endParaRPr lang="ja-JP" altLang="en-US" sz="2400" b="1" dirty="0">
                <a:solidFill>
                  <a:prstClr val="black"/>
                </a:solidFill>
              </a:endParaRPr>
            </a:p>
          </p:txBody>
        </p:sp>
      </p:gr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err="1">
                <a:solidFill>
                  <a:schemeClr val="tx1"/>
                </a:solidFill>
              </a:rPr>
              <a:t>Kruman</a:t>
            </a:r>
            <a:r>
              <a:rPr lang="en-US" altLang="ja-JP" sz="1400" dirty="0">
                <a:solidFill>
                  <a:schemeClr val="tx1"/>
                </a:solidFill>
              </a:rPr>
              <a:t> v. Christie's Intern. PLC, 284 F.3d 384 (2002)</a:t>
            </a:r>
            <a:endParaRPr lang="ja-JP" altLang="en-US" sz="1400" dirty="0">
              <a:solidFill>
                <a:schemeClr val="tx1"/>
              </a:solidFill>
            </a:endParaRPr>
          </a:p>
        </p:txBody>
      </p:sp>
      <p:sp>
        <p:nvSpPr>
          <p:cNvPr id="5" name="正方形/長方形 4"/>
          <p:cNvSpPr/>
          <p:nvPr/>
        </p:nvSpPr>
        <p:spPr>
          <a:xfrm>
            <a:off x="686912" y="1474113"/>
            <a:ext cx="7731798" cy="1477328"/>
          </a:xfrm>
          <a:prstGeom prst="rect">
            <a:avLst/>
          </a:prstGeom>
        </p:spPr>
        <p:txBody>
          <a:bodyPr wrap="square">
            <a:spAutoFit/>
          </a:bodyPr>
          <a:lstStyle/>
          <a:p>
            <a:r>
              <a:rPr lang="en-US" altLang="ja-JP" dirty="0"/>
              <a:t>Congress used the indefinite article (“a”) rather than the definite article (“the”). As a court, we must be faithful to, and honor legislative meaning. The “effect” on domestic commerce need not be the basis for a plaintiff's injury, it only must violate the substantive provisions of the Sherman Act.</a:t>
            </a:r>
          </a:p>
        </p:txBody>
      </p:sp>
      <p:sp>
        <p:nvSpPr>
          <p:cNvPr id="3" name="正方形/長方形 2"/>
          <p:cNvSpPr/>
          <p:nvPr/>
        </p:nvSpPr>
        <p:spPr>
          <a:xfrm>
            <a:off x="578097" y="3663199"/>
            <a:ext cx="7948446" cy="1200329"/>
          </a:xfrm>
          <a:prstGeom prst="rect">
            <a:avLst/>
          </a:prstGeom>
        </p:spPr>
        <p:txBody>
          <a:bodyPr wrap="square">
            <a:spAutoFit/>
          </a:bodyPr>
          <a:lstStyle/>
          <a:p>
            <a:r>
              <a:rPr lang="ja-JP" altLang="en-US" dirty="0"/>
              <a:t>議会は定冠詞“</a:t>
            </a:r>
            <a:r>
              <a:rPr lang="en-US" altLang="ja-JP" dirty="0"/>
              <a:t>the”</a:t>
            </a:r>
            <a:r>
              <a:rPr lang="ja-JP" altLang="en-US" dirty="0"/>
              <a:t>ではなく不定冠詞“</a:t>
            </a:r>
            <a:r>
              <a:rPr lang="en-US" altLang="ja-JP" dirty="0"/>
              <a:t>a”</a:t>
            </a:r>
            <a:r>
              <a:rPr lang="ja-JP" altLang="en-US" dirty="0"/>
              <a:t>を用いている。裁判所として、我々は立法府による意味に忠実に、敬意を払わなければならない。国内通商における「効果」は原告の損害に依る場合に限定されず、単にシャーマン法の規制に実質的に違反することで足りる。</a:t>
            </a:r>
          </a:p>
        </p:txBody>
      </p:sp>
    </p:spTree>
    <p:extLst>
      <p:ext uri="{BB962C8B-B14F-4D97-AF65-F5344CB8AC3E}">
        <p14:creationId xmlns:p14="http://schemas.microsoft.com/office/powerpoint/2010/main" val="439573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図表 2"/>
          <p:cNvGraphicFramePr/>
          <p:nvPr>
            <p:extLst/>
          </p:nvPr>
        </p:nvGraphicFramePr>
        <p:xfrm>
          <a:off x="2186009" y="3576319"/>
          <a:ext cx="6643374" cy="2172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p:cNvSpPr>
            <a:spLocks noGrp="1"/>
          </p:cNvSpPr>
          <p:nvPr>
            <p:ph type="title"/>
          </p:nvPr>
        </p:nvSpPr>
        <p:spPr>
          <a:xfrm>
            <a:off x="1" y="0"/>
            <a:ext cx="10111415" cy="1143000"/>
          </a:xfrm>
        </p:spPr>
        <p:txBody>
          <a:bodyPr/>
          <a:lstStyle/>
          <a:p>
            <a:r>
              <a:rPr lang="ja-JP" altLang="en-US" dirty="0" smtClean="0"/>
              <a:t>各論１</a:t>
            </a:r>
            <a:r>
              <a:rPr lang="en-US" altLang="ja-JP" dirty="0" smtClean="0"/>
              <a:t> </a:t>
            </a:r>
            <a:r>
              <a:rPr lang="ja-JP" altLang="en-US" dirty="0"/>
              <a:t>立証方法</a:t>
            </a:r>
            <a:endParaRPr kumimoji="1" lang="ja-JP" altLang="en-US" dirty="0"/>
          </a:p>
        </p:txBody>
      </p:sp>
      <p:sp>
        <p:nvSpPr>
          <p:cNvPr id="6" name="テキスト プレースホルダー 5"/>
          <p:cNvSpPr>
            <a:spLocks noGrp="1"/>
          </p:cNvSpPr>
          <p:nvPr>
            <p:ph type="body" idx="1"/>
          </p:nvPr>
        </p:nvSpPr>
        <p:spPr>
          <a:xfrm>
            <a:off x="298295" y="1812785"/>
            <a:ext cx="1621945" cy="1246604"/>
          </a:xfrm>
        </p:spPr>
        <p:txBody>
          <a:bodyPr>
            <a:normAutofit/>
          </a:bodyPr>
          <a:lstStyle/>
          <a:p>
            <a:endParaRPr lang="en-US" altLang="ja-JP" dirty="0"/>
          </a:p>
          <a:p>
            <a:pPr algn="ctr"/>
            <a:r>
              <a:rPr lang="ja-JP" altLang="en-US" sz="3100" dirty="0"/>
              <a:t>論拠１</a:t>
            </a:r>
          </a:p>
          <a:p>
            <a:endParaRPr kumimoji="1" lang="ja-JP" altLang="en-US" dirty="0"/>
          </a:p>
        </p:txBody>
      </p:sp>
      <p:sp>
        <p:nvSpPr>
          <p:cNvPr id="7" name="テキスト プレースホルダー 6"/>
          <p:cNvSpPr>
            <a:spLocks noGrp="1"/>
          </p:cNvSpPr>
          <p:nvPr>
            <p:ph type="body" sz="quarter" idx="3"/>
          </p:nvPr>
        </p:nvSpPr>
        <p:spPr>
          <a:xfrm>
            <a:off x="408229" y="4352797"/>
            <a:ext cx="1402075" cy="639762"/>
          </a:xfrm>
        </p:spPr>
        <p:txBody>
          <a:bodyPr>
            <a:normAutofit/>
          </a:bodyPr>
          <a:lstStyle/>
          <a:p>
            <a:pPr algn="ctr"/>
            <a:r>
              <a:rPr lang="ja-JP" altLang="en-US" sz="2800" dirty="0"/>
              <a:t>論拠２</a:t>
            </a:r>
            <a:endParaRPr kumimoji="1" lang="ja-JP" altLang="en-US" sz="28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4</a:t>
            </a:fld>
            <a:endParaRPr kumimoji="1" lang="ja-JP" altLang="en-US" dirty="0"/>
          </a:p>
        </p:txBody>
      </p:sp>
      <p:sp>
        <p:nvSpPr>
          <p:cNvPr id="18" name="テキスト ボックス 17"/>
          <p:cNvSpPr txBox="1"/>
          <p:nvPr/>
        </p:nvSpPr>
        <p:spPr>
          <a:xfrm>
            <a:off x="565480" y="5749291"/>
            <a:ext cx="8263903" cy="707886"/>
          </a:xfrm>
          <a:prstGeom prst="rect">
            <a:avLst/>
          </a:prstGeom>
          <a:noFill/>
        </p:spPr>
        <p:txBody>
          <a:bodyPr wrap="square" rtlCol="0">
            <a:spAutoFit/>
          </a:bodyPr>
          <a:lstStyle/>
          <a:p>
            <a:pPr lvl="0"/>
            <a:r>
              <a:rPr lang="ja-JP" altLang="ja-JP" sz="2000" b="1" dirty="0"/>
              <a:t>しかし、論拠</a:t>
            </a:r>
            <a:r>
              <a:rPr lang="en-US" altLang="ja-JP" sz="2000" b="1" dirty="0"/>
              <a:t>2</a:t>
            </a:r>
            <a:r>
              <a:rPr lang="ja-JP" altLang="ja-JP" sz="2000" b="1" dirty="0"/>
              <a:t>も論拠</a:t>
            </a:r>
            <a:r>
              <a:rPr lang="en-US" altLang="ja-JP" sz="2000" b="1" dirty="0"/>
              <a:t>1</a:t>
            </a:r>
            <a:r>
              <a:rPr lang="ja-JP" altLang="ja-JP" sz="2000" b="1" dirty="0"/>
              <a:t>同様、原告及び被告の主張を事実に照らして検討すべき旨主張する。</a:t>
            </a:r>
            <a:endParaRPr lang="ja-JP" altLang="en-US" sz="2000" b="1" dirty="0"/>
          </a:p>
        </p:txBody>
      </p:sp>
      <p:graphicFrame>
        <p:nvGraphicFramePr>
          <p:cNvPr id="22" name="図表 21"/>
          <p:cNvGraphicFramePr/>
          <p:nvPr>
            <p:extLst/>
          </p:nvPr>
        </p:nvGraphicFramePr>
        <p:xfrm>
          <a:off x="2186009" y="1087597"/>
          <a:ext cx="6643374" cy="23353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89805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各論２</a:t>
            </a:r>
            <a:r>
              <a:rPr lang="en-US" altLang="ja-JP" dirty="0" smtClean="0"/>
              <a:t> </a:t>
            </a:r>
            <a:r>
              <a:rPr kumimoji="1" lang="ja-JP" altLang="en-US" dirty="0" smtClean="0"/>
              <a:t>要件①</a:t>
            </a:r>
            <a:r>
              <a:rPr kumimoji="1" lang="en-US" altLang="ja-JP"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40</a:t>
            </a:fld>
            <a:endParaRPr lang="ja-JP" altLang="en-US">
              <a:latin typeface="News Gothic MT"/>
            </a:endParaRPr>
          </a:p>
        </p:txBody>
      </p:sp>
      <p:sp>
        <p:nvSpPr>
          <p:cNvPr id="8" name="正方形/長方形 7"/>
          <p:cNvSpPr/>
          <p:nvPr/>
        </p:nvSpPr>
        <p:spPr>
          <a:xfrm>
            <a:off x="448067" y="1047088"/>
            <a:ext cx="8208507" cy="2260271"/>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48067" y="3516765"/>
            <a:ext cx="8221626" cy="1794182"/>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48067" y="3667182"/>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en-US" altLang="ja-JP" sz="1400" dirty="0" err="1">
                <a:solidFill>
                  <a:schemeClr val="tx1"/>
                </a:solidFill>
              </a:rPr>
              <a:t>Kruman</a:t>
            </a:r>
            <a:r>
              <a:rPr lang="en-US" altLang="ja-JP" sz="1400" dirty="0">
                <a:solidFill>
                  <a:schemeClr val="tx1"/>
                </a:solidFill>
              </a:rPr>
              <a:t> v. Christie's Intern. PLC, 284 F.3d 384 (2002)</a:t>
            </a:r>
            <a:endParaRPr lang="ja-JP" altLang="en-US" sz="1400" dirty="0">
              <a:solidFill>
                <a:schemeClr val="tx1"/>
              </a:solidFill>
            </a:endParaRPr>
          </a:p>
        </p:txBody>
      </p:sp>
      <p:sp>
        <p:nvSpPr>
          <p:cNvPr id="5" name="正方形/長方形 4"/>
          <p:cNvSpPr/>
          <p:nvPr/>
        </p:nvSpPr>
        <p:spPr>
          <a:xfrm>
            <a:off x="686913" y="1559046"/>
            <a:ext cx="7731798" cy="1569660"/>
          </a:xfrm>
          <a:prstGeom prst="rect">
            <a:avLst/>
          </a:prstGeom>
        </p:spPr>
        <p:txBody>
          <a:bodyPr wrap="square">
            <a:spAutoFit/>
          </a:bodyPr>
          <a:lstStyle/>
          <a:p>
            <a:r>
              <a:rPr lang="en-US" altLang="ja-JP" sz="2400" dirty="0"/>
              <a:t>A price-fixing agreement is unlawful per se under the Sherman Act, meaning that it is illegal regardless of whether it affects prices or reduces competition in a market.</a:t>
            </a:r>
            <a:endParaRPr lang="ja-JP" altLang="en-US" sz="2400" dirty="0"/>
          </a:p>
        </p:txBody>
      </p:sp>
      <p:sp>
        <p:nvSpPr>
          <p:cNvPr id="3" name="正方形/長方形 2"/>
          <p:cNvSpPr/>
          <p:nvPr/>
        </p:nvSpPr>
        <p:spPr>
          <a:xfrm>
            <a:off x="588645" y="4110618"/>
            <a:ext cx="7948446" cy="1200329"/>
          </a:xfrm>
          <a:prstGeom prst="rect">
            <a:avLst/>
          </a:prstGeom>
        </p:spPr>
        <p:txBody>
          <a:bodyPr wrap="square">
            <a:spAutoFit/>
          </a:bodyPr>
          <a:lstStyle/>
          <a:p>
            <a:r>
              <a:rPr lang="ja-JP" altLang="en-US" sz="2400" dirty="0"/>
              <a:t>価格固定の協定は、市場における価格への影響や競争の減殺に関わらず、シャーマン法に基づいて当然に違法である。</a:t>
            </a:r>
          </a:p>
        </p:txBody>
      </p:sp>
      <p:grpSp>
        <p:nvGrpSpPr>
          <p:cNvPr id="20" name="図形グループ 19"/>
          <p:cNvGrpSpPr/>
          <p:nvPr/>
        </p:nvGrpSpPr>
        <p:grpSpPr>
          <a:xfrm>
            <a:off x="1557786" y="5548332"/>
            <a:ext cx="5781552" cy="584775"/>
            <a:chOff x="1923393" y="5523620"/>
            <a:chExt cx="5781552" cy="584775"/>
          </a:xfrm>
        </p:grpSpPr>
        <p:sp>
          <p:nvSpPr>
            <p:cNvPr id="21" name="右矢印 20"/>
            <p:cNvSpPr/>
            <p:nvPr/>
          </p:nvSpPr>
          <p:spPr>
            <a:xfrm>
              <a:off x="1923393" y="5528413"/>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22" name="テキスト ボックス 21"/>
            <p:cNvSpPr txBox="1"/>
            <p:nvPr/>
          </p:nvSpPr>
          <p:spPr>
            <a:xfrm>
              <a:off x="2609193" y="5523620"/>
              <a:ext cx="5095752" cy="584775"/>
            </a:xfrm>
            <a:prstGeom prst="rect">
              <a:avLst/>
            </a:prstGeom>
            <a:noFill/>
          </p:spPr>
          <p:txBody>
            <a:bodyPr wrap="square" rtlCol="0">
              <a:spAutoFit/>
            </a:bodyPr>
            <a:lstStyle/>
            <a:p>
              <a:r>
                <a:rPr lang="ja-JP" altLang="en-US" sz="3200" b="1" dirty="0" smtClean="0"/>
                <a:t>価格</a:t>
              </a:r>
              <a:r>
                <a:rPr lang="ja-JP" altLang="en-US" sz="3200" b="1" dirty="0"/>
                <a:t>固定の協定がある</a:t>
              </a:r>
              <a:r>
                <a:rPr lang="ja-JP" altLang="en-US" sz="3200" b="1" dirty="0" smtClean="0"/>
                <a:t>こと</a:t>
              </a:r>
              <a:endParaRPr lang="ja-JP" altLang="en-US" sz="3200" b="1" dirty="0">
                <a:solidFill>
                  <a:prstClr val="black"/>
                </a:solidFill>
              </a:endParaRPr>
            </a:p>
          </p:txBody>
        </p:sp>
      </p:grpSp>
    </p:spTree>
    <p:extLst>
      <p:ext uri="{BB962C8B-B14F-4D97-AF65-F5344CB8AC3E}">
        <p14:creationId xmlns:p14="http://schemas.microsoft.com/office/powerpoint/2010/main" val="5470514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各論２</a:t>
            </a:r>
            <a:r>
              <a:rPr kumimoji="1" lang="en-US" altLang="ja-JP" dirty="0" smtClean="0"/>
              <a:t> </a:t>
            </a:r>
            <a:r>
              <a:rPr kumimoji="1" lang="ja-JP" altLang="en-US" dirty="0" smtClean="0"/>
              <a:t>当てはめ①</a:t>
            </a:r>
            <a:r>
              <a:rPr lang="en-US" altLang="ja-JP"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41</a:t>
            </a:fld>
            <a:endParaRPr lang="ja-JP" altLang="en-US">
              <a:latin typeface="News Gothic MT"/>
            </a:endParaRPr>
          </a:p>
        </p:txBody>
      </p:sp>
      <p:sp>
        <p:nvSpPr>
          <p:cNvPr id="8" name="正方形/長方形 7"/>
          <p:cNvSpPr/>
          <p:nvPr/>
        </p:nvSpPr>
        <p:spPr>
          <a:xfrm>
            <a:off x="448067" y="1047089"/>
            <a:ext cx="8208507" cy="2394056"/>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34948" y="3557648"/>
            <a:ext cx="8221626" cy="1765205"/>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78905" y="3627736"/>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grpSp>
        <p:nvGrpSpPr>
          <p:cNvPr id="6" name="図形グループ 5"/>
          <p:cNvGrpSpPr/>
          <p:nvPr/>
        </p:nvGrpSpPr>
        <p:grpSpPr>
          <a:xfrm>
            <a:off x="1557786" y="5548332"/>
            <a:ext cx="5781552" cy="584775"/>
            <a:chOff x="1923393" y="5523620"/>
            <a:chExt cx="5781552" cy="584775"/>
          </a:xfrm>
        </p:grpSpPr>
        <p:sp>
          <p:nvSpPr>
            <p:cNvPr id="15" name="右矢印 14"/>
            <p:cNvSpPr/>
            <p:nvPr/>
          </p:nvSpPr>
          <p:spPr>
            <a:xfrm>
              <a:off x="1923393" y="5528413"/>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6" name="テキスト ボックス 15"/>
            <p:cNvSpPr txBox="1"/>
            <p:nvPr/>
          </p:nvSpPr>
          <p:spPr>
            <a:xfrm>
              <a:off x="2609193" y="5523620"/>
              <a:ext cx="5095752" cy="584775"/>
            </a:xfrm>
            <a:prstGeom prst="rect">
              <a:avLst/>
            </a:prstGeom>
            <a:noFill/>
          </p:spPr>
          <p:txBody>
            <a:bodyPr wrap="square" rtlCol="0">
              <a:spAutoFit/>
            </a:bodyPr>
            <a:lstStyle/>
            <a:p>
              <a:r>
                <a:rPr lang="ja-JP" altLang="en-US" sz="3200" b="1" dirty="0" smtClean="0"/>
                <a:t>価格</a:t>
              </a:r>
              <a:r>
                <a:rPr lang="ja-JP" altLang="en-US" sz="3200" b="1" dirty="0"/>
                <a:t>固定の協定がある</a:t>
              </a:r>
              <a:r>
                <a:rPr lang="ja-JP" altLang="en-US" sz="3200" b="1" dirty="0" smtClean="0"/>
                <a:t>こと</a:t>
              </a:r>
              <a:endParaRPr lang="ja-JP" altLang="en-US" sz="3200" b="1" dirty="0">
                <a:solidFill>
                  <a:prstClr val="black"/>
                </a:solidFill>
              </a:endParaRPr>
            </a:p>
          </p:txBody>
        </p:sp>
      </p:gr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a:solidFill>
                  <a:schemeClr val="tx1"/>
                </a:solidFill>
              </a:rPr>
              <a:t>Latino </a:t>
            </a:r>
            <a:r>
              <a:rPr lang="en-US" altLang="ja-JP" sz="1400" dirty="0" err="1">
                <a:solidFill>
                  <a:schemeClr val="tx1"/>
                </a:solidFill>
              </a:rPr>
              <a:t>Quimica-Amtex</a:t>
            </a:r>
            <a:r>
              <a:rPr lang="en-US" altLang="ja-JP" sz="1400" dirty="0">
                <a:solidFill>
                  <a:schemeClr val="tx1"/>
                </a:solidFill>
              </a:rPr>
              <a:t> S.A. v. </a:t>
            </a:r>
            <a:r>
              <a:rPr lang="en-US" altLang="ja-JP" sz="1400" dirty="0" err="1">
                <a:solidFill>
                  <a:schemeClr val="tx1"/>
                </a:solidFill>
              </a:rPr>
              <a:t>Akzo</a:t>
            </a:r>
            <a:r>
              <a:rPr lang="en-US" altLang="ja-JP" sz="1400" dirty="0">
                <a:solidFill>
                  <a:schemeClr val="tx1"/>
                </a:solidFill>
              </a:rPr>
              <a:t> Nobel Chemicals B.V. (2005)</a:t>
            </a:r>
            <a:endParaRPr lang="ja-JP" altLang="en-US" sz="1400" dirty="0">
              <a:solidFill>
                <a:schemeClr val="tx1"/>
              </a:solidFill>
            </a:endParaRPr>
          </a:p>
        </p:txBody>
      </p:sp>
      <p:sp>
        <p:nvSpPr>
          <p:cNvPr id="5" name="正方形/長方形 4"/>
          <p:cNvSpPr/>
          <p:nvPr/>
        </p:nvSpPr>
        <p:spPr>
          <a:xfrm>
            <a:off x="686421" y="1528569"/>
            <a:ext cx="7731798" cy="1938992"/>
          </a:xfrm>
          <a:prstGeom prst="rect">
            <a:avLst/>
          </a:prstGeom>
        </p:spPr>
        <p:txBody>
          <a:bodyPr wrap="square">
            <a:spAutoFit/>
          </a:bodyPr>
          <a:lstStyle/>
          <a:p>
            <a:r>
              <a:rPr lang="en-US" altLang="ja-JP" sz="2000" dirty="0"/>
              <a:t>Similarly, this Court finds that Plaintiffs have alleged “conduct” consisting of Defendants' participation in “an over-arching worldwide conspiracy to raise, stabilize and maintain MCAA prices,” and Defendants' establishment of price-fixing agreements for MCAA both inside and outside of the United States.</a:t>
            </a:r>
            <a:endParaRPr lang="ja-JP" altLang="en-US" sz="2000" dirty="0"/>
          </a:p>
        </p:txBody>
      </p:sp>
      <p:sp>
        <p:nvSpPr>
          <p:cNvPr id="3" name="正方形/長方形 2"/>
          <p:cNvSpPr/>
          <p:nvPr/>
        </p:nvSpPr>
        <p:spPr>
          <a:xfrm>
            <a:off x="619483" y="3995885"/>
            <a:ext cx="7948446" cy="1323439"/>
          </a:xfrm>
          <a:prstGeom prst="rect">
            <a:avLst/>
          </a:prstGeom>
        </p:spPr>
        <p:txBody>
          <a:bodyPr wrap="square">
            <a:spAutoFit/>
          </a:bodyPr>
          <a:lstStyle/>
          <a:p>
            <a:r>
              <a:rPr lang="ja-JP" altLang="en-US" sz="2000" dirty="0"/>
              <a:t>同様に、原告が、</a:t>
            </a:r>
            <a:r>
              <a:rPr lang="en-US" altLang="ja-JP" sz="2000" dirty="0"/>
              <a:t>MCAA</a:t>
            </a:r>
            <a:r>
              <a:rPr lang="ja-JP" altLang="en-US" sz="2000" dirty="0"/>
              <a:t>価格の上昇・固定・維持のための世界中を巻き込む謀議へ被告が参加したことにより構成される「行為」と、</a:t>
            </a:r>
            <a:r>
              <a:rPr lang="ja-JP" altLang="en-US" sz="2000" u="sng" dirty="0"/>
              <a:t>被告による米国内外における</a:t>
            </a:r>
            <a:r>
              <a:rPr lang="en-US" altLang="ja-JP" sz="2000" u="sng" dirty="0"/>
              <a:t>MCAA</a:t>
            </a:r>
            <a:r>
              <a:rPr lang="ja-JP" altLang="en-US" sz="2000" u="sng" dirty="0"/>
              <a:t>の価格固定の</a:t>
            </a:r>
            <a:r>
              <a:rPr lang="ja-JP" altLang="en-US" sz="2000" u="sng" dirty="0" smtClean="0"/>
              <a:t>協定を行なったこと</a:t>
            </a:r>
            <a:r>
              <a:rPr lang="ja-JP" altLang="en-US" sz="2000" dirty="0" smtClean="0"/>
              <a:t>を</a:t>
            </a:r>
            <a:r>
              <a:rPr lang="ja-JP" altLang="en-US" sz="2000" dirty="0"/>
              <a:t>主張したことを、裁判所は認定した。</a:t>
            </a:r>
          </a:p>
        </p:txBody>
      </p:sp>
    </p:spTree>
    <p:extLst>
      <p:ext uri="{BB962C8B-B14F-4D97-AF65-F5344CB8AC3E}">
        <p14:creationId xmlns:p14="http://schemas.microsoft.com/office/powerpoint/2010/main" val="1836187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各論２</a:t>
            </a:r>
            <a:r>
              <a:rPr lang="en-US" altLang="ja-JP" dirty="0"/>
              <a:t> </a:t>
            </a:r>
            <a:r>
              <a:rPr lang="ja-JP" altLang="en-US" dirty="0"/>
              <a:t>当てはめ</a:t>
            </a:r>
            <a:r>
              <a:rPr lang="ja-JP" altLang="en-US" dirty="0" smtClean="0"/>
              <a:t>①</a:t>
            </a:r>
            <a:r>
              <a:rPr lang="en-US" altLang="ja-JP" dirty="0" smtClean="0"/>
              <a:t>’</a:t>
            </a:r>
            <a:r>
              <a:rPr lang="ja-JP" altLang="en-US" dirty="0" smtClean="0"/>
              <a:t> 補足</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42</a:t>
            </a:fld>
            <a:endParaRPr kumimoji="1" lang="ja-JP" altLang="en-US" dirty="0"/>
          </a:p>
        </p:txBody>
      </p:sp>
      <p:sp>
        <p:nvSpPr>
          <p:cNvPr id="5" name="正方形/長方形 4"/>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a:solidFill>
                  <a:schemeClr val="tx1"/>
                </a:solidFill>
              </a:rPr>
              <a:t>Latino </a:t>
            </a:r>
            <a:r>
              <a:rPr lang="en-US" altLang="ja-JP" sz="1400" dirty="0" err="1">
                <a:solidFill>
                  <a:schemeClr val="tx1"/>
                </a:solidFill>
              </a:rPr>
              <a:t>Quimica-Amtex</a:t>
            </a:r>
            <a:r>
              <a:rPr lang="en-US" altLang="ja-JP" sz="1400" dirty="0">
                <a:solidFill>
                  <a:schemeClr val="tx1"/>
                </a:solidFill>
              </a:rPr>
              <a:t> S.A. v. </a:t>
            </a:r>
            <a:r>
              <a:rPr lang="en-US" altLang="ja-JP" sz="1400" dirty="0" err="1">
                <a:solidFill>
                  <a:schemeClr val="tx1"/>
                </a:solidFill>
              </a:rPr>
              <a:t>Akzo</a:t>
            </a:r>
            <a:r>
              <a:rPr lang="en-US" altLang="ja-JP" sz="1400" dirty="0">
                <a:solidFill>
                  <a:schemeClr val="tx1"/>
                </a:solidFill>
              </a:rPr>
              <a:t> Nobel Chemicals B.V. (2005)</a:t>
            </a:r>
            <a:endParaRPr lang="ja-JP" altLang="en-US" sz="1400" dirty="0">
              <a:solidFill>
                <a:schemeClr val="tx1"/>
              </a:solidFill>
            </a:endParaRPr>
          </a:p>
        </p:txBody>
      </p:sp>
      <p:sp>
        <p:nvSpPr>
          <p:cNvPr id="6" name="正方形/長方形 5"/>
          <p:cNvSpPr/>
          <p:nvPr/>
        </p:nvSpPr>
        <p:spPr>
          <a:xfrm>
            <a:off x="448067" y="1047089"/>
            <a:ext cx="8208507" cy="2242905"/>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7" name="正方形/長方形 6"/>
          <p:cNvSpPr/>
          <p:nvPr/>
        </p:nvSpPr>
        <p:spPr>
          <a:xfrm>
            <a:off x="470263" y="3472618"/>
            <a:ext cx="8221626" cy="1855470"/>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8" name="テキスト ボックス 7"/>
          <p:cNvSpPr txBox="1"/>
          <p:nvPr/>
        </p:nvSpPr>
        <p:spPr>
          <a:xfrm>
            <a:off x="479396" y="3583967"/>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9" name="テキスト ボックス 8"/>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0" name="右矢印 9"/>
          <p:cNvSpPr/>
          <p:nvPr/>
        </p:nvSpPr>
        <p:spPr>
          <a:xfrm>
            <a:off x="535182" y="5531826"/>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1" name="正方形/長方形 10"/>
          <p:cNvSpPr/>
          <p:nvPr/>
        </p:nvSpPr>
        <p:spPr>
          <a:xfrm>
            <a:off x="686912" y="1474113"/>
            <a:ext cx="7731798" cy="1815882"/>
          </a:xfrm>
          <a:prstGeom prst="rect">
            <a:avLst/>
          </a:prstGeom>
        </p:spPr>
        <p:txBody>
          <a:bodyPr wrap="square">
            <a:spAutoFit/>
          </a:bodyPr>
          <a:lstStyle/>
          <a:p>
            <a:r>
              <a:rPr lang="en-US" altLang="ja-JP" sz="1600" dirty="0"/>
              <a:t>With respect to whether this conduct had a “direct, substantial, and reasonably foreseeable effect” on domestic commerce, the Amended Complaint alleges, as quoted above, that </a:t>
            </a:r>
            <a:r>
              <a:rPr lang="en-US" altLang="ja-JP" sz="1600" u="sng" dirty="0"/>
              <a:t>Defendants' conduct, which included fixing MCAA prices in the United States, resulted in “supra-competitive MCAA prices in the U.S.”, as well as “injury to U.S. commerce by reducing the U.S. MCAA market's competitiveness and by directing anticompetitive conduct at U.S. commerce”.</a:t>
            </a:r>
            <a:endParaRPr lang="ja-JP" altLang="en-US" sz="1600" dirty="0"/>
          </a:p>
        </p:txBody>
      </p:sp>
      <p:sp>
        <p:nvSpPr>
          <p:cNvPr id="12" name="正方形/長方形 11"/>
          <p:cNvSpPr/>
          <p:nvPr/>
        </p:nvSpPr>
        <p:spPr>
          <a:xfrm>
            <a:off x="597778" y="3946708"/>
            <a:ext cx="7948446" cy="1323439"/>
          </a:xfrm>
          <a:prstGeom prst="rect">
            <a:avLst/>
          </a:prstGeom>
        </p:spPr>
        <p:txBody>
          <a:bodyPr wrap="square">
            <a:spAutoFit/>
          </a:bodyPr>
          <a:lstStyle/>
          <a:p>
            <a:r>
              <a:rPr lang="ja-JP" altLang="en-US" sz="1600" dirty="0"/>
              <a:t>当該行為が国内通商において「直接的、実質的及び合理的に予見可能な効果」を生じたかどうかという点について、修正訴状によれば、上に引用したように、</a:t>
            </a:r>
            <a:r>
              <a:rPr lang="ja-JP" altLang="en-US" sz="1600" u="sng" dirty="0"/>
              <a:t>米国における</a:t>
            </a:r>
            <a:r>
              <a:rPr lang="en-US" altLang="ja-JP" sz="1600" u="sng" dirty="0"/>
              <a:t>MCAA</a:t>
            </a:r>
            <a:r>
              <a:rPr lang="ja-JP" altLang="en-US" sz="1600" u="sng" dirty="0"/>
              <a:t>価格の固定を含む被告の行為は、「米国における競争的水準を上回る</a:t>
            </a:r>
            <a:r>
              <a:rPr lang="en-US" altLang="ja-JP" sz="1600" u="sng" dirty="0"/>
              <a:t>MCAA</a:t>
            </a:r>
            <a:r>
              <a:rPr lang="ja-JP" altLang="en-US" sz="1600" u="sng" dirty="0"/>
              <a:t>価格を生じ」、また同様に、「米国</a:t>
            </a:r>
            <a:r>
              <a:rPr lang="en-US" altLang="ja-JP" sz="1600" u="sng" dirty="0"/>
              <a:t>MCAA</a:t>
            </a:r>
            <a:r>
              <a:rPr lang="ja-JP" altLang="en-US" sz="1600" u="sng" dirty="0"/>
              <a:t>市場における競争の減殺や米国通商に向けられた反競争的行為によって米国通商に対する損害を生じる」結果となった。</a:t>
            </a:r>
            <a:endParaRPr lang="ja-JP" altLang="en-US" sz="1600" dirty="0"/>
          </a:p>
        </p:txBody>
      </p:sp>
      <p:sp>
        <p:nvSpPr>
          <p:cNvPr id="3" name="正方形/長方形 2"/>
          <p:cNvSpPr/>
          <p:nvPr/>
        </p:nvSpPr>
        <p:spPr>
          <a:xfrm>
            <a:off x="1303898" y="5540568"/>
            <a:ext cx="7352676" cy="523220"/>
          </a:xfrm>
          <a:prstGeom prst="rect">
            <a:avLst/>
          </a:prstGeom>
        </p:spPr>
        <p:txBody>
          <a:bodyPr wrap="square">
            <a:spAutoFit/>
          </a:bodyPr>
          <a:lstStyle/>
          <a:p>
            <a:pPr algn="ctr"/>
            <a:r>
              <a:rPr lang="ja-JP" altLang="en-US" sz="2800" b="1" dirty="0"/>
              <a:t>直接的、実質的及び合理的に予見可能な効果</a:t>
            </a:r>
          </a:p>
        </p:txBody>
      </p:sp>
    </p:spTree>
    <p:extLst>
      <p:ext uri="{BB962C8B-B14F-4D97-AF65-F5344CB8AC3E}">
        <p14:creationId xmlns:p14="http://schemas.microsoft.com/office/powerpoint/2010/main" val="14105581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フリーフォーム 21"/>
          <p:cNvSpPr/>
          <p:nvPr/>
        </p:nvSpPr>
        <p:spPr>
          <a:xfrm>
            <a:off x="457196" y="2822714"/>
            <a:ext cx="8228943" cy="3723862"/>
          </a:xfrm>
          <a:custGeom>
            <a:avLst/>
            <a:gdLst>
              <a:gd name="connsiteX0" fmla="*/ 0 w 3845300"/>
              <a:gd name="connsiteY0" fmla="*/ 96133 h 961325"/>
              <a:gd name="connsiteX1" fmla="*/ 96133 w 3845300"/>
              <a:gd name="connsiteY1" fmla="*/ 0 h 961325"/>
              <a:gd name="connsiteX2" fmla="*/ 3749168 w 3845300"/>
              <a:gd name="connsiteY2" fmla="*/ 0 h 961325"/>
              <a:gd name="connsiteX3" fmla="*/ 3845301 w 3845300"/>
              <a:gd name="connsiteY3" fmla="*/ 96133 h 961325"/>
              <a:gd name="connsiteX4" fmla="*/ 3845300 w 3845300"/>
              <a:gd name="connsiteY4" fmla="*/ 865193 h 961325"/>
              <a:gd name="connsiteX5" fmla="*/ 3749167 w 3845300"/>
              <a:gd name="connsiteY5" fmla="*/ 961326 h 961325"/>
              <a:gd name="connsiteX6" fmla="*/ 96133 w 3845300"/>
              <a:gd name="connsiteY6" fmla="*/ 961325 h 961325"/>
              <a:gd name="connsiteX7" fmla="*/ 0 w 3845300"/>
              <a:gd name="connsiteY7" fmla="*/ 865192 h 961325"/>
              <a:gd name="connsiteX8" fmla="*/ 0 w 3845300"/>
              <a:gd name="connsiteY8" fmla="*/ 96133 h 9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300" h="961325">
                <a:moveTo>
                  <a:pt x="0" y="96133"/>
                </a:moveTo>
                <a:cubicBezTo>
                  <a:pt x="0" y="43040"/>
                  <a:pt x="43040" y="0"/>
                  <a:pt x="96133" y="0"/>
                </a:cubicBezTo>
                <a:lnTo>
                  <a:pt x="3749168" y="0"/>
                </a:lnTo>
                <a:cubicBezTo>
                  <a:pt x="3802261" y="0"/>
                  <a:pt x="3845301" y="43040"/>
                  <a:pt x="3845301" y="96133"/>
                </a:cubicBezTo>
                <a:cubicBezTo>
                  <a:pt x="3845301" y="352486"/>
                  <a:pt x="3845300" y="608840"/>
                  <a:pt x="3845300" y="865193"/>
                </a:cubicBezTo>
                <a:cubicBezTo>
                  <a:pt x="3845300" y="918286"/>
                  <a:pt x="3802260" y="961326"/>
                  <a:pt x="3749167" y="961326"/>
                </a:cubicBezTo>
                <a:lnTo>
                  <a:pt x="96133" y="961325"/>
                </a:lnTo>
                <a:cubicBezTo>
                  <a:pt x="43040" y="961325"/>
                  <a:pt x="0" y="918285"/>
                  <a:pt x="0" y="865192"/>
                </a:cubicBezTo>
                <a:lnTo>
                  <a:pt x="0" y="96133"/>
                </a:lnTo>
                <a:close/>
              </a:path>
            </a:pathLst>
          </a:custGeom>
          <a:solidFill>
            <a:schemeClr val="accent3">
              <a:lumMod val="20000"/>
              <a:lumOff val="80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606" tIns="72606" rIns="72606" bIns="72606" numCol="1" spcCol="1270" anchor="ctr" anchorCtr="0">
            <a:noAutofit/>
          </a:bodyPr>
          <a:lstStyle/>
          <a:p>
            <a:pPr algn="ctr" defTabSz="457200"/>
            <a:endParaRPr lang="en-US" altLang="ja-JP" sz="3600" dirty="0">
              <a:solidFill>
                <a:prstClr val="white"/>
              </a:solidFill>
            </a:endParaRPr>
          </a:p>
        </p:txBody>
      </p:sp>
      <p:sp>
        <p:nvSpPr>
          <p:cNvPr id="2" name="タイトル 1"/>
          <p:cNvSpPr>
            <a:spLocks noGrp="1"/>
          </p:cNvSpPr>
          <p:nvPr>
            <p:ph type="title"/>
          </p:nvPr>
        </p:nvSpPr>
        <p:spPr/>
        <p:txBody>
          <a:bodyPr/>
          <a:lstStyle/>
          <a:p>
            <a:r>
              <a:rPr lang="ja-JP" altLang="en-US" dirty="0"/>
              <a:t>各論２</a:t>
            </a:r>
            <a:r>
              <a:rPr kumimoji="1" lang="en-US" altLang="ja-JP" dirty="0" smtClean="0"/>
              <a:t> </a:t>
            </a:r>
            <a:r>
              <a:rPr kumimoji="1" lang="ja-JP" altLang="en-US" dirty="0" smtClean="0"/>
              <a:t>論点整理</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pPr/>
              <a:t>43</a:t>
            </a:fld>
            <a:endParaRPr lang="ja-JP" altLang="en-US" dirty="0"/>
          </a:p>
        </p:txBody>
      </p:sp>
      <p:grpSp>
        <p:nvGrpSpPr>
          <p:cNvPr id="21" name="図形グループ 20"/>
          <p:cNvGrpSpPr/>
          <p:nvPr/>
        </p:nvGrpSpPr>
        <p:grpSpPr>
          <a:xfrm>
            <a:off x="1036649" y="3660987"/>
            <a:ext cx="7060429" cy="2608128"/>
            <a:chOff x="457197" y="3793507"/>
            <a:chExt cx="8228944" cy="2805153"/>
          </a:xfrm>
          <a:solidFill>
            <a:schemeClr val="accent3">
              <a:lumMod val="20000"/>
              <a:lumOff val="80000"/>
            </a:schemeClr>
          </a:solidFill>
        </p:grpSpPr>
        <p:sp>
          <p:nvSpPr>
            <p:cNvPr id="20" name="右矢印 19"/>
            <p:cNvSpPr/>
            <p:nvPr/>
          </p:nvSpPr>
          <p:spPr>
            <a:xfrm rot="5400000">
              <a:off x="6126203" y="5055833"/>
              <a:ext cx="1274575" cy="266219"/>
            </a:xfrm>
            <a:prstGeom prst="rightArrow">
              <a:avLst>
                <a:gd name="adj1" fmla="val 66700"/>
                <a:gd name="adj2" fmla="val 50000"/>
              </a:avLst>
            </a:prstGeom>
            <a:solidFill>
              <a:schemeClr val="accent3">
                <a:lumMod val="60000"/>
                <a:lumOff val="40000"/>
              </a:schemeClr>
            </a:solidFill>
            <a:ln>
              <a:noFill/>
            </a:ln>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lt1"/>
            </a:fontRef>
          </p:style>
          <p:txBody>
            <a:bodyPr lIns="108000" tIns="180000" rIns="108000" bIns="72000" anchor="ctr"/>
            <a:lstStyle/>
            <a:p>
              <a:pPr defTabSz="457200"/>
              <a:endParaRPr lang="ja-JP" altLang="en-US" dirty="0">
                <a:solidFill>
                  <a:prstClr val="black">
                    <a:lumMod val="65000"/>
                    <a:lumOff val="35000"/>
                  </a:prstClr>
                </a:solidFill>
              </a:endParaRPr>
            </a:p>
          </p:txBody>
        </p:sp>
        <p:grpSp>
          <p:nvGrpSpPr>
            <p:cNvPr id="9" name="図形グループ 8"/>
            <p:cNvGrpSpPr/>
            <p:nvPr/>
          </p:nvGrpSpPr>
          <p:grpSpPr>
            <a:xfrm>
              <a:off x="457197" y="3793507"/>
              <a:ext cx="8228944" cy="2805153"/>
              <a:chOff x="457528" y="1696863"/>
              <a:chExt cx="8228944" cy="3556903"/>
            </a:xfrm>
            <a:grpFill/>
          </p:grpSpPr>
          <p:sp>
            <p:nvSpPr>
              <p:cNvPr id="10" name="フリーフォーム 9"/>
              <p:cNvSpPr/>
              <p:nvPr/>
            </p:nvSpPr>
            <p:spPr>
              <a:xfrm>
                <a:off x="457529" y="1696863"/>
                <a:ext cx="3845300" cy="961325"/>
              </a:xfrm>
              <a:custGeom>
                <a:avLst/>
                <a:gdLst>
                  <a:gd name="connsiteX0" fmla="*/ 0 w 3845300"/>
                  <a:gd name="connsiteY0" fmla="*/ 96133 h 961325"/>
                  <a:gd name="connsiteX1" fmla="*/ 96133 w 3845300"/>
                  <a:gd name="connsiteY1" fmla="*/ 0 h 961325"/>
                  <a:gd name="connsiteX2" fmla="*/ 3749168 w 3845300"/>
                  <a:gd name="connsiteY2" fmla="*/ 0 h 961325"/>
                  <a:gd name="connsiteX3" fmla="*/ 3845301 w 3845300"/>
                  <a:gd name="connsiteY3" fmla="*/ 96133 h 961325"/>
                  <a:gd name="connsiteX4" fmla="*/ 3845300 w 3845300"/>
                  <a:gd name="connsiteY4" fmla="*/ 865193 h 961325"/>
                  <a:gd name="connsiteX5" fmla="*/ 3749167 w 3845300"/>
                  <a:gd name="connsiteY5" fmla="*/ 961326 h 961325"/>
                  <a:gd name="connsiteX6" fmla="*/ 96133 w 3845300"/>
                  <a:gd name="connsiteY6" fmla="*/ 961325 h 961325"/>
                  <a:gd name="connsiteX7" fmla="*/ 0 w 3845300"/>
                  <a:gd name="connsiteY7" fmla="*/ 865192 h 961325"/>
                  <a:gd name="connsiteX8" fmla="*/ 0 w 3845300"/>
                  <a:gd name="connsiteY8" fmla="*/ 96133 h 9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300" h="961325">
                    <a:moveTo>
                      <a:pt x="0" y="96133"/>
                    </a:moveTo>
                    <a:cubicBezTo>
                      <a:pt x="0" y="43040"/>
                      <a:pt x="43040" y="0"/>
                      <a:pt x="96133" y="0"/>
                    </a:cubicBezTo>
                    <a:lnTo>
                      <a:pt x="3749168" y="0"/>
                    </a:lnTo>
                    <a:cubicBezTo>
                      <a:pt x="3802261" y="0"/>
                      <a:pt x="3845301" y="43040"/>
                      <a:pt x="3845301" y="96133"/>
                    </a:cubicBezTo>
                    <a:cubicBezTo>
                      <a:pt x="3845301" y="352486"/>
                      <a:pt x="3845300" y="608840"/>
                      <a:pt x="3845300" y="865193"/>
                    </a:cubicBezTo>
                    <a:cubicBezTo>
                      <a:pt x="3845300" y="918286"/>
                      <a:pt x="3802260" y="961326"/>
                      <a:pt x="3749167" y="961326"/>
                    </a:cubicBezTo>
                    <a:lnTo>
                      <a:pt x="96133" y="961325"/>
                    </a:lnTo>
                    <a:cubicBezTo>
                      <a:pt x="43040" y="961325"/>
                      <a:pt x="0" y="918285"/>
                      <a:pt x="0" y="865192"/>
                    </a:cubicBezTo>
                    <a:lnTo>
                      <a:pt x="0" y="96133"/>
                    </a:lnTo>
                    <a:close/>
                  </a:path>
                </a:pathLst>
              </a:custGeom>
              <a:solidFill>
                <a:schemeClr val="accent3">
                  <a:lumMod val="60000"/>
                  <a:lumOff val="40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8000" tIns="180000" rIns="108000" bIns="72000" numCol="1" spcCol="1270" anchor="ctr" anchorCtr="0">
                <a:noAutofit/>
              </a:bodyPr>
              <a:lstStyle/>
              <a:p>
                <a:pPr algn="ctr" defTabSz="1555750">
                  <a:lnSpc>
                    <a:spcPct val="90000"/>
                  </a:lnSpc>
                  <a:spcBef>
                    <a:spcPct val="0"/>
                  </a:spcBef>
                  <a:spcAft>
                    <a:spcPct val="35000"/>
                  </a:spcAft>
                </a:pPr>
                <a:r>
                  <a:rPr lang="ja-JP" altLang="en-US" sz="2400" dirty="0">
                    <a:solidFill>
                      <a:prstClr val="black">
                        <a:lumMod val="65000"/>
                        <a:lumOff val="35000"/>
                      </a:prstClr>
                    </a:solidFill>
                  </a:rPr>
                  <a:t>損害賠償</a:t>
                </a:r>
              </a:p>
            </p:txBody>
          </p:sp>
          <p:sp>
            <p:nvSpPr>
              <p:cNvPr id="11" name="右矢印 10"/>
              <p:cNvSpPr/>
              <p:nvPr/>
            </p:nvSpPr>
            <p:spPr>
              <a:xfrm rot="5400000">
                <a:off x="1582098" y="3333152"/>
                <a:ext cx="1616147" cy="266219"/>
              </a:xfrm>
              <a:prstGeom prst="rightArrow">
                <a:avLst>
                  <a:gd name="adj1" fmla="val 66700"/>
                  <a:gd name="adj2" fmla="val 50000"/>
                </a:avLst>
              </a:prstGeom>
              <a:solidFill>
                <a:schemeClr val="accent3">
                  <a:lumMod val="60000"/>
                  <a:lumOff val="40000"/>
                </a:schemeClr>
              </a:solidFill>
              <a:ln>
                <a:noFill/>
              </a:ln>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lt1"/>
              </a:fontRef>
            </p:style>
            <p:txBody>
              <a:bodyPr lIns="108000" tIns="180000" rIns="108000" bIns="72000" anchor="ctr"/>
              <a:lstStyle/>
              <a:p>
                <a:pPr defTabSz="457200"/>
                <a:endParaRPr lang="ja-JP" altLang="en-US" dirty="0">
                  <a:solidFill>
                    <a:prstClr val="black">
                      <a:lumMod val="65000"/>
                      <a:lumOff val="35000"/>
                    </a:prstClr>
                  </a:solidFill>
                </a:endParaRPr>
              </a:p>
            </p:txBody>
          </p:sp>
          <p:sp>
            <p:nvSpPr>
              <p:cNvPr id="12" name="フリーフォーム 11"/>
              <p:cNvSpPr/>
              <p:nvPr/>
            </p:nvSpPr>
            <p:spPr>
              <a:xfrm>
                <a:off x="457528" y="2985596"/>
                <a:ext cx="3845300" cy="961325"/>
              </a:xfrm>
              <a:custGeom>
                <a:avLst/>
                <a:gdLst>
                  <a:gd name="connsiteX0" fmla="*/ 0 w 3845300"/>
                  <a:gd name="connsiteY0" fmla="*/ 96133 h 961325"/>
                  <a:gd name="connsiteX1" fmla="*/ 96133 w 3845300"/>
                  <a:gd name="connsiteY1" fmla="*/ 0 h 961325"/>
                  <a:gd name="connsiteX2" fmla="*/ 3749168 w 3845300"/>
                  <a:gd name="connsiteY2" fmla="*/ 0 h 961325"/>
                  <a:gd name="connsiteX3" fmla="*/ 3845301 w 3845300"/>
                  <a:gd name="connsiteY3" fmla="*/ 96133 h 961325"/>
                  <a:gd name="connsiteX4" fmla="*/ 3845300 w 3845300"/>
                  <a:gd name="connsiteY4" fmla="*/ 865193 h 961325"/>
                  <a:gd name="connsiteX5" fmla="*/ 3749167 w 3845300"/>
                  <a:gd name="connsiteY5" fmla="*/ 961326 h 961325"/>
                  <a:gd name="connsiteX6" fmla="*/ 96133 w 3845300"/>
                  <a:gd name="connsiteY6" fmla="*/ 961325 h 961325"/>
                  <a:gd name="connsiteX7" fmla="*/ 0 w 3845300"/>
                  <a:gd name="connsiteY7" fmla="*/ 865192 h 961325"/>
                  <a:gd name="connsiteX8" fmla="*/ 0 w 3845300"/>
                  <a:gd name="connsiteY8" fmla="*/ 96133 h 9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300" h="961325">
                    <a:moveTo>
                      <a:pt x="0" y="96133"/>
                    </a:moveTo>
                    <a:cubicBezTo>
                      <a:pt x="0" y="43040"/>
                      <a:pt x="43040" y="0"/>
                      <a:pt x="96133" y="0"/>
                    </a:cubicBezTo>
                    <a:lnTo>
                      <a:pt x="3749168" y="0"/>
                    </a:lnTo>
                    <a:cubicBezTo>
                      <a:pt x="3802261" y="0"/>
                      <a:pt x="3845301" y="43040"/>
                      <a:pt x="3845301" y="96133"/>
                    </a:cubicBezTo>
                    <a:cubicBezTo>
                      <a:pt x="3845301" y="352486"/>
                      <a:pt x="3845300" y="608840"/>
                      <a:pt x="3845300" y="865193"/>
                    </a:cubicBezTo>
                    <a:cubicBezTo>
                      <a:pt x="3845300" y="918286"/>
                      <a:pt x="3802260" y="961326"/>
                      <a:pt x="3749167" y="961326"/>
                    </a:cubicBezTo>
                    <a:lnTo>
                      <a:pt x="96133" y="961325"/>
                    </a:lnTo>
                    <a:cubicBezTo>
                      <a:pt x="43040" y="961325"/>
                      <a:pt x="0" y="918285"/>
                      <a:pt x="0" y="865192"/>
                    </a:cubicBezTo>
                    <a:lnTo>
                      <a:pt x="0" y="96133"/>
                    </a:lnTo>
                    <a:close/>
                  </a:path>
                </a:pathLst>
              </a:custGeom>
              <a:solidFill>
                <a:schemeClr val="accent3">
                  <a:lumMod val="60000"/>
                  <a:lumOff val="4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180000" rIns="108000" bIns="72000" numCol="1" spcCol="1270" anchor="ctr" anchorCtr="0">
                <a:noAutofit/>
              </a:bodyPr>
              <a:lstStyle/>
              <a:p>
                <a:pPr algn="ctr" defTabSz="1155700">
                  <a:lnSpc>
                    <a:spcPct val="90000"/>
                  </a:lnSpc>
                  <a:spcBef>
                    <a:spcPct val="0"/>
                  </a:spcBef>
                  <a:spcAft>
                    <a:spcPct val="35000"/>
                  </a:spcAft>
                </a:pPr>
                <a:r>
                  <a:rPr lang="ja-JP" altLang="en-US" sz="2400" dirty="0" smtClean="0">
                    <a:solidFill>
                      <a:prstClr val="black">
                        <a:lumMod val="65000"/>
                        <a:lumOff val="35000"/>
                      </a:prstClr>
                    </a:solidFill>
                  </a:rPr>
                  <a:t>クレイトン法</a:t>
                </a:r>
                <a:endParaRPr lang="ja-JP" altLang="en-US" sz="2400" dirty="0">
                  <a:solidFill>
                    <a:prstClr val="black">
                      <a:lumMod val="65000"/>
                      <a:lumOff val="35000"/>
                    </a:prstClr>
                  </a:solidFill>
                </a:endParaRPr>
              </a:p>
            </p:txBody>
          </p:sp>
          <p:sp>
            <p:nvSpPr>
              <p:cNvPr id="13" name="フリーフォーム 12"/>
              <p:cNvSpPr/>
              <p:nvPr/>
            </p:nvSpPr>
            <p:spPr>
              <a:xfrm>
                <a:off x="457529" y="4292441"/>
                <a:ext cx="3845300" cy="961325"/>
              </a:xfrm>
              <a:custGeom>
                <a:avLst/>
                <a:gdLst>
                  <a:gd name="connsiteX0" fmla="*/ 0 w 3845300"/>
                  <a:gd name="connsiteY0" fmla="*/ 96133 h 961325"/>
                  <a:gd name="connsiteX1" fmla="*/ 96133 w 3845300"/>
                  <a:gd name="connsiteY1" fmla="*/ 0 h 961325"/>
                  <a:gd name="connsiteX2" fmla="*/ 3749168 w 3845300"/>
                  <a:gd name="connsiteY2" fmla="*/ 0 h 961325"/>
                  <a:gd name="connsiteX3" fmla="*/ 3845301 w 3845300"/>
                  <a:gd name="connsiteY3" fmla="*/ 96133 h 961325"/>
                  <a:gd name="connsiteX4" fmla="*/ 3845300 w 3845300"/>
                  <a:gd name="connsiteY4" fmla="*/ 865193 h 961325"/>
                  <a:gd name="connsiteX5" fmla="*/ 3749167 w 3845300"/>
                  <a:gd name="connsiteY5" fmla="*/ 961326 h 961325"/>
                  <a:gd name="connsiteX6" fmla="*/ 96133 w 3845300"/>
                  <a:gd name="connsiteY6" fmla="*/ 961325 h 961325"/>
                  <a:gd name="connsiteX7" fmla="*/ 0 w 3845300"/>
                  <a:gd name="connsiteY7" fmla="*/ 865192 h 961325"/>
                  <a:gd name="connsiteX8" fmla="*/ 0 w 3845300"/>
                  <a:gd name="connsiteY8" fmla="*/ 96133 h 9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300" h="961325">
                    <a:moveTo>
                      <a:pt x="0" y="96133"/>
                    </a:moveTo>
                    <a:cubicBezTo>
                      <a:pt x="0" y="43040"/>
                      <a:pt x="43040" y="0"/>
                      <a:pt x="96133" y="0"/>
                    </a:cubicBezTo>
                    <a:lnTo>
                      <a:pt x="3749168" y="0"/>
                    </a:lnTo>
                    <a:cubicBezTo>
                      <a:pt x="3802261" y="0"/>
                      <a:pt x="3845301" y="43040"/>
                      <a:pt x="3845301" y="96133"/>
                    </a:cubicBezTo>
                    <a:cubicBezTo>
                      <a:pt x="3845301" y="352486"/>
                      <a:pt x="3845300" y="608840"/>
                      <a:pt x="3845300" y="865193"/>
                    </a:cubicBezTo>
                    <a:cubicBezTo>
                      <a:pt x="3845300" y="918286"/>
                      <a:pt x="3802260" y="961326"/>
                      <a:pt x="3749167" y="961326"/>
                    </a:cubicBezTo>
                    <a:lnTo>
                      <a:pt x="96133" y="961325"/>
                    </a:lnTo>
                    <a:cubicBezTo>
                      <a:pt x="43040" y="961325"/>
                      <a:pt x="0" y="918285"/>
                      <a:pt x="0" y="865192"/>
                    </a:cubicBezTo>
                    <a:lnTo>
                      <a:pt x="0" y="96133"/>
                    </a:lnTo>
                    <a:close/>
                  </a:path>
                </a:pathLst>
              </a:custGeom>
              <a:solidFill>
                <a:schemeClr val="bg1"/>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180000" rIns="108000" bIns="72000" numCol="1" spcCol="1270" anchor="ctr" anchorCtr="0">
                <a:noAutofit/>
              </a:bodyPr>
              <a:lstStyle/>
              <a:p>
                <a:pPr algn="ctr" defTabSz="1155700">
                  <a:lnSpc>
                    <a:spcPct val="90000"/>
                  </a:lnSpc>
                  <a:spcBef>
                    <a:spcPct val="0"/>
                  </a:spcBef>
                  <a:spcAft>
                    <a:spcPct val="35000"/>
                  </a:spcAft>
                </a:pPr>
                <a:r>
                  <a:rPr lang="ja-JP" altLang="en-US" sz="2400" dirty="0">
                    <a:solidFill>
                      <a:prstClr val="black">
                        <a:lumMod val="65000"/>
                        <a:lumOff val="35000"/>
                      </a:prstClr>
                    </a:solidFill>
                  </a:rPr>
                  <a:t>損害を受けた者のみ</a:t>
                </a:r>
              </a:p>
            </p:txBody>
          </p:sp>
          <p:sp>
            <p:nvSpPr>
              <p:cNvPr id="14" name="フリーフォーム 13"/>
              <p:cNvSpPr/>
              <p:nvPr/>
            </p:nvSpPr>
            <p:spPr>
              <a:xfrm>
                <a:off x="4841172" y="1696863"/>
                <a:ext cx="3845300" cy="961325"/>
              </a:xfrm>
              <a:custGeom>
                <a:avLst/>
                <a:gdLst>
                  <a:gd name="connsiteX0" fmla="*/ 0 w 3845300"/>
                  <a:gd name="connsiteY0" fmla="*/ 96133 h 961325"/>
                  <a:gd name="connsiteX1" fmla="*/ 96133 w 3845300"/>
                  <a:gd name="connsiteY1" fmla="*/ 0 h 961325"/>
                  <a:gd name="connsiteX2" fmla="*/ 3749168 w 3845300"/>
                  <a:gd name="connsiteY2" fmla="*/ 0 h 961325"/>
                  <a:gd name="connsiteX3" fmla="*/ 3845301 w 3845300"/>
                  <a:gd name="connsiteY3" fmla="*/ 96133 h 961325"/>
                  <a:gd name="connsiteX4" fmla="*/ 3845300 w 3845300"/>
                  <a:gd name="connsiteY4" fmla="*/ 865193 h 961325"/>
                  <a:gd name="connsiteX5" fmla="*/ 3749167 w 3845300"/>
                  <a:gd name="connsiteY5" fmla="*/ 961326 h 961325"/>
                  <a:gd name="connsiteX6" fmla="*/ 96133 w 3845300"/>
                  <a:gd name="connsiteY6" fmla="*/ 961325 h 961325"/>
                  <a:gd name="connsiteX7" fmla="*/ 0 w 3845300"/>
                  <a:gd name="connsiteY7" fmla="*/ 865192 h 961325"/>
                  <a:gd name="connsiteX8" fmla="*/ 0 w 3845300"/>
                  <a:gd name="connsiteY8" fmla="*/ 96133 h 9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300" h="961325">
                    <a:moveTo>
                      <a:pt x="0" y="96133"/>
                    </a:moveTo>
                    <a:cubicBezTo>
                      <a:pt x="0" y="43040"/>
                      <a:pt x="43040" y="0"/>
                      <a:pt x="96133" y="0"/>
                    </a:cubicBezTo>
                    <a:lnTo>
                      <a:pt x="3749168" y="0"/>
                    </a:lnTo>
                    <a:cubicBezTo>
                      <a:pt x="3802261" y="0"/>
                      <a:pt x="3845301" y="43040"/>
                      <a:pt x="3845301" y="96133"/>
                    </a:cubicBezTo>
                    <a:cubicBezTo>
                      <a:pt x="3845301" y="352486"/>
                      <a:pt x="3845300" y="608840"/>
                      <a:pt x="3845300" y="865193"/>
                    </a:cubicBezTo>
                    <a:cubicBezTo>
                      <a:pt x="3845300" y="918286"/>
                      <a:pt x="3802260" y="961326"/>
                      <a:pt x="3749167" y="961326"/>
                    </a:cubicBezTo>
                    <a:lnTo>
                      <a:pt x="96133" y="961325"/>
                    </a:lnTo>
                    <a:cubicBezTo>
                      <a:pt x="43040" y="961325"/>
                      <a:pt x="0" y="918285"/>
                      <a:pt x="0" y="865192"/>
                    </a:cubicBezTo>
                    <a:lnTo>
                      <a:pt x="0" y="96133"/>
                    </a:lnTo>
                    <a:close/>
                  </a:path>
                </a:pathLst>
              </a:custGeom>
              <a:solidFill>
                <a:schemeClr val="accent3">
                  <a:lumMod val="60000"/>
                  <a:lumOff val="40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8000" tIns="180000" rIns="108000" bIns="72000" numCol="1" spcCol="1270" anchor="ctr" anchorCtr="0">
                <a:noAutofit/>
              </a:bodyPr>
              <a:lstStyle/>
              <a:p>
                <a:pPr algn="ctr" defTabSz="1555750">
                  <a:lnSpc>
                    <a:spcPct val="90000"/>
                  </a:lnSpc>
                  <a:spcBef>
                    <a:spcPct val="0"/>
                  </a:spcBef>
                  <a:spcAft>
                    <a:spcPct val="35000"/>
                  </a:spcAft>
                </a:pPr>
                <a:r>
                  <a:rPr lang="ja-JP" altLang="en-US" sz="2400" dirty="0">
                    <a:solidFill>
                      <a:prstClr val="black">
                        <a:lumMod val="65000"/>
                        <a:lumOff val="35000"/>
                      </a:prstClr>
                    </a:solidFill>
                  </a:rPr>
                  <a:t>差止訴訟</a:t>
                </a:r>
              </a:p>
            </p:txBody>
          </p:sp>
          <p:sp>
            <p:nvSpPr>
              <p:cNvPr id="15" name="フリーフォーム 14"/>
              <p:cNvSpPr/>
              <p:nvPr/>
            </p:nvSpPr>
            <p:spPr>
              <a:xfrm>
                <a:off x="4841171" y="2985596"/>
                <a:ext cx="3845300" cy="961325"/>
              </a:xfrm>
              <a:custGeom>
                <a:avLst/>
                <a:gdLst>
                  <a:gd name="connsiteX0" fmla="*/ 0 w 3845300"/>
                  <a:gd name="connsiteY0" fmla="*/ 96133 h 961325"/>
                  <a:gd name="connsiteX1" fmla="*/ 96133 w 3845300"/>
                  <a:gd name="connsiteY1" fmla="*/ 0 h 961325"/>
                  <a:gd name="connsiteX2" fmla="*/ 3749168 w 3845300"/>
                  <a:gd name="connsiteY2" fmla="*/ 0 h 961325"/>
                  <a:gd name="connsiteX3" fmla="*/ 3845301 w 3845300"/>
                  <a:gd name="connsiteY3" fmla="*/ 96133 h 961325"/>
                  <a:gd name="connsiteX4" fmla="*/ 3845300 w 3845300"/>
                  <a:gd name="connsiteY4" fmla="*/ 865193 h 961325"/>
                  <a:gd name="connsiteX5" fmla="*/ 3749167 w 3845300"/>
                  <a:gd name="connsiteY5" fmla="*/ 961326 h 961325"/>
                  <a:gd name="connsiteX6" fmla="*/ 96133 w 3845300"/>
                  <a:gd name="connsiteY6" fmla="*/ 961325 h 961325"/>
                  <a:gd name="connsiteX7" fmla="*/ 0 w 3845300"/>
                  <a:gd name="connsiteY7" fmla="*/ 865192 h 961325"/>
                  <a:gd name="connsiteX8" fmla="*/ 0 w 3845300"/>
                  <a:gd name="connsiteY8" fmla="*/ 96133 h 9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300" h="961325">
                    <a:moveTo>
                      <a:pt x="0" y="96133"/>
                    </a:moveTo>
                    <a:cubicBezTo>
                      <a:pt x="0" y="43040"/>
                      <a:pt x="43040" y="0"/>
                      <a:pt x="96133" y="0"/>
                    </a:cubicBezTo>
                    <a:lnTo>
                      <a:pt x="3749168" y="0"/>
                    </a:lnTo>
                    <a:cubicBezTo>
                      <a:pt x="3802261" y="0"/>
                      <a:pt x="3845301" y="43040"/>
                      <a:pt x="3845301" y="96133"/>
                    </a:cubicBezTo>
                    <a:cubicBezTo>
                      <a:pt x="3845301" y="352486"/>
                      <a:pt x="3845300" y="608840"/>
                      <a:pt x="3845300" y="865193"/>
                    </a:cubicBezTo>
                    <a:cubicBezTo>
                      <a:pt x="3845300" y="918286"/>
                      <a:pt x="3802260" y="961326"/>
                      <a:pt x="3749167" y="961326"/>
                    </a:cubicBezTo>
                    <a:lnTo>
                      <a:pt x="96133" y="961325"/>
                    </a:lnTo>
                    <a:cubicBezTo>
                      <a:pt x="43040" y="961325"/>
                      <a:pt x="0" y="918285"/>
                      <a:pt x="0" y="865192"/>
                    </a:cubicBezTo>
                    <a:lnTo>
                      <a:pt x="0" y="96133"/>
                    </a:lnTo>
                    <a:close/>
                  </a:path>
                </a:pathLst>
              </a:custGeom>
              <a:solidFill>
                <a:schemeClr val="accent3">
                  <a:lumMod val="60000"/>
                  <a:lumOff val="40000"/>
                </a:schemeClr>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180000" rIns="108000" bIns="72000" numCol="1" spcCol="1270" anchor="ctr" anchorCtr="0">
                <a:noAutofit/>
              </a:bodyPr>
              <a:lstStyle/>
              <a:p>
                <a:pPr algn="ctr" defTabSz="1155700">
                  <a:lnSpc>
                    <a:spcPct val="90000"/>
                  </a:lnSpc>
                  <a:spcBef>
                    <a:spcPct val="0"/>
                  </a:spcBef>
                  <a:spcAft>
                    <a:spcPct val="35000"/>
                  </a:spcAft>
                </a:pPr>
                <a:r>
                  <a:rPr lang="ja-JP" altLang="en-US" sz="2400" dirty="0">
                    <a:solidFill>
                      <a:prstClr val="black">
                        <a:lumMod val="65000"/>
                        <a:lumOff val="35000"/>
                      </a:prstClr>
                    </a:solidFill>
                  </a:rPr>
                  <a:t>シャーマン法</a:t>
                </a:r>
              </a:p>
            </p:txBody>
          </p:sp>
          <p:sp>
            <p:nvSpPr>
              <p:cNvPr id="16" name="フリーフォーム 15"/>
              <p:cNvSpPr/>
              <p:nvPr/>
            </p:nvSpPr>
            <p:spPr>
              <a:xfrm>
                <a:off x="4841172" y="4292441"/>
                <a:ext cx="3845300" cy="961325"/>
              </a:xfrm>
              <a:custGeom>
                <a:avLst/>
                <a:gdLst>
                  <a:gd name="connsiteX0" fmla="*/ 0 w 3845300"/>
                  <a:gd name="connsiteY0" fmla="*/ 96133 h 961325"/>
                  <a:gd name="connsiteX1" fmla="*/ 96133 w 3845300"/>
                  <a:gd name="connsiteY1" fmla="*/ 0 h 961325"/>
                  <a:gd name="connsiteX2" fmla="*/ 3749168 w 3845300"/>
                  <a:gd name="connsiteY2" fmla="*/ 0 h 961325"/>
                  <a:gd name="connsiteX3" fmla="*/ 3845301 w 3845300"/>
                  <a:gd name="connsiteY3" fmla="*/ 96133 h 961325"/>
                  <a:gd name="connsiteX4" fmla="*/ 3845300 w 3845300"/>
                  <a:gd name="connsiteY4" fmla="*/ 865193 h 961325"/>
                  <a:gd name="connsiteX5" fmla="*/ 3749167 w 3845300"/>
                  <a:gd name="connsiteY5" fmla="*/ 961326 h 961325"/>
                  <a:gd name="connsiteX6" fmla="*/ 96133 w 3845300"/>
                  <a:gd name="connsiteY6" fmla="*/ 961325 h 961325"/>
                  <a:gd name="connsiteX7" fmla="*/ 0 w 3845300"/>
                  <a:gd name="connsiteY7" fmla="*/ 865192 h 961325"/>
                  <a:gd name="connsiteX8" fmla="*/ 0 w 3845300"/>
                  <a:gd name="connsiteY8" fmla="*/ 96133 h 9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300" h="961325">
                    <a:moveTo>
                      <a:pt x="0" y="96133"/>
                    </a:moveTo>
                    <a:cubicBezTo>
                      <a:pt x="0" y="43040"/>
                      <a:pt x="43040" y="0"/>
                      <a:pt x="96133" y="0"/>
                    </a:cubicBezTo>
                    <a:lnTo>
                      <a:pt x="3749168" y="0"/>
                    </a:lnTo>
                    <a:cubicBezTo>
                      <a:pt x="3802261" y="0"/>
                      <a:pt x="3845301" y="43040"/>
                      <a:pt x="3845301" y="96133"/>
                    </a:cubicBezTo>
                    <a:cubicBezTo>
                      <a:pt x="3845301" y="352486"/>
                      <a:pt x="3845300" y="608840"/>
                      <a:pt x="3845300" y="865193"/>
                    </a:cubicBezTo>
                    <a:cubicBezTo>
                      <a:pt x="3845300" y="918286"/>
                      <a:pt x="3802260" y="961326"/>
                      <a:pt x="3749167" y="961326"/>
                    </a:cubicBezTo>
                    <a:lnTo>
                      <a:pt x="96133" y="961325"/>
                    </a:lnTo>
                    <a:cubicBezTo>
                      <a:pt x="43040" y="961325"/>
                      <a:pt x="0" y="918285"/>
                      <a:pt x="0" y="865192"/>
                    </a:cubicBezTo>
                    <a:lnTo>
                      <a:pt x="0" y="96133"/>
                    </a:lnTo>
                    <a:close/>
                  </a:path>
                </a:pathLst>
              </a:custGeom>
              <a:solidFill>
                <a:schemeClr val="bg1"/>
              </a:solidFill>
              <a:ln>
                <a:no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180000" rIns="108000" bIns="72000" numCol="1" spcCol="1270" anchor="ctr" anchorCtr="0">
                <a:noAutofit/>
              </a:bodyPr>
              <a:lstStyle/>
              <a:p>
                <a:pPr algn="ctr" defTabSz="1155700">
                  <a:lnSpc>
                    <a:spcPct val="90000"/>
                  </a:lnSpc>
                  <a:spcBef>
                    <a:spcPct val="0"/>
                  </a:spcBef>
                  <a:spcAft>
                    <a:spcPct val="35000"/>
                  </a:spcAft>
                </a:pPr>
                <a:r>
                  <a:rPr lang="ja-JP" altLang="en-US" sz="2400" dirty="0">
                    <a:solidFill>
                      <a:prstClr val="black">
                        <a:lumMod val="65000"/>
                        <a:lumOff val="35000"/>
                      </a:prstClr>
                    </a:solidFill>
                  </a:rPr>
                  <a:t>誰でも</a:t>
                </a:r>
              </a:p>
            </p:txBody>
          </p:sp>
        </p:grpSp>
      </p:grpSp>
      <p:sp>
        <p:nvSpPr>
          <p:cNvPr id="18" name="フリーフォーム 17"/>
          <p:cNvSpPr/>
          <p:nvPr/>
        </p:nvSpPr>
        <p:spPr>
          <a:xfrm>
            <a:off x="457200" y="1222667"/>
            <a:ext cx="8228943" cy="961325"/>
          </a:xfrm>
          <a:custGeom>
            <a:avLst/>
            <a:gdLst>
              <a:gd name="connsiteX0" fmla="*/ 0 w 3845300"/>
              <a:gd name="connsiteY0" fmla="*/ 96133 h 961325"/>
              <a:gd name="connsiteX1" fmla="*/ 96133 w 3845300"/>
              <a:gd name="connsiteY1" fmla="*/ 0 h 961325"/>
              <a:gd name="connsiteX2" fmla="*/ 3749168 w 3845300"/>
              <a:gd name="connsiteY2" fmla="*/ 0 h 961325"/>
              <a:gd name="connsiteX3" fmla="*/ 3845301 w 3845300"/>
              <a:gd name="connsiteY3" fmla="*/ 96133 h 961325"/>
              <a:gd name="connsiteX4" fmla="*/ 3845300 w 3845300"/>
              <a:gd name="connsiteY4" fmla="*/ 865193 h 961325"/>
              <a:gd name="connsiteX5" fmla="*/ 3749167 w 3845300"/>
              <a:gd name="connsiteY5" fmla="*/ 961326 h 961325"/>
              <a:gd name="connsiteX6" fmla="*/ 96133 w 3845300"/>
              <a:gd name="connsiteY6" fmla="*/ 961325 h 961325"/>
              <a:gd name="connsiteX7" fmla="*/ 0 w 3845300"/>
              <a:gd name="connsiteY7" fmla="*/ 865192 h 961325"/>
              <a:gd name="connsiteX8" fmla="*/ 0 w 3845300"/>
              <a:gd name="connsiteY8" fmla="*/ 96133 h 9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300" h="961325">
                <a:moveTo>
                  <a:pt x="0" y="96133"/>
                </a:moveTo>
                <a:cubicBezTo>
                  <a:pt x="0" y="43040"/>
                  <a:pt x="43040" y="0"/>
                  <a:pt x="96133" y="0"/>
                </a:cubicBezTo>
                <a:lnTo>
                  <a:pt x="3749168" y="0"/>
                </a:lnTo>
                <a:cubicBezTo>
                  <a:pt x="3802261" y="0"/>
                  <a:pt x="3845301" y="43040"/>
                  <a:pt x="3845301" y="96133"/>
                </a:cubicBezTo>
                <a:cubicBezTo>
                  <a:pt x="3845301" y="352486"/>
                  <a:pt x="3845300" y="608840"/>
                  <a:pt x="3845300" y="865193"/>
                </a:cubicBezTo>
                <a:cubicBezTo>
                  <a:pt x="3845300" y="918286"/>
                  <a:pt x="3802260" y="961326"/>
                  <a:pt x="3749167" y="961326"/>
                </a:cubicBezTo>
                <a:lnTo>
                  <a:pt x="96133" y="961325"/>
                </a:lnTo>
                <a:cubicBezTo>
                  <a:pt x="43040" y="961325"/>
                  <a:pt x="0" y="918285"/>
                  <a:pt x="0" y="865192"/>
                </a:cubicBezTo>
                <a:lnTo>
                  <a:pt x="0" y="96133"/>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80000" tIns="72606" rIns="72606" bIns="72606" numCol="1" spcCol="1270" anchor="ctr" anchorCtr="0">
            <a:noAutofit/>
          </a:bodyPr>
          <a:lstStyle/>
          <a:p>
            <a:pPr defTabSz="457200"/>
            <a:r>
              <a:rPr lang="ja-JP" altLang="en-US" sz="3600" b="1" u="sng" dirty="0">
                <a:solidFill>
                  <a:prstClr val="white"/>
                </a:solidFill>
              </a:rPr>
              <a:t>１</a:t>
            </a:r>
            <a:r>
              <a:rPr lang="en-US" altLang="ja-JP" sz="3600" b="1" u="sng" dirty="0">
                <a:solidFill>
                  <a:prstClr val="white"/>
                </a:solidFill>
              </a:rPr>
              <a:t> FTAIA</a:t>
            </a:r>
            <a:r>
              <a:rPr lang="ja-JP" altLang="en-US" sz="3600" b="1" u="sng" dirty="0">
                <a:solidFill>
                  <a:prstClr val="white"/>
                </a:solidFill>
              </a:rPr>
              <a:t>適用上の原告適格</a:t>
            </a:r>
            <a:endParaRPr lang="en-US" altLang="ja-JP" sz="3600" b="1" u="sng" dirty="0">
              <a:solidFill>
                <a:prstClr val="white"/>
              </a:solidFill>
            </a:endParaRPr>
          </a:p>
        </p:txBody>
      </p:sp>
      <p:sp>
        <p:nvSpPr>
          <p:cNvPr id="19" name="フリーフォーム 18"/>
          <p:cNvSpPr/>
          <p:nvPr/>
        </p:nvSpPr>
        <p:spPr>
          <a:xfrm>
            <a:off x="457197" y="2455079"/>
            <a:ext cx="8228943" cy="961325"/>
          </a:xfrm>
          <a:custGeom>
            <a:avLst/>
            <a:gdLst>
              <a:gd name="connsiteX0" fmla="*/ 0 w 3845300"/>
              <a:gd name="connsiteY0" fmla="*/ 96133 h 961325"/>
              <a:gd name="connsiteX1" fmla="*/ 96133 w 3845300"/>
              <a:gd name="connsiteY1" fmla="*/ 0 h 961325"/>
              <a:gd name="connsiteX2" fmla="*/ 3749168 w 3845300"/>
              <a:gd name="connsiteY2" fmla="*/ 0 h 961325"/>
              <a:gd name="connsiteX3" fmla="*/ 3845301 w 3845300"/>
              <a:gd name="connsiteY3" fmla="*/ 96133 h 961325"/>
              <a:gd name="connsiteX4" fmla="*/ 3845300 w 3845300"/>
              <a:gd name="connsiteY4" fmla="*/ 865193 h 961325"/>
              <a:gd name="connsiteX5" fmla="*/ 3749167 w 3845300"/>
              <a:gd name="connsiteY5" fmla="*/ 961326 h 961325"/>
              <a:gd name="connsiteX6" fmla="*/ 96133 w 3845300"/>
              <a:gd name="connsiteY6" fmla="*/ 961325 h 961325"/>
              <a:gd name="connsiteX7" fmla="*/ 0 w 3845300"/>
              <a:gd name="connsiteY7" fmla="*/ 865192 h 961325"/>
              <a:gd name="connsiteX8" fmla="*/ 0 w 3845300"/>
              <a:gd name="connsiteY8" fmla="*/ 96133 h 9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300" h="961325">
                <a:moveTo>
                  <a:pt x="0" y="96133"/>
                </a:moveTo>
                <a:cubicBezTo>
                  <a:pt x="0" y="43040"/>
                  <a:pt x="43040" y="0"/>
                  <a:pt x="96133" y="0"/>
                </a:cubicBezTo>
                <a:lnTo>
                  <a:pt x="3749168" y="0"/>
                </a:lnTo>
                <a:cubicBezTo>
                  <a:pt x="3802261" y="0"/>
                  <a:pt x="3845301" y="43040"/>
                  <a:pt x="3845301" y="96133"/>
                </a:cubicBezTo>
                <a:cubicBezTo>
                  <a:pt x="3845301" y="352486"/>
                  <a:pt x="3845300" y="608840"/>
                  <a:pt x="3845300" y="865193"/>
                </a:cubicBezTo>
                <a:cubicBezTo>
                  <a:pt x="3845300" y="918286"/>
                  <a:pt x="3802260" y="961326"/>
                  <a:pt x="3749167" y="961326"/>
                </a:cubicBezTo>
                <a:lnTo>
                  <a:pt x="96133" y="961325"/>
                </a:lnTo>
                <a:cubicBezTo>
                  <a:pt x="43040" y="961325"/>
                  <a:pt x="0" y="918285"/>
                  <a:pt x="0" y="865192"/>
                </a:cubicBezTo>
                <a:lnTo>
                  <a:pt x="0" y="96133"/>
                </a:lnTo>
                <a:close/>
              </a:path>
            </a:pathLst>
          </a:cu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80000" tIns="72606" rIns="72606" bIns="72606" numCol="1" spcCol="1270" anchor="ctr" anchorCtr="0">
            <a:noAutofit/>
          </a:bodyPr>
          <a:lstStyle/>
          <a:p>
            <a:pPr defTabSz="457200"/>
            <a:r>
              <a:rPr lang="ja-JP" altLang="en-US" sz="3200" b="1" dirty="0">
                <a:solidFill>
                  <a:prstClr val="white"/>
                </a:solidFill>
              </a:rPr>
              <a:t>２</a:t>
            </a:r>
            <a:r>
              <a:rPr lang="en-US" altLang="ja-JP" sz="3200" dirty="0">
                <a:solidFill>
                  <a:prstClr val="white"/>
                </a:solidFill>
              </a:rPr>
              <a:t> </a:t>
            </a:r>
            <a:r>
              <a:rPr lang="ja-JP" altLang="en-US" sz="3200" dirty="0" smtClean="0">
                <a:solidFill>
                  <a:prstClr val="white"/>
                </a:solidFill>
              </a:rPr>
              <a:t>損害賠償・差止訴訟の原告適格</a:t>
            </a:r>
            <a:endParaRPr lang="en-US" altLang="ja-JP" sz="3200" dirty="0">
              <a:solidFill>
                <a:prstClr val="white"/>
              </a:solidFill>
            </a:endParaRPr>
          </a:p>
        </p:txBody>
      </p:sp>
    </p:spTree>
    <p:extLst>
      <p:ext uri="{BB962C8B-B14F-4D97-AF65-F5344CB8AC3E}">
        <p14:creationId xmlns:p14="http://schemas.microsoft.com/office/powerpoint/2010/main" val="1416179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 y="-68532"/>
            <a:ext cx="10111415" cy="1143000"/>
          </a:xfrm>
        </p:spPr>
        <p:txBody>
          <a:bodyPr/>
          <a:lstStyle/>
          <a:p>
            <a:r>
              <a:rPr lang="ja-JP" altLang="en-US" dirty="0"/>
              <a:t>あてはめ結果</a:t>
            </a:r>
            <a:endParaRPr kumimoji="1" lang="ja-JP" altLang="en-US" dirty="0"/>
          </a:p>
        </p:txBody>
      </p:sp>
      <p:sp>
        <p:nvSpPr>
          <p:cNvPr id="12" name="スライド番号プレースホルダー 3"/>
          <p:cNvSpPr>
            <a:spLocks noGrp="1"/>
          </p:cNvSpPr>
          <p:nvPr>
            <p:ph type="sldNum" sz="quarter" idx="12"/>
          </p:nvPr>
        </p:nvSpPr>
        <p:spPr/>
        <p:txBody>
          <a:bodyPr/>
          <a:lstStyle/>
          <a:p>
            <a:fld id="{5B4AF231-A605-5743-A288-EDC6BA10A0C2}" type="slidenum">
              <a:rPr kumimoji="1" lang="ja-JP" altLang="en-US" smtClean="0">
                <a:latin typeface="Segoe UI Black" panose="020B0A02040204020203" pitchFamily="34" charset="0"/>
                <a:cs typeface="Segoe UI Black" panose="020B0A02040204020203" pitchFamily="34" charset="0"/>
              </a:rPr>
              <a:pPr/>
              <a:t>44</a:t>
            </a:fld>
            <a:endParaRPr kumimoji="1" lang="ja-JP" altLang="en-US" dirty="0">
              <a:latin typeface="Segoe UI Black" panose="020B0A02040204020203" pitchFamily="34" charset="0"/>
              <a:cs typeface="Segoe UI Black" panose="020B0A02040204020203" pitchFamily="34" charset="0"/>
            </a:endParaRPr>
          </a:p>
        </p:txBody>
      </p:sp>
      <p:graphicFrame>
        <p:nvGraphicFramePr>
          <p:cNvPr id="4" name="図表 3"/>
          <p:cNvGraphicFramePr/>
          <p:nvPr>
            <p:extLst>
              <p:ext uri="{D42A27DB-BD31-4B8C-83A1-F6EECF244321}">
                <p14:modId xmlns:p14="http://schemas.microsoft.com/office/powerpoint/2010/main" val="1317199348"/>
              </p:ext>
            </p:extLst>
          </p:nvPr>
        </p:nvGraphicFramePr>
        <p:xfrm>
          <a:off x="0" y="1984106"/>
          <a:ext cx="10037723" cy="3214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正方形/長方形 6"/>
          <p:cNvSpPr/>
          <p:nvPr/>
        </p:nvSpPr>
        <p:spPr>
          <a:xfrm>
            <a:off x="0" y="6201154"/>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050" dirty="0">
                <a:solidFill>
                  <a:schemeClr val="tx1"/>
                </a:solidFill>
                <a:latin typeface="+mn-ea"/>
              </a:rPr>
              <a:t>出典</a:t>
            </a:r>
            <a:r>
              <a:rPr lang="ja-JP" altLang="en-US" sz="1050" dirty="0" smtClean="0">
                <a:solidFill>
                  <a:schemeClr val="tx1"/>
                </a:solidFill>
                <a:latin typeface="+mn-ea"/>
              </a:rPr>
              <a:t>：</a:t>
            </a:r>
            <a:r>
              <a:rPr lang="en-US" altLang="ja-JP" sz="1050" dirty="0" err="1">
                <a:solidFill>
                  <a:schemeClr val="tx1"/>
                </a:solidFill>
              </a:rPr>
              <a:t>Kruman</a:t>
            </a:r>
            <a:r>
              <a:rPr lang="en-US" altLang="ja-JP" sz="1050" dirty="0">
                <a:solidFill>
                  <a:schemeClr val="tx1"/>
                </a:solidFill>
              </a:rPr>
              <a:t> v. Christie's Intern. PLC, 284 F.3d 384 (2002</a:t>
            </a:r>
            <a:r>
              <a:rPr lang="en-US" altLang="ja-JP" sz="1050" dirty="0" smtClean="0">
                <a:solidFill>
                  <a:schemeClr val="tx1"/>
                </a:solidFill>
              </a:rPr>
              <a:t>)</a:t>
            </a:r>
            <a:endParaRPr lang="en-US" altLang="ja-JP" sz="1050" dirty="0" smtClean="0">
              <a:solidFill>
                <a:schemeClr val="tx1"/>
              </a:solidFill>
              <a:latin typeface="+mn-ea"/>
            </a:endParaRPr>
          </a:p>
          <a:p>
            <a:r>
              <a:rPr lang="en-US" altLang="ja-JP" sz="1050" dirty="0" smtClean="0">
                <a:solidFill>
                  <a:schemeClr val="tx1"/>
                </a:solidFill>
              </a:rPr>
              <a:t>Latino </a:t>
            </a:r>
            <a:r>
              <a:rPr lang="en-US" altLang="ja-JP" sz="1050" dirty="0" err="1">
                <a:solidFill>
                  <a:schemeClr val="tx1"/>
                </a:solidFill>
              </a:rPr>
              <a:t>Quimica-Amtex</a:t>
            </a:r>
            <a:r>
              <a:rPr lang="en-US" altLang="ja-JP" sz="1050" dirty="0">
                <a:solidFill>
                  <a:schemeClr val="tx1"/>
                </a:solidFill>
              </a:rPr>
              <a:t> S.A. v. </a:t>
            </a:r>
            <a:r>
              <a:rPr lang="en-US" altLang="ja-JP" sz="1050" dirty="0" err="1">
                <a:solidFill>
                  <a:schemeClr val="tx1"/>
                </a:solidFill>
              </a:rPr>
              <a:t>Akzo</a:t>
            </a:r>
            <a:r>
              <a:rPr lang="en-US" altLang="ja-JP" sz="1050" dirty="0">
                <a:solidFill>
                  <a:schemeClr val="tx1"/>
                </a:solidFill>
              </a:rPr>
              <a:t> Nobel Chemicals B.V. (2005</a:t>
            </a:r>
            <a:r>
              <a:rPr lang="en-US" altLang="ja-JP" sz="1050" dirty="0" smtClean="0">
                <a:solidFill>
                  <a:schemeClr val="tx1"/>
                </a:solidFill>
              </a:rPr>
              <a:t>)</a:t>
            </a:r>
          </a:p>
        </p:txBody>
      </p:sp>
    </p:spTree>
    <p:extLst>
      <p:ext uri="{BB962C8B-B14F-4D97-AF65-F5344CB8AC3E}">
        <p14:creationId xmlns:p14="http://schemas.microsoft.com/office/powerpoint/2010/main" val="34025969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17488" y="3059238"/>
            <a:ext cx="9142958" cy="808106"/>
          </a:xfrm>
          <a:prstGeom prst="rect">
            <a:avLst/>
          </a:prstGeom>
        </p:spPr>
        <p:txBody>
          <a:bodyPr vert="horz" wrap="square">
            <a:spAutoFit/>
          </a:bodyPr>
          <a:lstStyle/>
          <a:p>
            <a:pPr algn="ctr" defTabSz="829544">
              <a:lnSpc>
                <a:spcPct val="160000"/>
              </a:lnSpc>
            </a:pPr>
            <a:r>
              <a:rPr kumimoji="0" lang="ja-JP" altLang="en-US" sz="2907" b="1" kern="0" cap="all" spc="1026" dirty="0" smtClean="0">
                <a:solidFill>
                  <a:prstClr val="white">
                    <a:alpha val="95000"/>
                  </a:prstClr>
                </a:solidFill>
                <a:latin typeface="AXIS Std R" panose="020B0500000000000000" pitchFamily="34" charset="-128"/>
                <a:ea typeface="AXIS Std R" panose="020B0500000000000000" pitchFamily="34" charset="-128"/>
              </a:rPr>
              <a:t>各論２</a:t>
            </a:r>
            <a:r>
              <a:rPr kumimoji="0" lang="ja-JP" altLang="en-US" sz="2907" b="1" kern="0" cap="all" spc="1026" dirty="0">
                <a:solidFill>
                  <a:prstClr val="white">
                    <a:alpha val="95000"/>
                  </a:prstClr>
                </a:solidFill>
                <a:latin typeface="AXIS Std R" panose="020B0500000000000000" pitchFamily="34" charset="-128"/>
                <a:ea typeface="AXIS Std R" panose="020B0500000000000000" pitchFamily="34" charset="-128"/>
              </a:rPr>
              <a:t>　フリー</a:t>
            </a:r>
            <a:endParaRPr kumimoji="0" lang="en-US" altLang="ja-JP" sz="2907" b="1" kern="0" cap="all" spc="1026" dirty="0">
              <a:solidFill>
                <a:prstClr val="white">
                  <a:alpha val="95000"/>
                </a:prstClr>
              </a:solidFill>
              <a:latin typeface="AXIS Std R" panose="020B0500000000000000" pitchFamily="34" charset="-128"/>
              <a:ea typeface="AXIS Std R" panose="020B0500000000000000" pitchFamily="34" charset="-128"/>
            </a:endParaRPr>
          </a:p>
        </p:txBody>
      </p:sp>
      <p:sp>
        <p:nvSpPr>
          <p:cNvPr id="6" name="正方形/長方形 5"/>
          <p:cNvSpPr/>
          <p:nvPr/>
        </p:nvSpPr>
        <p:spPr>
          <a:xfrm>
            <a:off x="4264688" y="1707888"/>
            <a:ext cx="693908" cy="1263423"/>
          </a:xfrm>
          <a:prstGeom prst="rect">
            <a:avLst/>
          </a:prstGeom>
        </p:spPr>
        <p:txBody>
          <a:bodyPr wrap="none">
            <a:spAutoFit/>
          </a:bodyPr>
          <a:lstStyle/>
          <a:p>
            <a:pPr defTabSz="829544"/>
            <a:r>
              <a:rPr kumimoji="0" lang="en-US" altLang="ja-JP" sz="7610" kern="0" spc="171" dirty="0">
                <a:solidFill>
                  <a:srgbClr val="FFFFFF">
                    <a:alpha val="10000"/>
                  </a:srgbClr>
                </a:solidFill>
                <a:latin typeface="DIN Mittelschrift Std" pitchFamily="50" charset="0"/>
                <a:ea typeface="小塚ゴシック Pro B" pitchFamily="34" charset="-128"/>
              </a:rPr>
              <a:t>4</a:t>
            </a:r>
          </a:p>
        </p:txBody>
      </p:sp>
    </p:spTree>
    <p:extLst>
      <p:ext uri="{BB962C8B-B14F-4D97-AF65-F5344CB8AC3E}">
        <p14:creationId xmlns:p14="http://schemas.microsoft.com/office/powerpoint/2010/main" val="37959882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前提：考慮すべき</a:t>
            </a:r>
            <a:r>
              <a:rPr lang="ja-JP" altLang="en-US" dirty="0" smtClean="0"/>
              <a:t>観点①</a:t>
            </a:r>
            <a:endParaRPr kumimoji="1" lang="ja-JP" altLang="en-US" dirty="0"/>
          </a:p>
        </p:txBody>
      </p:sp>
      <p:sp>
        <p:nvSpPr>
          <p:cNvPr id="3" name="コンテンツ プレースホルダー 2"/>
          <p:cNvSpPr>
            <a:spLocks noGrp="1"/>
          </p:cNvSpPr>
          <p:nvPr>
            <p:ph idx="1"/>
          </p:nvPr>
        </p:nvSpPr>
        <p:spPr>
          <a:xfrm>
            <a:off x="457201" y="1457514"/>
            <a:ext cx="8229600" cy="3638004"/>
          </a:xfrm>
        </p:spPr>
        <p:txBody>
          <a:bodyPr>
            <a:normAutofit fontScale="92500" lnSpcReduction="10000"/>
          </a:bodyPr>
          <a:lstStyle/>
          <a:p>
            <a:r>
              <a:rPr kumimoji="1" lang="ja-JP" altLang="en-US" sz="2200" b="1" dirty="0" smtClean="0">
                <a:solidFill>
                  <a:schemeClr val="tx1"/>
                </a:solidFill>
              </a:rPr>
              <a:t>米国</a:t>
            </a:r>
            <a:endParaRPr kumimoji="1" lang="en-US" altLang="ja-JP" sz="2200" b="1" dirty="0" smtClean="0">
              <a:solidFill>
                <a:schemeClr val="tx1"/>
              </a:solidFill>
            </a:endParaRPr>
          </a:p>
          <a:p>
            <a:pPr lvl="1"/>
            <a:r>
              <a:rPr kumimoji="1" lang="ja-JP" altLang="en-US" sz="2000" b="1" dirty="0" smtClean="0">
                <a:solidFill>
                  <a:schemeClr val="tx1"/>
                </a:solidFill>
              </a:rPr>
              <a:t>アルコア事件：</a:t>
            </a:r>
            <a:r>
              <a:rPr kumimoji="1" lang="ja-JP" altLang="en-US" sz="2000" b="1" dirty="0" smtClean="0">
                <a:solidFill>
                  <a:srgbClr val="FF0000"/>
                </a:solidFill>
              </a:rPr>
              <a:t>効果理論</a:t>
            </a:r>
            <a:r>
              <a:rPr kumimoji="1" lang="ja-JP" altLang="en-US" sz="2000" b="1" dirty="0" smtClean="0">
                <a:solidFill>
                  <a:schemeClr val="tx1"/>
                </a:solidFill>
              </a:rPr>
              <a:t>が提唱</a:t>
            </a:r>
            <a:endParaRPr kumimoji="1" lang="en-US" altLang="ja-JP" sz="2000" b="1" dirty="0" smtClean="0">
              <a:solidFill>
                <a:schemeClr val="tx1"/>
              </a:solidFill>
            </a:endParaRPr>
          </a:p>
          <a:p>
            <a:pPr lvl="1"/>
            <a:r>
              <a:rPr lang="ja-JP" altLang="en-US" sz="2000" b="1" dirty="0" smtClean="0">
                <a:solidFill>
                  <a:schemeClr val="tx1"/>
                </a:solidFill>
              </a:rPr>
              <a:t>ティンバレイン事件：</a:t>
            </a:r>
            <a:r>
              <a:rPr lang="ja-JP" altLang="en-US" sz="2000" b="1" dirty="0" smtClean="0">
                <a:solidFill>
                  <a:srgbClr val="FF0000"/>
                </a:solidFill>
              </a:rPr>
              <a:t>国際礼譲</a:t>
            </a:r>
            <a:r>
              <a:rPr lang="ja-JP" altLang="en-US" sz="2000" b="1" dirty="0" smtClean="0">
                <a:solidFill>
                  <a:schemeClr val="tx1"/>
                </a:solidFill>
              </a:rPr>
              <a:t>の台頭</a:t>
            </a:r>
            <a:endParaRPr lang="en-US" altLang="ja-JP" sz="2000" b="1" dirty="0" smtClean="0">
              <a:solidFill>
                <a:schemeClr val="tx1"/>
              </a:solidFill>
            </a:endParaRPr>
          </a:p>
          <a:p>
            <a:pPr lvl="1"/>
            <a:r>
              <a:rPr kumimoji="1" lang="en-US" altLang="ja-JP" sz="2000" b="1" dirty="0" smtClean="0">
                <a:solidFill>
                  <a:schemeClr val="tx1"/>
                </a:solidFill>
              </a:rPr>
              <a:t>FTAIA</a:t>
            </a:r>
            <a:r>
              <a:rPr kumimoji="1" lang="ja-JP" altLang="en-US" sz="2000" b="1" dirty="0" smtClean="0">
                <a:solidFill>
                  <a:schemeClr val="tx1"/>
                </a:solidFill>
              </a:rPr>
              <a:t>制定：</a:t>
            </a:r>
            <a:r>
              <a:rPr kumimoji="1" lang="ja-JP" altLang="en-US" sz="2000" b="1" dirty="0" smtClean="0">
                <a:solidFill>
                  <a:srgbClr val="FF0000"/>
                </a:solidFill>
              </a:rPr>
              <a:t>効果理論</a:t>
            </a:r>
            <a:r>
              <a:rPr kumimoji="1" lang="ja-JP" altLang="en-US" sz="2000" b="1" dirty="0" smtClean="0">
                <a:solidFill>
                  <a:schemeClr val="tx1"/>
                </a:solidFill>
              </a:rPr>
              <a:t>が法文化</a:t>
            </a:r>
            <a:endParaRPr kumimoji="1" lang="en-US" altLang="ja-JP" sz="2000" b="1" dirty="0" smtClean="0">
              <a:solidFill>
                <a:schemeClr val="tx1"/>
              </a:solidFill>
            </a:endParaRPr>
          </a:p>
          <a:p>
            <a:pPr lvl="1"/>
            <a:r>
              <a:rPr lang="ja-JP" altLang="en-US" sz="2000" b="1" dirty="0" smtClean="0">
                <a:solidFill>
                  <a:schemeClr val="tx1"/>
                </a:solidFill>
              </a:rPr>
              <a:t>ハートフォード事件：</a:t>
            </a:r>
            <a:r>
              <a:rPr lang="ja-JP" altLang="en-US" sz="2000" b="1" dirty="0" smtClean="0">
                <a:solidFill>
                  <a:srgbClr val="FF0000"/>
                </a:solidFill>
              </a:rPr>
              <a:t>効果理論</a:t>
            </a:r>
            <a:r>
              <a:rPr lang="ja-JP" altLang="en-US" sz="2000" b="1" dirty="0" smtClean="0">
                <a:solidFill>
                  <a:schemeClr val="tx1"/>
                </a:solidFill>
              </a:rPr>
              <a:t>（</a:t>
            </a:r>
            <a:r>
              <a:rPr lang="en-US" altLang="ja-JP" sz="2000" b="1" dirty="0" smtClean="0">
                <a:solidFill>
                  <a:schemeClr val="tx1"/>
                </a:solidFill>
              </a:rPr>
              <a:t>incl.</a:t>
            </a:r>
            <a:r>
              <a:rPr lang="ja-JP" altLang="en-US" sz="2000" b="1" dirty="0" smtClean="0">
                <a:solidFill>
                  <a:srgbClr val="FF0000"/>
                </a:solidFill>
              </a:rPr>
              <a:t>国際礼譲</a:t>
            </a:r>
            <a:r>
              <a:rPr lang="ja-JP" altLang="en-US" sz="2000" b="1" dirty="0" smtClean="0">
                <a:solidFill>
                  <a:schemeClr val="tx1"/>
                </a:solidFill>
              </a:rPr>
              <a:t>）の確立</a:t>
            </a:r>
            <a:endParaRPr lang="en-US" altLang="ja-JP" sz="2000" b="1" dirty="0" smtClean="0">
              <a:solidFill>
                <a:schemeClr val="tx1"/>
              </a:solidFill>
            </a:endParaRPr>
          </a:p>
          <a:p>
            <a:r>
              <a:rPr kumimoji="1" lang="ja-JP" altLang="en-US" sz="2200" b="1" dirty="0" smtClean="0">
                <a:solidFill>
                  <a:schemeClr val="tx1"/>
                </a:solidFill>
              </a:rPr>
              <a:t>世界</a:t>
            </a:r>
            <a:endParaRPr kumimoji="1" lang="en-US" altLang="ja-JP" sz="2200" b="1" dirty="0" smtClean="0">
              <a:solidFill>
                <a:schemeClr val="tx1"/>
              </a:solidFill>
            </a:endParaRPr>
          </a:p>
          <a:p>
            <a:pPr lvl="1"/>
            <a:r>
              <a:rPr lang="ja-JP" altLang="en-US" sz="2000" b="1" dirty="0" smtClean="0">
                <a:solidFill>
                  <a:schemeClr val="tx1"/>
                </a:solidFill>
              </a:rPr>
              <a:t>サプライチェーンのグローバル化による</a:t>
            </a:r>
            <a:r>
              <a:rPr lang="ja-JP" altLang="en-US" sz="2000" b="1" dirty="0" smtClean="0">
                <a:solidFill>
                  <a:srgbClr val="FF0000"/>
                </a:solidFill>
              </a:rPr>
              <a:t>国際カルテル</a:t>
            </a:r>
            <a:r>
              <a:rPr lang="ja-JP" altLang="en-US" sz="2000" b="1" dirty="0" smtClean="0">
                <a:solidFill>
                  <a:schemeClr val="tx1"/>
                </a:solidFill>
              </a:rPr>
              <a:t>の危険性増大</a:t>
            </a:r>
            <a:endParaRPr lang="en-US" altLang="ja-JP" sz="2000" b="1" dirty="0" smtClean="0">
              <a:solidFill>
                <a:schemeClr val="tx1"/>
              </a:solidFill>
            </a:endParaRPr>
          </a:p>
          <a:p>
            <a:pPr lvl="1"/>
            <a:r>
              <a:rPr lang="en-US" altLang="ja-JP" sz="2000" b="1" dirty="0" smtClean="0">
                <a:solidFill>
                  <a:schemeClr val="tx1"/>
                </a:solidFill>
              </a:rPr>
              <a:t>EU</a:t>
            </a:r>
            <a:r>
              <a:rPr lang="ja-JP" altLang="en-US" sz="2000" b="1" dirty="0">
                <a:solidFill>
                  <a:schemeClr val="tx1"/>
                </a:solidFill>
              </a:rPr>
              <a:t>における厳格な</a:t>
            </a:r>
            <a:r>
              <a:rPr lang="ja-JP" altLang="en-US" sz="2000" b="1" dirty="0" smtClean="0">
                <a:solidFill>
                  <a:srgbClr val="FF0000"/>
                </a:solidFill>
              </a:rPr>
              <a:t>カルテル</a:t>
            </a:r>
            <a:r>
              <a:rPr lang="ja-JP" altLang="en-US" sz="2000" b="1" dirty="0" smtClean="0">
                <a:solidFill>
                  <a:schemeClr val="tx1"/>
                </a:solidFill>
              </a:rPr>
              <a:t>規制</a:t>
            </a:r>
            <a:endParaRPr lang="en-US" altLang="ja-JP" sz="2000" b="1" dirty="0" smtClean="0">
              <a:solidFill>
                <a:schemeClr val="tx1"/>
              </a:solidFill>
            </a:endParaRPr>
          </a:p>
          <a:p>
            <a:pPr lvl="1"/>
            <a:r>
              <a:rPr lang="ja-JP" altLang="en-US" sz="2000" b="1" dirty="0" smtClean="0">
                <a:solidFill>
                  <a:schemeClr val="tx1"/>
                </a:solidFill>
              </a:rPr>
              <a:t>日本における厳格な</a:t>
            </a:r>
            <a:r>
              <a:rPr lang="ja-JP" altLang="en-US" sz="2000" b="1" dirty="0" smtClean="0">
                <a:solidFill>
                  <a:srgbClr val="FF0000"/>
                </a:solidFill>
              </a:rPr>
              <a:t>カルテル</a:t>
            </a:r>
            <a:r>
              <a:rPr lang="ja-JP" altLang="en-US" sz="2000" b="1" dirty="0" smtClean="0">
                <a:solidFill>
                  <a:schemeClr val="tx1"/>
                </a:solidFill>
              </a:rPr>
              <a:t>規制</a:t>
            </a:r>
            <a:endParaRPr lang="en-US" altLang="ja-JP" sz="2000" b="1" dirty="0" smtClean="0">
              <a:solidFill>
                <a:schemeClr val="tx1"/>
              </a:solidFill>
            </a:endParaRPr>
          </a:p>
          <a:p>
            <a:pPr lvl="1"/>
            <a:r>
              <a:rPr lang="ja-JP" altLang="en-US" sz="2000" b="1" dirty="0" smtClean="0">
                <a:solidFill>
                  <a:schemeClr val="tx1"/>
                </a:solidFill>
              </a:rPr>
              <a:t>世界各国において</a:t>
            </a:r>
            <a:r>
              <a:rPr lang="ja-JP" altLang="en-US" sz="2000" b="1" dirty="0">
                <a:solidFill>
                  <a:schemeClr val="tx1"/>
                </a:solidFill>
              </a:rPr>
              <a:t>日本企業</a:t>
            </a:r>
            <a:r>
              <a:rPr lang="ja-JP" altLang="en-US" sz="2000" b="1" dirty="0" smtClean="0">
                <a:solidFill>
                  <a:schemeClr val="tx1"/>
                </a:solidFill>
              </a:rPr>
              <a:t>が</a:t>
            </a:r>
            <a:r>
              <a:rPr lang="ja-JP" altLang="en-US" sz="2000" b="1" dirty="0" smtClean="0">
                <a:solidFill>
                  <a:srgbClr val="FF0000"/>
                </a:solidFill>
              </a:rPr>
              <a:t>国際カルテル</a:t>
            </a:r>
            <a:r>
              <a:rPr lang="ja-JP" altLang="en-US" sz="2000" b="1" dirty="0" smtClean="0">
                <a:solidFill>
                  <a:schemeClr val="tx1"/>
                </a:solidFill>
              </a:rPr>
              <a:t>の被疑事</a:t>
            </a:r>
            <a:r>
              <a:rPr lang="ja-JP" altLang="en-US" sz="2000" b="1" dirty="0">
                <a:solidFill>
                  <a:schemeClr val="tx1"/>
                </a:solidFill>
              </a:rPr>
              <a:t>業者と</a:t>
            </a:r>
            <a:r>
              <a:rPr lang="ja-JP" altLang="en-US" sz="2000" b="1" dirty="0" smtClean="0">
                <a:solidFill>
                  <a:schemeClr val="tx1"/>
                </a:solidFill>
              </a:rPr>
              <a:t>して執行</a:t>
            </a:r>
            <a:r>
              <a:rPr lang="ja-JP" altLang="en-US" sz="2000" b="1" dirty="0">
                <a:solidFill>
                  <a:schemeClr val="tx1"/>
                </a:solidFill>
              </a:rPr>
              <a:t>の対象</a:t>
            </a:r>
            <a:r>
              <a:rPr lang="ja-JP" altLang="en-US" sz="2000" b="1" dirty="0" smtClean="0">
                <a:solidFill>
                  <a:schemeClr val="tx1"/>
                </a:solidFill>
              </a:rPr>
              <a:t>に</a:t>
            </a:r>
            <a:endParaRPr lang="ja-JP" altLang="en-US" sz="2000" b="1" dirty="0">
              <a:solidFill>
                <a:schemeClr val="tx1"/>
              </a:solidFill>
            </a:endParaRPr>
          </a:p>
          <a:p>
            <a:pPr lvl="1"/>
            <a:endParaRPr kumimoji="1" lang="en-US" altLang="ja-JP" sz="2000" b="1" dirty="0" smtClean="0">
              <a:solidFill>
                <a:schemeClr val="tx1"/>
              </a:solidFill>
            </a:endParaRPr>
          </a:p>
          <a:p>
            <a:pPr lvl="1"/>
            <a:endParaRPr kumimoji="1" lang="en-US" altLang="ja-JP" sz="2000" b="1" dirty="0" smtClean="0">
              <a:solidFill>
                <a:schemeClr val="tx1"/>
              </a:solidFill>
            </a:endParaRPr>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46</a:t>
            </a:fld>
            <a:endParaRPr kumimoji="1" lang="ja-JP" altLang="en-US" dirty="0"/>
          </a:p>
        </p:txBody>
      </p:sp>
      <p:sp>
        <p:nvSpPr>
          <p:cNvPr id="5" name="テキスト ボックス 4"/>
          <p:cNvSpPr txBox="1"/>
          <p:nvPr/>
        </p:nvSpPr>
        <p:spPr>
          <a:xfrm>
            <a:off x="1863568" y="1097231"/>
            <a:ext cx="5416868" cy="461665"/>
          </a:xfrm>
          <a:prstGeom prst="rect">
            <a:avLst/>
          </a:prstGeom>
          <a:noFill/>
        </p:spPr>
        <p:txBody>
          <a:bodyPr wrap="none" rtlCol="0">
            <a:spAutoFit/>
          </a:bodyPr>
          <a:lstStyle/>
          <a:p>
            <a:pPr algn="ctr"/>
            <a:r>
              <a:rPr kumimoji="1" lang="ja-JP" altLang="en-US" sz="2400" b="1" dirty="0" smtClean="0"/>
              <a:t>◆域外適用に関する主要議論の変遷</a:t>
            </a:r>
            <a:r>
              <a:rPr lang="ja-JP" altLang="en-US" sz="2400" b="1" dirty="0"/>
              <a:t>◆</a:t>
            </a:r>
            <a:endParaRPr kumimoji="1" lang="ja-JP" altLang="en-US" sz="2400" b="1" dirty="0"/>
          </a:p>
        </p:txBody>
      </p:sp>
      <p:sp>
        <p:nvSpPr>
          <p:cNvPr id="6" name="テキスト ボックス 5"/>
          <p:cNvSpPr txBox="1"/>
          <p:nvPr/>
        </p:nvSpPr>
        <p:spPr>
          <a:xfrm>
            <a:off x="457201" y="5513529"/>
            <a:ext cx="8373289" cy="1200329"/>
          </a:xfrm>
          <a:prstGeom prst="rect">
            <a:avLst/>
          </a:prstGeom>
          <a:noFill/>
        </p:spPr>
        <p:txBody>
          <a:bodyPr wrap="square" rtlCol="0">
            <a:spAutoFit/>
          </a:bodyPr>
          <a:lstStyle/>
          <a:p>
            <a:pPr marL="457200" indent="-457200">
              <a:buFont typeface="Arial" charset="0"/>
              <a:buChar char="•"/>
            </a:pPr>
            <a:r>
              <a:rPr kumimoji="1" lang="ja-JP" altLang="en-US" sz="2400" b="1" dirty="0" smtClean="0"/>
              <a:t>効果理論：</a:t>
            </a:r>
            <a:r>
              <a:rPr kumimoji="1" lang="en-US" altLang="ja-JP" sz="2400" b="1" dirty="0" smtClean="0"/>
              <a:t>FTAIA</a:t>
            </a:r>
            <a:r>
              <a:rPr kumimoji="1" lang="ja-JP" altLang="en-US" sz="2400" b="1" dirty="0" smtClean="0"/>
              <a:t>第一要件の議論</a:t>
            </a:r>
            <a:endParaRPr kumimoji="1" lang="en-US" altLang="ja-JP" sz="2400" b="1" dirty="0" smtClean="0"/>
          </a:p>
          <a:p>
            <a:pPr marL="457200" indent="-457200">
              <a:buFont typeface="Arial" charset="0"/>
              <a:buChar char="•"/>
            </a:pPr>
            <a:r>
              <a:rPr lang="ja-JP" altLang="en-US" sz="2400" b="1" u="sng" dirty="0" smtClean="0">
                <a:solidFill>
                  <a:srgbClr val="FF0000"/>
                </a:solidFill>
              </a:rPr>
              <a:t>国際礼譲</a:t>
            </a:r>
            <a:r>
              <a:rPr lang="ja-JP" altLang="en-US" sz="2400" b="1" dirty="0" smtClean="0"/>
              <a:t>：</a:t>
            </a:r>
            <a:r>
              <a:rPr lang="en-US" altLang="ja-JP" sz="2400" b="1" dirty="0" smtClean="0">
                <a:solidFill>
                  <a:srgbClr val="FF0000"/>
                </a:solidFill>
              </a:rPr>
              <a:t>FTAIA</a:t>
            </a:r>
            <a:r>
              <a:rPr lang="ja-JP" altLang="en-US" sz="2400" b="1" dirty="0" smtClean="0">
                <a:solidFill>
                  <a:srgbClr val="FF0000"/>
                </a:solidFill>
              </a:rPr>
              <a:t>第二要件（本各論）の議論</a:t>
            </a:r>
            <a:endParaRPr lang="en-US" altLang="ja-JP" sz="2400" b="1" dirty="0" smtClean="0">
              <a:solidFill>
                <a:srgbClr val="FF0000"/>
              </a:solidFill>
            </a:endParaRPr>
          </a:p>
          <a:p>
            <a:pPr marL="457200" indent="-457200">
              <a:buFont typeface="Arial" charset="0"/>
              <a:buChar char="•"/>
            </a:pPr>
            <a:r>
              <a:rPr kumimoji="1" lang="ja-JP" altLang="en-US" sz="2400" b="1" u="sng" dirty="0" smtClean="0">
                <a:solidFill>
                  <a:srgbClr val="FF0000"/>
                </a:solidFill>
              </a:rPr>
              <a:t>国際カルテル規制</a:t>
            </a:r>
            <a:r>
              <a:rPr kumimoji="1" lang="ja-JP" altLang="en-US" sz="2400" b="1" dirty="0" smtClean="0"/>
              <a:t>：</a:t>
            </a:r>
            <a:r>
              <a:rPr lang="en-US" altLang="ja-JP" sz="2400" b="1" dirty="0" smtClean="0">
                <a:solidFill>
                  <a:srgbClr val="FF0000"/>
                </a:solidFill>
              </a:rPr>
              <a:t> </a:t>
            </a:r>
            <a:r>
              <a:rPr lang="en-US" altLang="ja-JP" sz="2400" b="1" dirty="0">
                <a:solidFill>
                  <a:srgbClr val="FF0000"/>
                </a:solidFill>
              </a:rPr>
              <a:t>FTAIA</a:t>
            </a:r>
            <a:r>
              <a:rPr lang="ja-JP" altLang="en-US" sz="2400" b="1" dirty="0">
                <a:solidFill>
                  <a:srgbClr val="FF0000"/>
                </a:solidFill>
              </a:rPr>
              <a:t>第二</a:t>
            </a:r>
            <a:r>
              <a:rPr lang="ja-JP" altLang="en-US" sz="2400" b="1" dirty="0" smtClean="0">
                <a:solidFill>
                  <a:srgbClr val="FF0000"/>
                </a:solidFill>
              </a:rPr>
              <a:t>要件</a:t>
            </a:r>
            <a:r>
              <a:rPr lang="ja-JP" altLang="en-US" sz="2400" b="1" dirty="0">
                <a:solidFill>
                  <a:srgbClr val="FF0000"/>
                </a:solidFill>
              </a:rPr>
              <a:t>（本各論）</a:t>
            </a:r>
            <a:r>
              <a:rPr lang="ja-JP" altLang="en-US" sz="2400" b="1" dirty="0" smtClean="0">
                <a:solidFill>
                  <a:srgbClr val="FF0000"/>
                </a:solidFill>
              </a:rPr>
              <a:t>の</a:t>
            </a:r>
            <a:r>
              <a:rPr lang="ja-JP" altLang="en-US" sz="2400" b="1" dirty="0">
                <a:solidFill>
                  <a:srgbClr val="FF0000"/>
                </a:solidFill>
              </a:rPr>
              <a:t>議論</a:t>
            </a:r>
            <a:endParaRPr kumimoji="1" lang="ja-JP" altLang="en-US" sz="2400" b="1" dirty="0">
              <a:solidFill>
                <a:srgbClr val="FF0000"/>
              </a:solidFill>
            </a:endParaRPr>
          </a:p>
        </p:txBody>
      </p:sp>
      <p:sp>
        <p:nvSpPr>
          <p:cNvPr id="7" name="三角形 6"/>
          <p:cNvSpPr/>
          <p:nvPr/>
        </p:nvSpPr>
        <p:spPr>
          <a:xfrm rot="10800000">
            <a:off x="2263770" y="4990556"/>
            <a:ext cx="4616458" cy="313967"/>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Tree>
    <p:extLst>
      <p:ext uri="{BB962C8B-B14F-4D97-AF65-F5344CB8AC3E}">
        <p14:creationId xmlns:p14="http://schemas.microsoft.com/office/powerpoint/2010/main" val="1532202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前提：考慮すべき観点②</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47</a:t>
            </a:fld>
            <a:endParaRPr kumimoji="1" lang="ja-JP" altLang="en-US" dirty="0"/>
          </a:p>
        </p:txBody>
      </p:sp>
      <p:graphicFrame>
        <p:nvGraphicFramePr>
          <p:cNvPr id="5" name="図表 4"/>
          <p:cNvGraphicFramePr/>
          <p:nvPr>
            <p:extLst>
              <p:ext uri="{D42A27DB-BD31-4B8C-83A1-F6EECF244321}">
                <p14:modId xmlns:p14="http://schemas.microsoft.com/office/powerpoint/2010/main" val="681365566"/>
              </p:ext>
            </p:extLst>
          </p:nvPr>
        </p:nvGraphicFramePr>
        <p:xfrm>
          <a:off x="312257" y="1158073"/>
          <a:ext cx="8521700" cy="528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図形グループ 7"/>
          <p:cNvGrpSpPr/>
          <p:nvPr/>
        </p:nvGrpSpPr>
        <p:grpSpPr>
          <a:xfrm>
            <a:off x="7731541" y="990864"/>
            <a:ext cx="1102416" cy="2400657"/>
            <a:chOff x="7731541" y="990864"/>
            <a:chExt cx="1102416" cy="2400657"/>
          </a:xfrm>
        </p:grpSpPr>
        <p:sp>
          <p:nvSpPr>
            <p:cNvPr id="6" name="正方形/長方形 5"/>
            <p:cNvSpPr/>
            <p:nvPr/>
          </p:nvSpPr>
          <p:spPr>
            <a:xfrm>
              <a:off x="8110682" y="990864"/>
              <a:ext cx="723275" cy="2400657"/>
            </a:xfrm>
            <a:prstGeom prst="rect">
              <a:avLst/>
            </a:prstGeom>
          </p:spPr>
          <p:txBody>
            <a:bodyPr vert="wordArtVertRtl" wrap="none">
              <a:spAutoFit/>
            </a:bodyPr>
            <a:lstStyle/>
            <a:p>
              <a:pPr algn="dist"/>
              <a:r>
                <a:rPr lang="ja-JP" altLang="en-US" sz="2400" b="1" spc="-1200" dirty="0" smtClean="0"/>
                <a:t>論拠１正当性</a:t>
              </a:r>
              <a:endParaRPr lang="ja-JP" altLang="en-US" sz="2400" b="1" spc="-1200" dirty="0"/>
            </a:p>
          </p:txBody>
        </p:sp>
        <p:sp>
          <p:nvSpPr>
            <p:cNvPr id="7" name="右中かっこ 6"/>
            <p:cNvSpPr/>
            <p:nvPr/>
          </p:nvSpPr>
          <p:spPr>
            <a:xfrm>
              <a:off x="7731541" y="1270436"/>
              <a:ext cx="379141" cy="2030704"/>
            </a:xfrm>
            <a:prstGeom prst="rightBrace">
              <a:avLst/>
            </a:prstGeom>
            <a:ln>
              <a:solidFill>
                <a:schemeClr val="tx1"/>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grpSp>
        <p:nvGrpSpPr>
          <p:cNvPr id="9" name="図形グループ 8"/>
          <p:cNvGrpSpPr/>
          <p:nvPr/>
        </p:nvGrpSpPr>
        <p:grpSpPr>
          <a:xfrm>
            <a:off x="312257" y="4207825"/>
            <a:ext cx="1102416" cy="2400657"/>
            <a:chOff x="7921111" y="1067692"/>
            <a:chExt cx="1102416" cy="2400657"/>
          </a:xfrm>
        </p:grpSpPr>
        <p:sp>
          <p:nvSpPr>
            <p:cNvPr id="10" name="正方形/長方形 9"/>
            <p:cNvSpPr/>
            <p:nvPr/>
          </p:nvSpPr>
          <p:spPr>
            <a:xfrm>
              <a:off x="7921111" y="1067692"/>
              <a:ext cx="723275" cy="2400657"/>
            </a:xfrm>
            <a:prstGeom prst="rect">
              <a:avLst/>
            </a:prstGeom>
          </p:spPr>
          <p:txBody>
            <a:bodyPr vert="wordArtVertRtl" wrap="none">
              <a:spAutoFit/>
            </a:bodyPr>
            <a:lstStyle/>
            <a:p>
              <a:pPr algn="ctr"/>
              <a:r>
                <a:rPr lang="ja-JP" altLang="en-US" sz="2400" b="1" spc="-1200" dirty="0" smtClean="0"/>
                <a:t>論拠２不当性</a:t>
              </a:r>
              <a:endParaRPr lang="ja-JP" altLang="en-US" sz="2400" b="1" spc="-1200" dirty="0"/>
            </a:p>
          </p:txBody>
        </p:sp>
        <p:sp>
          <p:nvSpPr>
            <p:cNvPr id="11" name="右中かっこ 10"/>
            <p:cNvSpPr/>
            <p:nvPr/>
          </p:nvSpPr>
          <p:spPr>
            <a:xfrm rot="10800000">
              <a:off x="8644386" y="1270436"/>
              <a:ext cx="379141" cy="2030704"/>
            </a:xfrm>
            <a:prstGeom prst="rightBrace">
              <a:avLst/>
            </a:prstGeom>
            <a:ln>
              <a:solidFill>
                <a:schemeClr val="tx1"/>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9381258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フリー概要</a:t>
            </a:r>
          </a:p>
        </p:txBody>
      </p:sp>
      <p:sp>
        <p:nvSpPr>
          <p:cNvPr id="4" name="スライド番号プレースホルダ 3"/>
          <p:cNvSpPr>
            <a:spLocks noGrp="1"/>
          </p:cNvSpPr>
          <p:nvPr>
            <p:ph type="sldNum" sz="quarter" idx="12"/>
          </p:nvPr>
        </p:nvSpPr>
        <p:spPr/>
        <p:txBody>
          <a:bodyPr/>
          <a:lstStyle/>
          <a:p>
            <a:fld id="{5B4AF231-A605-5743-A288-EDC6BA10A0C2}" type="slidenum">
              <a:rPr kumimoji="1" lang="ja-JP" altLang="en-US" smtClean="0"/>
              <a:pPr/>
              <a:t>48</a:t>
            </a:fld>
            <a:endParaRPr kumimoji="1" lang="ja-JP" altLang="en-US" dirty="0"/>
          </a:p>
        </p:txBody>
      </p:sp>
      <p:sp>
        <p:nvSpPr>
          <p:cNvPr id="7" name="正方形/長方形 6"/>
          <p:cNvSpPr/>
          <p:nvPr/>
        </p:nvSpPr>
        <p:spPr>
          <a:xfrm>
            <a:off x="592920" y="1370054"/>
            <a:ext cx="1563360" cy="146551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b="1" dirty="0">
                <a:solidFill>
                  <a:prstClr val="white"/>
                </a:solidFill>
                <a:latin typeface="メイリオ"/>
                <a:ea typeface="メイリオ"/>
              </a:rPr>
              <a:t>論拠２</a:t>
            </a:r>
            <a:endParaRPr lang="en-US" altLang="en-US" sz="3200" b="1" dirty="0">
              <a:solidFill>
                <a:prstClr val="white"/>
              </a:solidFill>
            </a:endParaRPr>
          </a:p>
          <a:p>
            <a:pPr algn="ctr"/>
            <a:r>
              <a:rPr lang="ja-JP" altLang="en-US" sz="3200" b="1" dirty="0">
                <a:solidFill>
                  <a:prstClr val="white"/>
                </a:solidFill>
                <a:latin typeface="メイリオ"/>
                <a:ea typeface="メイリオ"/>
              </a:rPr>
              <a:t>不当性</a:t>
            </a:r>
            <a:endParaRPr lang="en-US" altLang="en-US" sz="3200" b="1" dirty="0">
              <a:solidFill>
                <a:prstClr val="white"/>
              </a:solidFill>
            </a:endParaRPr>
          </a:p>
        </p:txBody>
      </p:sp>
      <p:sp>
        <p:nvSpPr>
          <p:cNvPr id="8" name="正方形/長方形 7"/>
          <p:cNvSpPr/>
          <p:nvPr/>
        </p:nvSpPr>
        <p:spPr>
          <a:xfrm>
            <a:off x="592920" y="2938804"/>
            <a:ext cx="1563360" cy="149152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b="1" dirty="0">
                <a:solidFill>
                  <a:prstClr val="white"/>
                </a:solidFill>
                <a:latin typeface="メイリオ"/>
                <a:ea typeface="メイリオ"/>
              </a:rPr>
              <a:t>論拠１</a:t>
            </a:r>
            <a:endParaRPr lang="en-US" altLang="en-US" sz="3200" b="1" dirty="0">
              <a:solidFill>
                <a:prstClr val="white"/>
              </a:solidFill>
            </a:endParaRPr>
          </a:p>
          <a:p>
            <a:pPr algn="ctr"/>
            <a:r>
              <a:rPr lang="ja-JP" altLang="en-US" sz="3200" b="1" dirty="0">
                <a:solidFill>
                  <a:prstClr val="white"/>
                </a:solidFill>
                <a:latin typeface="メイリオ"/>
                <a:ea typeface="メイリオ"/>
              </a:rPr>
              <a:t>正当性</a:t>
            </a:r>
            <a:endParaRPr lang="en-US" altLang="en-US" sz="3200" b="1" dirty="0">
              <a:solidFill>
                <a:prstClr val="white"/>
              </a:solidFill>
            </a:endParaRPr>
          </a:p>
        </p:txBody>
      </p:sp>
      <p:sp>
        <p:nvSpPr>
          <p:cNvPr id="9" name="正方形/長方形 8"/>
          <p:cNvSpPr/>
          <p:nvPr/>
        </p:nvSpPr>
        <p:spPr>
          <a:xfrm>
            <a:off x="2343041" y="1370054"/>
            <a:ext cx="6204060" cy="1465508"/>
          </a:xfrm>
          <a:prstGeom prst="rect">
            <a:avLst/>
          </a:prstGeom>
          <a:solidFill>
            <a:schemeClr val="accent3"/>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b="1" dirty="0" smtClean="0"/>
              <a:t>三倍額賠償を過大に評価し</a:t>
            </a:r>
            <a:endParaRPr lang="en-US" altLang="ja-JP" sz="2800" b="1" dirty="0" smtClean="0"/>
          </a:p>
          <a:p>
            <a:pPr algn="ctr"/>
            <a:r>
              <a:rPr lang="ja-JP" altLang="en-US" sz="2800" b="1" dirty="0" smtClean="0"/>
              <a:t>国際礼譲を偏重することにより</a:t>
            </a:r>
            <a:endParaRPr lang="en-US" altLang="ja-JP" sz="2800" b="1" dirty="0" smtClean="0"/>
          </a:p>
          <a:p>
            <a:pPr algn="ctr"/>
            <a:r>
              <a:rPr lang="ja-JP" altLang="en-US" sz="2800" b="1" dirty="0" smtClean="0"/>
              <a:t>適切な域外適用が阻害される</a:t>
            </a:r>
            <a:endParaRPr lang="en-US" altLang="ja-JP" sz="2800" b="1" dirty="0"/>
          </a:p>
        </p:txBody>
      </p:sp>
      <p:sp>
        <p:nvSpPr>
          <p:cNvPr id="10" name="正方形/長方形 9"/>
          <p:cNvSpPr/>
          <p:nvPr/>
        </p:nvSpPr>
        <p:spPr>
          <a:xfrm>
            <a:off x="2343040" y="2938804"/>
            <a:ext cx="6204060" cy="1491527"/>
          </a:xfrm>
          <a:prstGeom prst="rect">
            <a:avLst/>
          </a:prstGeom>
          <a:solidFill>
            <a:schemeClr val="accent3"/>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b="1" dirty="0" smtClean="0">
                <a:solidFill>
                  <a:schemeClr val="bg1"/>
                </a:solidFill>
                <a:latin typeface="+mn-ea"/>
              </a:rPr>
              <a:t>国際カルテルの規制という</a:t>
            </a:r>
            <a:endParaRPr lang="en-US" altLang="ja-JP" sz="2800" b="1" dirty="0" smtClean="0">
              <a:solidFill>
                <a:schemeClr val="bg1"/>
              </a:solidFill>
              <a:latin typeface="+mn-ea"/>
            </a:endParaRPr>
          </a:p>
          <a:p>
            <a:pPr algn="ctr"/>
            <a:r>
              <a:rPr lang="ja-JP" altLang="en-US" sz="2800" b="1" dirty="0" smtClean="0">
                <a:solidFill>
                  <a:schemeClr val="bg1"/>
                </a:solidFill>
                <a:latin typeface="+mn-ea"/>
              </a:rPr>
              <a:t>現代の潮流に即した</a:t>
            </a:r>
            <a:endParaRPr lang="en-US" altLang="ja-JP" sz="2800" b="1" dirty="0" smtClean="0">
              <a:solidFill>
                <a:schemeClr val="bg1"/>
              </a:solidFill>
              <a:latin typeface="+mn-ea"/>
            </a:endParaRPr>
          </a:p>
          <a:p>
            <a:pPr algn="ctr"/>
            <a:r>
              <a:rPr lang="ja-JP" altLang="en-US" sz="2800" b="1" dirty="0" smtClean="0">
                <a:solidFill>
                  <a:schemeClr val="bg1"/>
                </a:solidFill>
                <a:latin typeface="+mn-ea"/>
              </a:rPr>
              <a:t>法運用が可能になる</a:t>
            </a:r>
            <a:endParaRPr lang="en-US" altLang="ja-JP" sz="2800" b="1" dirty="0">
              <a:solidFill>
                <a:schemeClr val="bg1"/>
              </a:solidFill>
              <a:latin typeface="+mn-ea"/>
            </a:endParaRPr>
          </a:p>
        </p:txBody>
      </p:sp>
      <p:sp>
        <p:nvSpPr>
          <p:cNvPr id="11" name="正方形/長方形 10"/>
          <p:cNvSpPr/>
          <p:nvPr/>
        </p:nvSpPr>
        <p:spPr>
          <a:xfrm>
            <a:off x="592920" y="4533571"/>
            <a:ext cx="1563360" cy="196414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b="1" dirty="0">
                <a:solidFill>
                  <a:prstClr val="white"/>
                </a:solidFill>
                <a:latin typeface="メイリオ"/>
                <a:ea typeface="メイリオ"/>
              </a:rPr>
              <a:t>あるべき姿</a:t>
            </a:r>
            <a:endParaRPr lang="en-US" altLang="en-US" sz="3200" b="1" dirty="0">
              <a:solidFill>
                <a:prstClr val="white"/>
              </a:solidFill>
            </a:endParaRPr>
          </a:p>
        </p:txBody>
      </p:sp>
      <p:sp>
        <p:nvSpPr>
          <p:cNvPr id="12" name="正方形/長方形 11"/>
          <p:cNvSpPr/>
          <p:nvPr/>
        </p:nvSpPr>
        <p:spPr>
          <a:xfrm>
            <a:off x="2343040" y="4565696"/>
            <a:ext cx="6204060" cy="1932024"/>
          </a:xfrm>
          <a:prstGeom prst="rect">
            <a:avLst/>
          </a:prstGeom>
          <a:solidFill>
            <a:schemeClr val="accent3"/>
          </a:solidFill>
          <a:ln w="635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600" b="1" dirty="0" smtClean="0">
                <a:solidFill>
                  <a:schemeClr val="bg1"/>
                </a:solidFill>
                <a:latin typeface="+mn-ea"/>
              </a:rPr>
              <a:t>域外適用と国際礼譲の</a:t>
            </a:r>
            <a:endParaRPr lang="en-US" altLang="ja-JP" sz="3600" b="1" dirty="0" smtClean="0">
              <a:solidFill>
                <a:schemeClr val="bg1"/>
              </a:solidFill>
              <a:latin typeface="+mn-ea"/>
            </a:endParaRPr>
          </a:p>
          <a:p>
            <a:pPr algn="ctr"/>
            <a:r>
              <a:rPr lang="ja-JP" altLang="en-US" sz="3600" b="1" dirty="0" smtClean="0">
                <a:solidFill>
                  <a:schemeClr val="bg1"/>
                </a:solidFill>
                <a:latin typeface="+mn-ea"/>
              </a:rPr>
              <a:t>調和的運用</a:t>
            </a:r>
            <a:endParaRPr lang="ja-JP" altLang="en-US" sz="3600" b="1" dirty="0">
              <a:solidFill>
                <a:schemeClr val="bg1"/>
              </a:solidFill>
              <a:latin typeface="+mn-ea"/>
            </a:endParaRPr>
          </a:p>
        </p:txBody>
      </p:sp>
    </p:spTree>
    <p:extLst>
      <p:ext uri="{BB962C8B-B14F-4D97-AF65-F5344CB8AC3E}">
        <p14:creationId xmlns:p14="http://schemas.microsoft.com/office/powerpoint/2010/main" val="4253216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49</a:t>
            </a:fld>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1254404915"/>
              </p:ext>
            </p:extLst>
          </p:nvPr>
        </p:nvGraphicFramePr>
        <p:xfrm>
          <a:off x="676020" y="1466502"/>
          <a:ext cx="7791957" cy="3175000"/>
        </p:xfrm>
        <a:graphic>
          <a:graphicData uri="http://schemas.openxmlformats.org/drawingml/2006/table">
            <a:tbl>
              <a:tblPr firstRow="1" bandRow="1">
                <a:tableStyleId>{F5AB1C69-6EDB-4FF4-983F-18BD219EF322}</a:tableStyleId>
              </a:tblPr>
              <a:tblGrid>
                <a:gridCol w="2597319"/>
                <a:gridCol w="2597319"/>
                <a:gridCol w="2597319"/>
              </a:tblGrid>
              <a:tr h="582349">
                <a:tc>
                  <a:txBody>
                    <a:bodyPr/>
                    <a:lstStyle/>
                    <a:p>
                      <a:pPr algn="ctr"/>
                      <a:endParaRPr kumimoji="1" lang="ja-JP" altLang="en-US" sz="2000" b="1" dirty="0"/>
                    </a:p>
                  </a:txBody>
                  <a:tcPr anchor="ctr"/>
                </a:tc>
                <a:tc>
                  <a:txBody>
                    <a:bodyPr/>
                    <a:lstStyle/>
                    <a:p>
                      <a:pPr algn="ctr"/>
                      <a:r>
                        <a:rPr kumimoji="1" lang="ja-JP" altLang="en-US" sz="2000" b="1" dirty="0" smtClean="0"/>
                        <a:t>行為の悪性</a:t>
                      </a:r>
                      <a:endParaRPr kumimoji="1" lang="ja-JP" altLang="en-US" sz="2000" b="1" dirty="0"/>
                    </a:p>
                  </a:txBody>
                  <a:tcPr anchor="ctr"/>
                </a:tc>
                <a:tc>
                  <a:txBody>
                    <a:bodyPr/>
                    <a:lstStyle/>
                    <a:p>
                      <a:pPr algn="ctr"/>
                      <a:r>
                        <a:rPr kumimoji="1" lang="ja-JP" altLang="en-US" sz="2000" b="1" dirty="0" smtClean="0"/>
                        <a:t>市場への悪影響</a:t>
                      </a:r>
                      <a:endParaRPr kumimoji="1" lang="ja-JP" altLang="en-US" sz="2000" b="1" dirty="0"/>
                    </a:p>
                  </a:txBody>
                  <a:tcPr anchor="ctr"/>
                </a:tc>
              </a:tr>
              <a:tr h="1005151">
                <a:tc>
                  <a:txBody>
                    <a:bodyPr/>
                    <a:lstStyle/>
                    <a:p>
                      <a:pPr algn="ctr"/>
                      <a:r>
                        <a:rPr kumimoji="1" lang="ja-JP" altLang="en-US" sz="2000" b="1" dirty="0" smtClean="0"/>
                        <a:t>カルテル</a:t>
                      </a:r>
                      <a:endParaRPr kumimoji="1" lang="ja-JP" altLang="en-US" sz="2000" b="1" dirty="0"/>
                    </a:p>
                  </a:txBody>
                  <a:tcPr anchor="ctr"/>
                </a:tc>
                <a:tc>
                  <a:txBody>
                    <a:bodyPr/>
                    <a:lstStyle/>
                    <a:p>
                      <a:pPr algn="ctr"/>
                      <a:r>
                        <a:rPr kumimoji="1" lang="ja-JP" altLang="en-US" sz="2000" b="1" dirty="0" smtClean="0"/>
                        <a:t>○</a:t>
                      </a:r>
                      <a:endParaRPr kumimoji="1" lang="ja-JP" altLang="en-US" sz="2000" b="1" dirty="0"/>
                    </a:p>
                  </a:txBody>
                  <a:tcPr anchor="ctr"/>
                </a:tc>
                <a:tc>
                  <a:txBody>
                    <a:bodyPr/>
                    <a:lstStyle/>
                    <a:p>
                      <a:pPr algn="ctr"/>
                      <a:r>
                        <a:rPr kumimoji="1" lang="ja-JP" altLang="en-US" sz="2000" b="1" dirty="0" smtClean="0"/>
                        <a:t>○</a:t>
                      </a:r>
                      <a:endParaRPr kumimoji="1" lang="ja-JP" altLang="en-US" sz="2000" b="1" dirty="0"/>
                    </a:p>
                  </a:txBody>
                  <a:tcPr anchor="ctr"/>
                </a:tc>
              </a:tr>
              <a:tr h="1005151">
                <a:tc>
                  <a:txBody>
                    <a:bodyPr/>
                    <a:lstStyle/>
                    <a:p>
                      <a:pPr algn="ctr"/>
                      <a:r>
                        <a:rPr kumimoji="1" lang="ja-JP" altLang="en-US" sz="2000" b="1" dirty="0" smtClean="0"/>
                        <a:t>競争制限的企業集中</a:t>
                      </a:r>
                      <a:endParaRPr kumimoji="1" lang="en-US" altLang="ja-JP" sz="2000" b="1" dirty="0" smtClean="0"/>
                    </a:p>
                  </a:txBody>
                  <a:tcPr anchor="ctr"/>
                </a:tc>
                <a:tc>
                  <a:txBody>
                    <a:bodyPr/>
                    <a:lstStyle/>
                    <a:p>
                      <a:pPr algn="ctr"/>
                      <a:r>
                        <a:rPr kumimoji="1" lang="en-US" altLang="ja-JP" sz="2000" b="1" dirty="0" smtClean="0"/>
                        <a:t>×</a:t>
                      </a:r>
                      <a:endParaRPr kumimoji="1" lang="ja-JP" altLang="en-US" sz="2000" b="1" dirty="0"/>
                    </a:p>
                  </a:txBody>
                  <a:tcPr anchor="ctr"/>
                </a:tc>
                <a:tc>
                  <a:txBody>
                    <a:bodyPr/>
                    <a:lstStyle/>
                    <a:p>
                      <a:pPr algn="ctr"/>
                      <a:r>
                        <a:rPr kumimoji="1" lang="ja-JP" altLang="en-US" sz="2000" b="1" dirty="0" smtClean="0"/>
                        <a:t>○</a:t>
                      </a:r>
                      <a:endParaRPr kumimoji="1" lang="ja-JP" altLang="en-US" sz="2000" b="1" dirty="0"/>
                    </a:p>
                  </a:txBody>
                  <a:tcPr anchor="ctr"/>
                </a:tc>
              </a:tr>
              <a:tr h="582349">
                <a:tc>
                  <a:txBody>
                    <a:bodyPr/>
                    <a:lstStyle/>
                    <a:p>
                      <a:pPr algn="ctr"/>
                      <a:r>
                        <a:rPr kumimoji="1" lang="ja-JP" altLang="en-US" sz="2000" b="1" dirty="0" smtClean="0"/>
                        <a:t>不公正な取引方法</a:t>
                      </a:r>
                      <a:endParaRPr kumimoji="1" lang="ja-JP" altLang="en-US" sz="2000" b="1" dirty="0"/>
                    </a:p>
                  </a:txBody>
                  <a:tcPr anchor="ctr"/>
                </a:tc>
                <a:tc>
                  <a:txBody>
                    <a:bodyPr/>
                    <a:lstStyle/>
                    <a:p>
                      <a:pPr algn="ctr"/>
                      <a:r>
                        <a:rPr kumimoji="1" lang="ja-JP" altLang="en-US" sz="2000" b="1" dirty="0" smtClean="0"/>
                        <a:t>○</a:t>
                      </a:r>
                      <a:endParaRPr kumimoji="1" lang="ja-JP" altLang="en-US" sz="2000" b="1" dirty="0"/>
                    </a:p>
                  </a:txBody>
                  <a:tcPr anchor="ctr"/>
                </a:tc>
                <a:tc>
                  <a:txBody>
                    <a:bodyPr/>
                    <a:lstStyle/>
                    <a:p>
                      <a:pPr algn="ctr"/>
                      <a:r>
                        <a:rPr kumimoji="1" lang="en-US" altLang="ja-JP" sz="2000" b="1" dirty="0" smtClean="0"/>
                        <a:t>×</a:t>
                      </a:r>
                      <a:endParaRPr kumimoji="1" lang="ja-JP" altLang="en-US" sz="2000" b="1" dirty="0"/>
                    </a:p>
                  </a:txBody>
                  <a:tcPr anchor="ctr"/>
                </a:tc>
              </a:tr>
            </a:tbl>
          </a:graphicData>
        </a:graphic>
      </p:graphicFrame>
      <p:sp>
        <p:nvSpPr>
          <p:cNvPr id="6" name="正方形/長方形 5"/>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出典：江口 公典</a:t>
            </a:r>
            <a:r>
              <a:rPr lang="en-US" altLang="ja-JP" sz="1400" dirty="0">
                <a:solidFill>
                  <a:schemeClr val="tx1"/>
                </a:solidFill>
              </a:rPr>
              <a:t>. </a:t>
            </a:r>
            <a:r>
              <a:rPr lang="ja-JP" altLang="en-US" sz="1400" dirty="0">
                <a:solidFill>
                  <a:schemeClr val="tx1"/>
                </a:solidFill>
              </a:rPr>
              <a:t>「競争制限的企業集中の規制に関する一考察」</a:t>
            </a:r>
            <a:r>
              <a:rPr lang="en-US" altLang="ja-JP" sz="1400" dirty="0">
                <a:solidFill>
                  <a:schemeClr val="tx1"/>
                </a:solidFill>
              </a:rPr>
              <a:t>. </a:t>
            </a:r>
            <a:r>
              <a:rPr lang="ja-JP" altLang="en-US" sz="1400" dirty="0">
                <a:solidFill>
                  <a:schemeClr val="tx1"/>
                </a:solidFill>
              </a:rPr>
              <a:t>慶應法学</a:t>
            </a:r>
            <a:r>
              <a:rPr lang="en-US" altLang="ja-JP" sz="1400" dirty="0">
                <a:solidFill>
                  <a:schemeClr val="tx1"/>
                </a:solidFill>
              </a:rPr>
              <a:t>, no. 1 (2004</a:t>
            </a:r>
            <a:r>
              <a:rPr lang="ja-JP" altLang="en-US" sz="1400" dirty="0">
                <a:solidFill>
                  <a:schemeClr val="tx1"/>
                </a:solidFill>
              </a:rPr>
              <a:t>年</a:t>
            </a:r>
            <a:r>
              <a:rPr lang="en-US" altLang="ja-JP" sz="1400" dirty="0">
                <a:solidFill>
                  <a:schemeClr val="tx1"/>
                </a:solidFill>
              </a:rPr>
              <a:t>): 199–211.</a:t>
            </a:r>
            <a:endParaRPr lang="it-IT" altLang="ja-JP" sz="1400" dirty="0">
              <a:solidFill>
                <a:schemeClr val="tx1"/>
              </a:solidFill>
            </a:endParaRPr>
          </a:p>
        </p:txBody>
      </p:sp>
      <p:sp>
        <p:nvSpPr>
          <p:cNvPr id="7" name="テキスト ボックス 6"/>
          <p:cNvSpPr txBox="1"/>
          <p:nvPr/>
        </p:nvSpPr>
        <p:spPr>
          <a:xfrm>
            <a:off x="3587419" y="5295331"/>
            <a:ext cx="184730" cy="461665"/>
          </a:xfrm>
          <a:prstGeom prst="rect">
            <a:avLst/>
          </a:prstGeom>
          <a:noFill/>
        </p:spPr>
        <p:txBody>
          <a:bodyPr wrap="none" rtlCol="0">
            <a:spAutoFit/>
          </a:bodyPr>
          <a:lstStyle/>
          <a:p>
            <a:pPr algn="ctr"/>
            <a:endParaRPr kumimoji="1" lang="ja-JP" altLang="en-US" sz="2400" b="1" dirty="0"/>
          </a:p>
        </p:txBody>
      </p:sp>
      <p:sp>
        <p:nvSpPr>
          <p:cNvPr id="8" name="正方形/長方形 7"/>
          <p:cNvSpPr/>
          <p:nvPr/>
        </p:nvSpPr>
        <p:spPr>
          <a:xfrm>
            <a:off x="1668993" y="4949931"/>
            <a:ext cx="5806009" cy="954107"/>
          </a:xfrm>
          <a:prstGeom prst="rect">
            <a:avLst/>
          </a:prstGeom>
        </p:spPr>
        <p:txBody>
          <a:bodyPr wrap="square">
            <a:spAutoFit/>
          </a:bodyPr>
          <a:lstStyle/>
          <a:p>
            <a:pPr algn="ctr"/>
            <a:r>
              <a:rPr lang="ja-JP" altLang="en-US" sz="2800" b="1" u="sng" dirty="0">
                <a:solidFill>
                  <a:srgbClr val="FF0000"/>
                </a:solidFill>
              </a:rPr>
              <a:t>カルテル</a:t>
            </a:r>
            <a:r>
              <a:rPr lang="ja-JP" altLang="en-US" sz="2800" b="1" dirty="0" smtClean="0"/>
              <a:t>が</a:t>
            </a:r>
            <a:r>
              <a:rPr lang="ja-JP" altLang="en-US" sz="2800" b="1" dirty="0"/>
              <a:t>最も悪性が</a:t>
            </a:r>
            <a:r>
              <a:rPr lang="ja-JP" altLang="en-US" sz="2800" b="1" dirty="0" smtClean="0"/>
              <a:t>高く</a:t>
            </a:r>
            <a:endParaRPr lang="en-US" altLang="ja-JP" sz="2800" b="1" dirty="0"/>
          </a:p>
          <a:p>
            <a:pPr algn="ctr"/>
            <a:r>
              <a:rPr lang="ja-JP" altLang="en-US" sz="2800" b="1" dirty="0"/>
              <a:t>最も市場へ悪影響を</a:t>
            </a:r>
            <a:r>
              <a:rPr lang="ja-JP" altLang="en-US" sz="2800" b="1" dirty="0" smtClean="0"/>
              <a:t>与えやすい</a:t>
            </a:r>
            <a:endParaRPr lang="ja-JP" altLang="en-US" sz="2800" b="1" dirty="0"/>
          </a:p>
        </p:txBody>
      </p:sp>
      <p:sp>
        <p:nvSpPr>
          <p:cNvPr id="9" name="タイトル 1"/>
          <p:cNvSpPr txBox="1">
            <a:spLocks/>
          </p:cNvSpPr>
          <p:nvPr/>
        </p:nvSpPr>
        <p:spPr>
          <a:xfrm>
            <a:off x="0" y="-56665"/>
            <a:ext cx="9307773"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kumimoji="1" sz="5400" b="1" kern="1200">
                <a:solidFill>
                  <a:schemeClr val="bg1"/>
                </a:solidFill>
                <a:latin typeface="+mj-lt"/>
                <a:ea typeface="+mj-ea"/>
                <a:cs typeface="+mj-cs"/>
              </a:defRPr>
            </a:lvl1pPr>
          </a:lstStyle>
          <a:p>
            <a:r>
              <a:rPr lang="ja-JP" altLang="en-US" sz="3200" dirty="0" smtClean="0"/>
              <a:t>論拠１正当性 国際カルテル規制</a:t>
            </a:r>
            <a:r>
              <a:rPr lang="ja-JP" altLang="en-US" sz="3200" smtClean="0"/>
              <a:t>の重要性①</a:t>
            </a:r>
            <a:endParaRPr lang="ja-JP" altLang="en-US" sz="3200" dirty="0"/>
          </a:p>
        </p:txBody>
      </p:sp>
    </p:spTree>
    <p:extLst>
      <p:ext uri="{BB962C8B-B14F-4D97-AF65-F5344CB8AC3E}">
        <p14:creationId xmlns:p14="http://schemas.microsoft.com/office/powerpoint/2010/main" val="2144685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各論１の</a:t>
            </a:r>
            <a:r>
              <a:rPr kumimoji="1" lang="ja-JP" altLang="en-US" dirty="0"/>
              <a:t>流れ</a:t>
            </a:r>
          </a:p>
        </p:txBody>
      </p:sp>
      <p:graphicFrame>
        <p:nvGraphicFramePr>
          <p:cNvPr id="5" name="コンテンツ プレースホルダー 4"/>
          <p:cNvGraphicFramePr>
            <a:graphicFrameLocks noGrp="1"/>
          </p:cNvGraphicFramePr>
          <p:nvPr>
            <p:ph idx="1"/>
            <p:extLst/>
          </p:nvPr>
        </p:nvGraphicFramePr>
        <p:xfrm>
          <a:off x="247879" y="1490034"/>
          <a:ext cx="8686800" cy="4866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スライド番号プレースホルダー 3"/>
          <p:cNvSpPr txBox="1">
            <a:spLocks/>
          </p:cNvSpPr>
          <p:nvPr/>
        </p:nvSpPr>
        <p:spPr>
          <a:xfrm>
            <a:off x="7054977" y="404010"/>
            <a:ext cx="2133600" cy="365125"/>
          </a:xfrm>
          <a:prstGeom prst="rect">
            <a:avLst/>
          </a:prstGeom>
        </p:spPr>
        <p:txBody>
          <a:bodyPr vert="horz" lIns="91440" tIns="45720" rIns="91440" bIns="45720" rtlCol="0" anchor="ctr"/>
          <a:lstStyle>
            <a:defPPr>
              <a:defRPr lang="ja-JP"/>
            </a:defPPr>
            <a:lvl1pPr marL="0" algn="r" defTabSz="457200" rtl="0" eaLnBrk="1" latinLnBrk="0" hangingPunct="1">
              <a:defRPr kumimoji="1" sz="5400" b="1" kern="1200">
                <a:solidFill>
                  <a:srgbClr val="FFFFFF"/>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5B4AF231-A605-5743-A288-EDC6BA10A0C2}" type="slidenum">
              <a:rPr lang="ja-JP" altLang="en-US" smtClean="0"/>
              <a:pPr/>
              <a:t>5</a:t>
            </a:fld>
            <a:endParaRPr lang="ja-JP" altLang="en-US" dirty="0"/>
          </a:p>
        </p:txBody>
      </p:sp>
    </p:spTree>
    <p:extLst>
      <p:ext uri="{BB962C8B-B14F-4D97-AF65-F5344CB8AC3E}">
        <p14:creationId xmlns:p14="http://schemas.microsoft.com/office/powerpoint/2010/main" val="18291793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トライプ矢印 5"/>
          <p:cNvSpPr/>
          <p:nvPr/>
        </p:nvSpPr>
        <p:spPr>
          <a:xfrm rot="5400000">
            <a:off x="-1726408" y="3192254"/>
            <a:ext cx="4291014" cy="838198"/>
          </a:xfrm>
          <a:prstGeom prst="stripedRightArrow">
            <a:avLst>
              <a:gd name="adj1" fmla="val 45455"/>
              <a:gd name="adj2" fmla="val 47727"/>
            </a:avLst>
          </a:prstGeom>
          <a:gradFill>
            <a:gsLst>
              <a:gs pos="0">
                <a:schemeClr val="accent5">
                  <a:alpha val="23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a:xfrm>
            <a:off x="0" y="-56665"/>
            <a:ext cx="9526137" cy="1143000"/>
          </a:xfrm>
        </p:spPr>
        <p:txBody>
          <a:bodyPr/>
          <a:lstStyle/>
          <a:p>
            <a:r>
              <a:rPr lang="ja-JP" altLang="en-US" sz="3200" dirty="0"/>
              <a:t>論拠１正当性 国際カルテル規制の</a:t>
            </a:r>
            <a:r>
              <a:rPr lang="ja-JP" altLang="en-US" sz="3200" dirty="0" smtClean="0"/>
              <a:t>重要性②</a:t>
            </a:r>
            <a:endParaRPr kumimoji="1" lang="ja-JP" altLang="en-US" sz="3200" dirty="0"/>
          </a:p>
        </p:txBody>
      </p:sp>
      <p:sp>
        <p:nvSpPr>
          <p:cNvPr id="4" name="スライド番号プレースホルダー 3"/>
          <p:cNvSpPr>
            <a:spLocks noGrp="1"/>
          </p:cNvSpPr>
          <p:nvPr>
            <p:ph type="sldNum" sz="quarter" idx="12"/>
          </p:nvPr>
        </p:nvSpPr>
        <p:spPr>
          <a:xfrm>
            <a:off x="6918207" y="362298"/>
            <a:ext cx="2133600" cy="365125"/>
          </a:xfrm>
        </p:spPr>
        <p:txBody>
          <a:bodyPr/>
          <a:lstStyle/>
          <a:p>
            <a:fld id="{5B4AF231-A605-5743-A288-EDC6BA10A0C2}" type="slidenum">
              <a:rPr kumimoji="1" lang="ja-JP" altLang="en-US" smtClean="0"/>
              <a:pPr/>
              <a:t>50</a:t>
            </a:fld>
            <a:endParaRPr kumimoji="1" lang="ja-JP" altLang="en-US" dirty="0"/>
          </a:p>
        </p:txBody>
      </p:sp>
      <p:graphicFrame>
        <p:nvGraphicFramePr>
          <p:cNvPr id="15" name="図表 14"/>
          <p:cNvGraphicFramePr/>
          <p:nvPr>
            <p:extLst>
              <p:ext uri="{D42A27DB-BD31-4B8C-83A1-F6EECF244321}">
                <p14:modId xmlns:p14="http://schemas.microsoft.com/office/powerpoint/2010/main" val="1756167889"/>
              </p:ext>
            </p:extLst>
          </p:nvPr>
        </p:nvGraphicFramePr>
        <p:xfrm>
          <a:off x="476518" y="1505298"/>
          <a:ext cx="8439646" cy="4035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正方形/長方形 6"/>
          <p:cNvSpPr/>
          <p:nvPr/>
        </p:nvSpPr>
        <p:spPr>
          <a:xfrm>
            <a:off x="2137262" y="5483984"/>
            <a:ext cx="5118158" cy="830997"/>
          </a:xfrm>
          <a:prstGeom prst="rect">
            <a:avLst/>
          </a:prstGeom>
          <a:noFill/>
        </p:spPr>
        <p:txBody>
          <a:bodyPr wrap="square">
            <a:spAutoFit/>
          </a:bodyPr>
          <a:lstStyle/>
          <a:p>
            <a:pPr algn="ctr"/>
            <a:r>
              <a:rPr lang="ja-JP" altLang="en-US" sz="2400" b="1" dirty="0">
                <a:latin typeface="Verdana" charset="0"/>
              </a:rPr>
              <a:t>世界的に見て</a:t>
            </a:r>
            <a:r>
              <a:rPr lang="ja-JP" altLang="en-US" sz="2400" b="1" dirty="0" smtClean="0">
                <a:latin typeface="Verdana" charset="0"/>
              </a:rPr>
              <a:t>、</a:t>
            </a:r>
            <a:endParaRPr lang="en-US" altLang="ja-JP" sz="2400" b="1" dirty="0" smtClean="0">
              <a:latin typeface="Verdana" charset="0"/>
            </a:endParaRPr>
          </a:p>
          <a:p>
            <a:pPr algn="ctr"/>
            <a:r>
              <a:rPr lang="ja-JP" altLang="en-US" sz="2400" b="1" dirty="0" smtClean="0">
                <a:solidFill>
                  <a:srgbClr val="FF0000"/>
                </a:solidFill>
                <a:latin typeface="Verdana" charset="0"/>
              </a:rPr>
              <a:t>カルテル規制の要請</a:t>
            </a:r>
            <a:r>
              <a:rPr lang="ja-JP" altLang="en-US" sz="2400" b="1" dirty="0" smtClean="0">
                <a:latin typeface="Verdana" charset="0"/>
              </a:rPr>
              <a:t>が高まっている</a:t>
            </a:r>
          </a:p>
        </p:txBody>
      </p:sp>
      <p:sp>
        <p:nvSpPr>
          <p:cNvPr id="8" name="正方形/長方形 7"/>
          <p:cNvSpPr/>
          <p:nvPr/>
        </p:nvSpPr>
        <p:spPr>
          <a:xfrm>
            <a:off x="1" y="6373544"/>
            <a:ext cx="9144000" cy="5053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fontScale="55000" lnSpcReduction="20000"/>
          </a:bodyPr>
          <a:lstStyle/>
          <a:p>
            <a:r>
              <a:rPr lang="ja-JP" altLang="en-US" sz="1400" dirty="0" smtClean="0">
                <a:solidFill>
                  <a:schemeClr val="tx1"/>
                </a:solidFill>
              </a:rPr>
              <a:t>出典：</a:t>
            </a:r>
            <a:endParaRPr lang="en-US" altLang="ja-JP" sz="1400" dirty="0" smtClean="0">
              <a:solidFill>
                <a:schemeClr val="tx1"/>
              </a:solidFill>
            </a:endParaRPr>
          </a:p>
          <a:p>
            <a:r>
              <a:rPr lang="ja-JP" altLang="en-US" sz="1400" dirty="0" smtClean="0">
                <a:solidFill>
                  <a:schemeClr val="tx1"/>
                </a:solidFill>
              </a:rPr>
              <a:t>藤川</a:t>
            </a:r>
            <a:r>
              <a:rPr lang="ja-JP" altLang="en-US" sz="1400" dirty="0">
                <a:solidFill>
                  <a:schemeClr val="tx1"/>
                </a:solidFill>
              </a:rPr>
              <a:t>信夫</a:t>
            </a:r>
            <a:r>
              <a:rPr lang="en-US" altLang="ja-JP" sz="1400" dirty="0">
                <a:solidFill>
                  <a:schemeClr val="tx1"/>
                </a:solidFill>
              </a:rPr>
              <a:t>. </a:t>
            </a:r>
            <a:r>
              <a:rPr lang="ja-JP" altLang="en-US" sz="1400" dirty="0">
                <a:solidFill>
                  <a:schemeClr val="tx1"/>
                </a:solidFill>
              </a:rPr>
              <a:t>「国際取引法ならびに独占禁止法における域外適用の考察─ドッド・フランク法と米国海外汚職行為防止法の交錯ならびに域外適用のリスクマネジメント─</a:t>
            </a:r>
            <a:r>
              <a:rPr lang="ja-JP" altLang="en-US" sz="1400" dirty="0" smtClean="0">
                <a:solidFill>
                  <a:schemeClr val="tx1"/>
                </a:solidFill>
              </a:rPr>
              <a:t>」</a:t>
            </a:r>
            <a:endParaRPr lang="en-US" altLang="ja-JP" sz="1400" dirty="0" smtClean="0">
              <a:solidFill>
                <a:schemeClr val="tx1"/>
              </a:solidFill>
            </a:endParaRPr>
          </a:p>
          <a:p>
            <a:r>
              <a:rPr lang="en-US" altLang="ja-JP" sz="1400" dirty="0" smtClean="0">
                <a:solidFill>
                  <a:schemeClr val="tx1"/>
                </a:solidFill>
              </a:rPr>
              <a:t>TMI</a:t>
            </a:r>
            <a:r>
              <a:rPr lang="ja-JP" altLang="en-US" sz="1400" dirty="0" smtClean="0">
                <a:solidFill>
                  <a:schemeClr val="tx1"/>
                </a:solidFill>
              </a:rPr>
              <a:t>綜合法律事務所</a:t>
            </a:r>
            <a:r>
              <a:rPr lang="en-US" altLang="ja-JP" sz="1400" dirty="0" smtClean="0">
                <a:solidFill>
                  <a:schemeClr val="tx1"/>
                </a:solidFill>
              </a:rPr>
              <a:t>. </a:t>
            </a:r>
            <a:r>
              <a:rPr lang="ja-JP" altLang="en-US" sz="1400" dirty="0" smtClean="0">
                <a:solidFill>
                  <a:schemeClr val="tx1"/>
                </a:solidFill>
              </a:rPr>
              <a:t>「</a:t>
            </a:r>
            <a:r>
              <a:rPr lang="ja-JP" altLang="en-US" sz="1400" dirty="0">
                <a:solidFill>
                  <a:schemeClr val="tx1"/>
                </a:solidFill>
              </a:rPr>
              <a:t>カルテル・談合 </a:t>
            </a:r>
            <a:r>
              <a:rPr lang="en-US" altLang="ja-JP" sz="1400" dirty="0">
                <a:solidFill>
                  <a:schemeClr val="tx1"/>
                </a:solidFill>
              </a:rPr>
              <a:t>/ </a:t>
            </a:r>
            <a:r>
              <a:rPr lang="ja-JP" altLang="en-US" sz="1400" dirty="0">
                <a:solidFill>
                  <a:schemeClr val="tx1"/>
                </a:solidFill>
              </a:rPr>
              <a:t>国際カルテル」</a:t>
            </a:r>
            <a:r>
              <a:rPr lang="en-US" altLang="ja-JP" sz="1400" dirty="0">
                <a:solidFill>
                  <a:schemeClr val="tx1"/>
                </a:solidFill>
              </a:rPr>
              <a:t>, &lt; http://</a:t>
            </a:r>
            <a:r>
              <a:rPr lang="en-US" altLang="ja-JP" sz="1400" dirty="0" err="1">
                <a:solidFill>
                  <a:schemeClr val="tx1"/>
                </a:solidFill>
              </a:rPr>
              <a:t>www.tmi.gr.jp</a:t>
            </a:r>
            <a:r>
              <a:rPr lang="en-US" altLang="ja-JP" sz="1400" dirty="0">
                <a:solidFill>
                  <a:schemeClr val="tx1"/>
                </a:solidFill>
              </a:rPr>
              <a:t>/introduction/</a:t>
            </a:r>
            <a:r>
              <a:rPr lang="en-US" altLang="ja-JP" sz="1400" dirty="0" err="1">
                <a:solidFill>
                  <a:schemeClr val="tx1"/>
                </a:solidFill>
              </a:rPr>
              <a:t>cartel.html</a:t>
            </a:r>
            <a:r>
              <a:rPr lang="en-US" altLang="ja-JP" sz="1400" dirty="0">
                <a:solidFill>
                  <a:schemeClr val="tx1"/>
                </a:solidFill>
              </a:rPr>
              <a:t> &gt; </a:t>
            </a:r>
            <a:r>
              <a:rPr lang="en-US" altLang="ja-JP" sz="1400" dirty="0" smtClean="0">
                <a:solidFill>
                  <a:schemeClr val="tx1"/>
                </a:solidFill>
              </a:rPr>
              <a:t>2017</a:t>
            </a:r>
            <a:r>
              <a:rPr lang="ja-JP" altLang="en-US" sz="1400" dirty="0" smtClean="0">
                <a:solidFill>
                  <a:schemeClr val="tx1"/>
                </a:solidFill>
              </a:rPr>
              <a:t>年</a:t>
            </a:r>
            <a:r>
              <a:rPr lang="en-US" altLang="ja-JP" sz="1400" dirty="0" smtClean="0">
                <a:solidFill>
                  <a:schemeClr val="tx1"/>
                </a:solidFill>
              </a:rPr>
              <a:t>9</a:t>
            </a:r>
            <a:r>
              <a:rPr lang="ja-JP" altLang="en-US" sz="1400" dirty="0" smtClean="0">
                <a:solidFill>
                  <a:schemeClr val="tx1"/>
                </a:solidFill>
              </a:rPr>
              <a:t>月</a:t>
            </a:r>
            <a:r>
              <a:rPr lang="en-US" altLang="ja-JP" sz="1400" dirty="0">
                <a:solidFill>
                  <a:schemeClr val="tx1"/>
                </a:solidFill>
              </a:rPr>
              <a:t>5</a:t>
            </a:r>
            <a:r>
              <a:rPr lang="ja-JP" altLang="en-US" sz="1400" dirty="0" smtClean="0">
                <a:solidFill>
                  <a:schemeClr val="tx1"/>
                </a:solidFill>
              </a:rPr>
              <a:t>日アクセス</a:t>
            </a:r>
            <a:r>
              <a:rPr lang="en-US" altLang="ja-JP" sz="1400" dirty="0" smtClean="0">
                <a:solidFill>
                  <a:schemeClr val="tx1"/>
                </a:solidFill>
              </a:rPr>
              <a:t>.</a:t>
            </a:r>
          </a:p>
          <a:p>
            <a:r>
              <a:rPr lang="ja-JP" altLang="en-US" sz="1400" dirty="0" smtClean="0">
                <a:solidFill>
                  <a:schemeClr val="tx1"/>
                </a:solidFill>
              </a:rPr>
              <a:t>井上朗</a:t>
            </a:r>
            <a:r>
              <a:rPr lang="en-US" altLang="ja-JP" sz="1400" dirty="0" smtClean="0">
                <a:solidFill>
                  <a:schemeClr val="tx1"/>
                </a:solidFill>
              </a:rPr>
              <a:t>. </a:t>
            </a:r>
            <a:r>
              <a:rPr lang="ja-JP" altLang="en-US" sz="1400" dirty="0">
                <a:solidFill>
                  <a:schemeClr val="tx1"/>
                </a:solidFill>
              </a:rPr>
              <a:t>「国際カルテルが会社を滅ぼし、経営者を米国・加州の矯正施設に送り込む</a:t>
            </a:r>
            <a:r>
              <a:rPr lang="ja-JP" altLang="en-US" sz="1400" dirty="0" smtClean="0">
                <a:solidFill>
                  <a:schemeClr val="tx1"/>
                </a:solidFill>
              </a:rPr>
              <a:t>」</a:t>
            </a:r>
            <a:r>
              <a:rPr lang="en-US" altLang="ja-JP" sz="1400" dirty="0">
                <a:solidFill>
                  <a:schemeClr val="tx1"/>
                </a:solidFill>
              </a:rPr>
              <a:t>. &lt; http://</a:t>
            </a:r>
            <a:r>
              <a:rPr lang="en-US" altLang="ja-JP" sz="1400" dirty="0" err="1">
                <a:solidFill>
                  <a:schemeClr val="tx1"/>
                </a:solidFill>
              </a:rPr>
              <a:t>judiciary.asahi.com</a:t>
            </a:r>
            <a:r>
              <a:rPr lang="en-US" altLang="ja-JP" sz="1400" dirty="0">
                <a:solidFill>
                  <a:schemeClr val="tx1"/>
                </a:solidFill>
              </a:rPr>
              <a:t>/</a:t>
            </a:r>
            <a:r>
              <a:rPr lang="en-US" altLang="ja-JP" sz="1400" dirty="0" err="1">
                <a:solidFill>
                  <a:schemeClr val="tx1"/>
                </a:solidFill>
              </a:rPr>
              <a:t>fukabori</a:t>
            </a:r>
            <a:r>
              <a:rPr lang="en-US" altLang="ja-JP" sz="1400" dirty="0">
                <a:solidFill>
                  <a:schemeClr val="tx1"/>
                </a:solidFill>
              </a:rPr>
              <a:t>/2015111300003.html </a:t>
            </a:r>
            <a:r>
              <a:rPr lang="en-US" altLang="ja-JP" sz="1400" dirty="0" smtClean="0">
                <a:solidFill>
                  <a:schemeClr val="tx1"/>
                </a:solidFill>
              </a:rPr>
              <a:t>&gt;</a:t>
            </a:r>
            <a:r>
              <a:rPr lang="en-US" altLang="ja-JP" sz="1400" dirty="0">
                <a:solidFill>
                  <a:schemeClr val="tx1"/>
                </a:solidFill>
              </a:rPr>
              <a:t> 2017</a:t>
            </a:r>
            <a:r>
              <a:rPr lang="ja-JP" altLang="en-US" sz="1400" dirty="0">
                <a:solidFill>
                  <a:schemeClr val="tx1"/>
                </a:solidFill>
              </a:rPr>
              <a:t>年</a:t>
            </a:r>
            <a:r>
              <a:rPr lang="en-US" altLang="ja-JP" sz="1400" dirty="0">
                <a:solidFill>
                  <a:schemeClr val="tx1"/>
                </a:solidFill>
              </a:rPr>
              <a:t>9</a:t>
            </a:r>
            <a:r>
              <a:rPr lang="ja-JP" altLang="en-US" sz="1400" dirty="0">
                <a:solidFill>
                  <a:schemeClr val="tx1"/>
                </a:solidFill>
              </a:rPr>
              <a:t>月</a:t>
            </a:r>
            <a:r>
              <a:rPr lang="en-US" altLang="ja-JP" sz="1400" dirty="0">
                <a:solidFill>
                  <a:schemeClr val="tx1"/>
                </a:solidFill>
              </a:rPr>
              <a:t>5</a:t>
            </a:r>
            <a:r>
              <a:rPr lang="ja-JP" altLang="en-US" sz="1400" dirty="0">
                <a:solidFill>
                  <a:schemeClr val="tx1"/>
                </a:solidFill>
              </a:rPr>
              <a:t>日アクセス</a:t>
            </a:r>
            <a:r>
              <a:rPr lang="en-US" altLang="ja-JP" sz="1400" dirty="0" smtClean="0">
                <a:solidFill>
                  <a:schemeClr val="tx1"/>
                </a:solidFill>
              </a:rPr>
              <a:t>.</a:t>
            </a:r>
            <a:endParaRPr lang="en-US" altLang="ja-JP" sz="1400" dirty="0">
              <a:solidFill>
                <a:schemeClr val="tx1"/>
              </a:solidFill>
            </a:endParaRPr>
          </a:p>
        </p:txBody>
      </p:sp>
      <p:sp>
        <p:nvSpPr>
          <p:cNvPr id="3" name="テキスト ボックス 2"/>
          <p:cNvSpPr txBox="1"/>
          <p:nvPr/>
        </p:nvSpPr>
        <p:spPr>
          <a:xfrm>
            <a:off x="375980" y="1065736"/>
            <a:ext cx="8392041" cy="400110"/>
          </a:xfrm>
          <a:prstGeom prst="rect">
            <a:avLst/>
          </a:prstGeom>
          <a:noFill/>
        </p:spPr>
        <p:txBody>
          <a:bodyPr wrap="none" rtlCol="0">
            <a:spAutoFit/>
          </a:bodyPr>
          <a:lstStyle/>
          <a:p>
            <a:pPr lvl="0"/>
            <a:r>
              <a:rPr lang="ja-JP" altLang="en-US" sz="2000" b="1" dirty="0" smtClean="0">
                <a:solidFill>
                  <a:srgbClr val="FF0000"/>
                </a:solidFill>
              </a:rPr>
              <a:t>◆サプライチェーン</a:t>
            </a:r>
            <a:r>
              <a:rPr lang="ja-JP" altLang="en-US" sz="2000" b="1" dirty="0">
                <a:solidFill>
                  <a:srgbClr val="FF0000"/>
                </a:solidFill>
              </a:rPr>
              <a:t>のグローバル化による国際カルテルの</a:t>
            </a:r>
            <a:r>
              <a:rPr lang="ja-JP" altLang="en-US" sz="2000" b="1" dirty="0" smtClean="0">
                <a:solidFill>
                  <a:srgbClr val="FF0000"/>
                </a:solidFill>
              </a:rPr>
              <a:t>危険性増大◆</a:t>
            </a:r>
            <a:endParaRPr lang="ja-JP" altLang="en-US" sz="2000" b="1" dirty="0">
              <a:solidFill>
                <a:srgbClr val="FF0000"/>
              </a:solidFill>
            </a:endParaRPr>
          </a:p>
        </p:txBody>
      </p:sp>
    </p:spTree>
    <p:extLst>
      <p:ext uri="{BB962C8B-B14F-4D97-AF65-F5344CB8AC3E}">
        <p14:creationId xmlns:p14="http://schemas.microsoft.com/office/powerpoint/2010/main" val="15029179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400" dirty="0"/>
              <a:t>論拠１</a:t>
            </a:r>
            <a:r>
              <a:rPr lang="ja-JP" altLang="en-US" sz="4400" dirty="0" smtClean="0"/>
              <a:t>正当性</a:t>
            </a:r>
            <a:r>
              <a:rPr lang="ja-JP" altLang="en-US" sz="4400" dirty="0"/>
              <a:t> </a:t>
            </a:r>
            <a:r>
              <a:rPr lang="ja-JP" altLang="en-US" sz="4400" dirty="0" smtClean="0"/>
              <a:t>判断基準の比較</a:t>
            </a:r>
            <a:endParaRPr kumimoji="1" lang="ja-JP" altLang="en-US" sz="44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51</a:t>
            </a:fld>
            <a:endParaRPr kumimoji="1" lang="ja-JP" altLang="en-US" dirty="0"/>
          </a:p>
        </p:txBody>
      </p:sp>
      <p:graphicFrame>
        <p:nvGraphicFramePr>
          <p:cNvPr id="17" name="表 16"/>
          <p:cNvGraphicFramePr>
            <a:graphicFrameLocks noGrp="1"/>
          </p:cNvGraphicFramePr>
          <p:nvPr>
            <p:extLst>
              <p:ext uri="{D42A27DB-BD31-4B8C-83A1-F6EECF244321}">
                <p14:modId xmlns:p14="http://schemas.microsoft.com/office/powerpoint/2010/main" val="1217037277"/>
              </p:ext>
            </p:extLst>
          </p:nvPr>
        </p:nvGraphicFramePr>
        <p:xfrm>
          <a:off x="171634" y="1158073"/>
          <a:ext cx="8780985" cy="4511040"/>
        </p:xfrm>
        <a:graphic>
          <a:graphicData uri="http://schemas.openxmlformats.org/drawingml/2006/table">
            <a:tbl>
              <a:tblPr firstRow="1" bandRow="1">
                <a:tableStyleId>{EB344D84-9AFB-497E-A393-DC336BA19D2E}</a:tableStyleId>
              </a:tblPr>
              <a:tblGrid>
                <a:gridCol w="2926995"/>
                <a:gridCol w="2926995"/>
                <a:gridCol w="2926995"/>
              </a:tblGrid>
              <a:tr h="277648">
                <a:tc>
                  <a:txBody>
                    <a:bodyPr/>
                    <a:lstStyle/>
                    <a:p>
                      <a:pPr algn="ctr"/>
                      <a:endParaRPr kumimoji="1" lang="ja-JP" altLang="en-US" sz="1600" dirty="0"/>
                    </a:p>
                  </a:txBody>
                  <a:tcPr anchor="ctr">
                    <a:lnL w="6350" cap="flat" cmpd="sng" algn="ctr">
                      <a:solidFill>
                        <a:srgbClr val="B8A776"/>
                      </a:solidFill>
                      <a:prstDash val="solid"/>
                      <a:round/>
                      <a:headEnd type="none" w="med" len="med"/>
                      <a:tailEnd type="none" w="med" len="med"/>
                    </a:lnL>
                    <a:lnR w="28575" cap="flat" cmpd="sng" algn="ctr">
                      <a:solidFill>
                        <a:schemeClr val="accent3">
                          <a:lumMod val="50000"/>
                        </a:schemeClr>
                      </a:solidFill>
                      <a:prstDash val="solid"/>
                      <a:round/>
                      <a:headEnd type="none" w="med" len="med"/>
                      <a:tailEnd type="none" w="med" len="med"/>
                    </a:lnR>
                    <a:lnT w="6350" cap="flat" cmpd="sng" algn="ctr">
                      <a:solidFill>
                        <a:srgbClr val="B8A776"/>
                      </a:solidFill>
                      <a:prstDash val="solid"/>
                      <a:round/>
                      <a:headEnd type="none" w="med" len="med"/>
                      <a:tailEnd type="none" w="med" len="med"/>
                    </a:lnT>
                    <a:lnB w="28575" cap="flat" cmpd="sng" algn="ctr">
                      <a:solidFill>
                        <a:schemeClr val="accent3">
                          <a:lumMod val="50000"/>
                        </a:schemeClr>
                      </a:solidFill>
                      <a:prstDash val="solid"/>
                      <a:round/>
                      <a:headEnd type="none" w="med" len="med"/>
                      <a:tailEnd type="none" w="med" len="med"/>
                    </a:lnB>
                  </a:tcPr>
                </a:tc>
                <a:tc>
                  <a:txBody>
                    <a:bodyPr/>
                    <a:lstStyle/>
                    <a:p>
                      <a:pPr algn="ctr"/>
                      <a:r>
                        <a:rPr kumimoji="1" lang="ja-JP" altLang="en-US" sz="2000" dirty="0" smtClean="0"/>
                        <a:t>論拠１</a:t>
                      </a:r>
                      <a:endParaRPr kumimoji="1" lang="ja-JP" altLang="en-US" sz="2000" dirty="0"/>
                    </a:p>
                  </a:txBody>
                  <a:tcPr anchor="ctr">
                    <a:lnL w="28575" cap="flat" cmpd="sng" algn="ctr">
                      <a:solidFill>
                        <a:schemeClr val="accent3">
                          <a:lumMod val="50000"/>
                        </a:schemeClr>
                      </a:solidFill>
                      <a:prstDash val="solid"/>
                      <a:round/>
                      <a:headEnd type="none" w="med" len="med"/>
                      <a:tailEnd type="none" w="med" len="med"/>
                    </a:lnL>
                    <a:lnR w="28575" cap="flat" cmpd="sng" algn="ctr">
                      <a:solidFill>
                        <a:schemeClr val="accent3">
                          <a:lumMod val="50000"/>
                        </a:schemeClr>
                      </a:solidFill>
                      <a:prstDash val="sysDash"/>
                      <a:round/>
                      <a:headEnd type="none" w="med" len="med"/>
                      <a:tailEnd type="none" w="med" len="med"/>
                    </a:lnR>
                    <a:lnT w="6350" cap="flat" cmpd="sng" algn="ctr">
                      <a:solidFill>
                        <a:srgbClr val="B8A776"/>
                      </a:solidFill>
                      <a:prstDash val="solid"/>
                      <a:round/>
                      <a:headEnd type="none" w="med" len="med"/>
                      <a:tailEnd type="none" w="med" len="med"/>
                    </a:lnT>
                    <a:lnB w="28575" cap="flat" cmpd="sng" algn="ctr">
                      <a:solidFill>
                        <a:schemeClr val="accent3">
                          <a:lumMod val="50000"/>
                        </a:schemeClr>
                      </a:solidFill>
                      <a:prstDash val="solid"/>
                      <a:round/>
                      <a:headEnd type="none" w="med" len="med"/>
                      <a:tailEnd type="none" w="med" len="med"/>
                    </a:lnB>
                  </a:tcPr>
                </a:tc>
                <a:tc>
                  <a:txBody>
                    <a:bodyPr/>
                    <a:lstStyle/>
                    <a:p>
                      <a:pPr algn="ctr"/>
                      <a:r>
                        <a:rPr kumimoji="1" lang="ja-JP" altLang="en-US" sz="2000" dirty="0" smtClean="0"/>
                        <a:t>論拠２</a:t>
                      </a:r>
                      <a:endParaRPr kumimoji="1" lang="ja-JP" altLang="en-US" sz="2000" dirty="0"/>
                    </a:p>
                  </a:txBody>
                  <a:tcPr anchor="ctr">
                    <a:lnL w="28575" cap="flat" cmpd="sng" algn="ctr">
                      <a:solidFill>
                        <a:schemeClr val="accent3">
                          <a:lumMod val="50000"/>
                        </a:schemeClr>
                      </a:solidFill>
                      <a:prstDash val="sysDash"/>
                      <a:round/>
                      <a:headEnd type="none" w="med" len="med"/>
                      <a:tailEnd type="none" w="med" len="med"/>
                    </a:lnL>
                    <a:lnR w="6350" cap="flat" cmpd="sng" algn="ctr">
                      <a:solidFill>
                        <a:srgbClr val="B8A776"/>
                      </a:solidFill>
                      <a:prstDash val="solid"/>
                      <a:round/>
                      <a:headEnd type="none" w="med" len="med"/>
                      <a:tailEnd type="none" w="med" len="med"/>
                    </a:lnR>
                    <a:lnT w="6350" cap="flat" cmpd="sng" algn="ctr">
                      <a:solidFill>
                        <a:srgbClr val="B8A776"/>
                      </a:solidFill>
                      <a:prstDash val="solid"/>
                      <a:round/>
                      <a:headEnd type="none" w="med" len="med"/>
                      <a:tailEnd type="none" w="med" len="med"/>
                    </a:lnT>
                    <a:lnB w="28575" cap="flat" cmpd="sng" algn="ctr">
                      <a:solidFill>
                        <a:schemeClr val="accent3">
                          <a:lumMod val="50000"/>
                        </a:schemeClr>
                      </a:solidFill>
                      <a:prstDash val="solid"/>
                      <a:round/>
                      <a:headEnd type="none" w="med" len="med"/>
                      <a:tailEnd type="none" w="med" len="med"/>
                    </a:lnB>
                  </a:tcPr>
                </a:tc>
              </a:tr>
              <a:tr h="681500">
                <a:tc>
                  <a:txBody>
                    <a:bodyPr/>
                    <a:lstStyle/>
                    <a:p>
                      <a:pPr algn="ctr"/>
                      <a:r>
                        <a:rPr kumimoji="1" lang="ja-JP" altLang="en-US" sz="2000" b="1" dirty="0" smtClean="0"/>
                        <a:t>証拠収集</a:t>
                      </a:r>
                      <a:r>
                        <a:rPr kumimoji="1" lang="en-US" altLang="ja-JP" sz="2000" b="1" dirty="0" smtClean="0"/>
                        <a:t/>
                      </a:r>
                      <a:br>
                        <a:rPr kumimoji="1" lang="en-US" altLang="ja-JP" sz="2000" b="1" dirty="0" smtClean="0"/>
                      </a:br>
                      <a:r>
                        <a:rPr kumimoji="1" lang="ja-JP" altLang="en-US" sz="1200" b="0" dirty="0" smtClean="0"/>
                        <a:t>（国際カルテルは証拠収集が困難）</a:t>
                      </a:r>
                      <a:endParaRPr kumimoji="1" lang="ja-JP" altLang="en-US" sz="2000" b="0" dirty="0"/>
                    </a:p>
                  </a:txBody>
                  <a:tcPr anchor="ctr">
                    <a:lnL w="6350" cap="flat" cmpd="sng" algn="ctr">
                      <a:solidFill>
                        <a:srgbClr val="B8A776"/>
                      </a:solidFill>
                      <a:prstDash val="solid"/>
                      <a:round/>
                      <a:headEnd type="none" w="med" len="med"/>
                      <a:tailEnd type="none" w="med" len="med"/>
                    </a:lnL>
                    <a:lnR w="28575" cap="flat" cmpd="sng" algn="ctr">
                      <a:solidFill>
                        <a:schemeClr val="accent3">
                          <a:lumMod val="50000"/>
                        </a:schemeClr>
                      </a:solidFill>
                      <a:prstDash val="solid"/>
                      <a:round/>
                      <a:headEnd type="none" w="med" len="med"/>
                      <a:tailEnd type="none" w="med" len="med"/>
                    </a:lnR>
                    <a:lnT w="28575" cap="flat" cmpd="sng" algn="ctr">
                      <a:solidFill>
                        <a:schemeClr val="accent3">
                          <a:lumMod val="50000"/>
                        </a:schemeClr>
                      </a:solidFill>
                      <a:prstDash val="solid"/>
                      <a:round/>
                      <a:headEnd type="none" w="med" len="med"/>
                      <a:tailEnd type="none" w="med" len="med"/>
                    </a:lnT>
                  </a:tcPr>
                </a:tc>
                <a:tc>
                  <a:txBody>
                    <a:bodyPr/>
                    <a:lstStyle/>
                    <a:p>
                      <a:pPr algn="ctr"/>
                      <a:r>
                        <a:rPr kumimoji="1" lang="ja-JP" altLang="en-US" sz="2400" dirty="0" smtClean="0"/>
                        <a:t>◎</a:t>
                      </a:r>
                      <a:r>
                        <a:rPr kumimoji="1" lang="en-US" altLang="ja-JP" sz="1200" dirty="0" smtClean="0"/>
                        <a:t/>
                      </a:r>
                      <a:br>
                        <a:rPr kumimoji="1" lang="en-US" altLang="ja-JP" sz="1200" dirty="0" smtClean="0"/>
                      </a:br>
                      <a:r>
                        <a:rPr kumimoji="1" lang="ja-JP" altLang="en-US" sz="1200" dirty="0" smtClean="0"/>
                        <a:t>被告の行為が行われた場所で</a:t>
                      </a:r>
                      <a:r>
                        <a:rPr kumimoji="1" lang="en-US" altLang="ja-JP" sz="1200" dirty="0" smtClean="0"/>
                        <a:t/>
                      </a:r>
                      <a:br>
                        <a:rPr kumimoji="1" lang="en-US" altLang="ja-JP" sz="1200" dirty="0" smtClean="0"/>
                      </a:br>
                      <a:r>
                        <a:rPr kumimoji="1" lang="ja-JP" altLang="en-US" sz="1200" dirty="0" smtClean="0"/>
                        <a:t>収集可能</a:t>
                      </a:r>
                      <a:endParaRPr kumimoji="1" lang="en-US" altLang="ja-JP" sz="1200" dirty="0" smtClean="0"/>
                    </a:p>
                  </a:txBody>
                  <a:tcPr anchor="ctr">
                    <a:lnL w="28575" cap="flat" cmpd="sng" algn="ctr">
                      <a:solidFill>
                        <a:schemeClr val="accent3">
                          <a:lumMod val="50000"/>
                        </a:schemeClr>
                      </a:solidFill>
                      <a:prstDash val="solid"/>
                      <a:round/>
                      <a:headEnd type="none" w="med" len="med"/>
                      <a:tailEnd type="none" w="med" len="med"/>
                    </a:lnL>
                    <a:lnR w="28575" cap="flat" cmpd="sng" algn="ctr">
                      <a:solidFill>
                        <a:schemeClr val="accent3">
                          <a:lumMod val="50000"/>
                        </a:schemeClr>
                      </a:solidFill>
                      <a:prstDash val="sysDash"/>
                      <a:round/>
                      <a:headEnd type="none" w="med" len="med"/>
                      <a:tailEnd type="none" w="med" len="med"/>
                    </a:lnR>
                    <a:lnT w="28575" cap="flat" cmpd="sng" algn="ctr">
                      <a:solidFill>
                        <a:schemeClr val="accent3">
                          <a:lumMod val="50000"/>
                        </a:schemeClr>
                      </a:solidFill>
                      <a:prstDash val="solid"/>
                      <a:round/>
                      <a:headEnd type="none" w="med" len="med"/>
                      <a:tailEnd type="none" w="med" len="med"/>
                    </a:lnT>
                  </a:tcPr>
                </a:tc>
                <a:tc>
                  <a:txBody>
                    <a:bodyPr/>
                    <a:lstStyle/>
                    <a:p>
                      <a:pPr algn="ctr"/>
                      <a:r>
                        <a:rPr kumimoji="1" lang="en-US" altLang="ja-JP" sz="2400" dirty="0" smtClean="0"/>
                        <a:t>×</a:t>
                      </a:r>
                    </a:p>
                    <a:p>
                      <a:pPr algn="ctr"/>
                      <a:r>
                        <a:rPr kumimoji="1" lang="ja-JP" altLang="en-US" sz="1200" dirty="0" smtClean="0"/>
                        <a:t>国外で収集することは</a:t>
                      </a:r>
                      <a:r>
                        <a:rPr kumimoji="1" lang="en-US" altLang="ja-JP" sz="1200" dirty="0" smtClean="0"/>
                        <a:t/>
                      </a:r>
                      <a:br>
                        <a:rPr kumimoji="1" lang="en-US" altLang="ja-JP" sz="1200" dirty="0" smtClean="0"/>
                      </a:br>
                      <a:r>
                        <a:rPr kumimoji="1" lang="ja-JP" altLang="en-US" sz="1200" dirty="0" smtClean="0"/>
                        <a:t>基本的に困難</a:t>
                      </a:r>
                      <a:endParaRPr kumimoji="1" lang="ja-JP" altLang="en-US" sz="1200" dirty="0"/>
                    </a:p>
                  </a:txBody>
                  <a:tcPr anchor="ctr">
                    <a:lnL w="28575" cap="flat" cmpd="sng" algn="ctr">
                      <a:solidFill>
                        <a:schemeClr val="accent3">
                          <a:lumMod val="50000"/>
                        </a:schemeClr>
                      </a:solidFill>
                      <a:prstDash val="sysDash"/>
                      <a:round/>
                      <a:headEnd type="none" w="med" len="med"/>
                      <a:tailEnd type="none" w="med" len="med"/>
                    </a:lnL>
                    <a:lnR w="6350" cap="flat" cmpd="sng" algn="ctr">
                      <a:solidFill>
                        <a:srgbClr val="B8A776"/>
                      </a:solidFill>
                      <a:prstDash val="solid"/>
                      <a:round/>
                      <a:headEnd type="none" w="med" len="med"/>
                      <a:tailEnd type="none" w="med" len="med"/>
                    </a:lnR>
                    <a:lnT w="28575" cap="flat" cmpd="sng" algn="ctr">
                      <a:solidFill>
                        <a:schemeClr val="accent3">
                          <a:lumMod val="50000"/>
                        </a:schemeClr>
                      </a:solidFill>
                      <a:prstDash val="solid"/>
                      <a:round/>
                      <a:headEnd type="none" w="med" len="med"/>
                      <a:tailEnd type="none" w="med" len="med"/>
                    </a:lnT>
                  </a:tcPr>
                </a:tc>
              </a:tr>
              <a:tr h="681500">
                <a:tc>
                  <a:txBody>
                    <a:bodyPr/>
                    <a:lstStyle/>
                    <a:p>
                      <a:pPr algn="ctr"/>
                      <a:r>
                        <a:rPr kumimoji="1" lang="ja-JP" altLang="en-US" sz="2000" b="1" dirty="0" smtClean="0"/>
                        <a:t>訴訟機会</a:t>
                      </a:r>
                      <a:endParaRPr kumimoji="1" lang="en-US" altLang="ja-JP" sz="2000" b="1" dirty="0" smtClean="0"/>
                    </a:p>
                  </a:txBody>
                  <a:tcPr anchor="ctr">
                    <a:lnL w="6350" cap="flat" cmpd="sng" algn="ctr">
                      <a:solidFill>
                        <a:srgbClr val="B8A776"/>
                      </a:solidFill>
                      <a:prstDash val="solid"/>
                      <a:round/>
                      <a:headEnd type="none" w="med" len="med"/>
                      <a:tailEnd type="none" w="med" len="med"/>
                    </a:lnL>
                    <a:lnR w="28575" cap="flat" cmpd="sng" algn="ctr">
                      <a:solidFill>
                        <a:schemeClr val="accent3">
                          <a:lumMod val="50000"/>
                        </a:schemeClr>
                      </a:solidFill>
                      <a:prstDash val="solid"/>
                      <a:round/>
                      <a:headEnd type="none" w="med" len="med"/>
                      <a:tailEnd type="none" w="med" len="med"/>
                    </a:lnR>
                  </a:tcPr>
                </a:tc>
                <a:tc>
                  <a:txBody>
                    <a:bodyPr/>
                    <a:lstStyle/>
                    <a:p>
                      <a:pPr algn="ctr"/>
                      <a:r>
                        <a:rPr kumimoji="1" lang="ja-JP" altLang="en-US" sz="2400" dirty="0" smtClean="0"/>
                        <a:t>◎</a:t>
                      </a:r>
                      <a:endParaRPr kumimoji="1" lang="en-US" altLang="ja-JP" sz="2400" dirty="0" smtClean="0"/>
                    </a:p>
                    <a:p>
                      <a:pPr algn="ctr"/>
                      <a:r>
                        <a:rPr kumimoji="1" lang="ja-JP" altLang="en-US" sz="1200" dirty="0" smtClean="0"/>
                        <a:t>原告となりうる</a:t>
                      </a:r>
                      <a:r>
                        <a:rPr kumimoji="1" lang="en-US" altLang="ja-JP" sz="1200" dirty="0" smtClean="0"/>
                        <a:t/>
                      </a:r>
                      <a:br>
                        <a:rPr kumimoji="1" lang="en-US" altLang="ja-JP" sz="1200" dirty="0" smtClean="0"/>
                      </a:br>
                      <a:r>
                        <a:rPr kumimoji="1" lang="ja-JP" altLang="en-US" sz="1200" dirty="0" smtClean="0"/>
                        <a:t>主体の範囲が増加</a:t>
                      </a:r>
                      <a:endParaRPr kumimoji="1" lang="en-US" altLang="ja-JP" sz="1200" dirty="0" smtClean="0"/>
                    </a:p>
                  </a:txBody>
                  <a:tcPr anchor="ctr">
                    <a:lnL w="28575" cap="flat" cmpd="sng" algn="ctr">
                      <a:solidFill>
                        <a:schemeClr val="accent3">
                          <a:lumMod val="50000"/>
                        </a:schemeClr>
                      </a:solidFill>
                      <a:prstDash val="solid"/>
                      <a:round/>
                      <a:headEnd type="none" w="med" len="med"/>
                      <a:tailEnd type="none" w="med" len="med"/>
                    </a:lnL>
                    <a:lnR w="28575" cap="flat" cmpd="sng" algn="ctr">
                      <a:solidFill>
                        <a:schemeClr val="accent3">
                          <a:lumMod val="50000"/>
                        </a:schemeClr>
                      </a:solidFill>
                      <a:prstDash val="sysDash"/>
                      <a:round/>
                      <a:headEnd type="none" w="med" len="med"/>
                      <a:tailEnd type="none" w="med" len="med"/>
                    </a:lnR>
                  </a:tcPr>
                </a:tc>
                <a:tc>
                  <a:txBody>
                    <a:bodyPr/>
                    <a:lstStyle/>
                    <a:p>
                      <a:pPr algn="ctr"/>
                      <a:r>
                        <a:rPr kumimoji="1" lang="en-US" altLang="ja-JP" sz="2400" dirty="0" smtClean="0"/>
                        <a:t>×</a:t>
                      </a:r>
                      <a:r>
                        <a:rPr kumimoji="1" lang="en-US" altLang="ja-JP" sz="1200" dirty="0" smtClean="0"/>
                        <a:t/>
                      </a:r>
                      <a:br>
                        <a:rPr kumimoji="1" lang="en-US" altLang="ja-JP" sz="1200" dirty="0" smtClean="0"/>
                      </a:br>
                      <a:r>
                        <a:rPr kumimoji="1" lang="ja-JP" altLang="en-US" sz="1200" dirty="0" smtClean="0"/>
                        <a:t>原告は国内効果に基づく</a:t>
                      </a:r>
                      <a:r>
                        <a:rPr kumimoji="1" lang="en-US" altLang="ja-JP" sz="1200" dirty="0" smtClean="0"/>
                        <a:t/>
                      </a:r>
                      <a:br>
                        <a:rPr kumimoji="1" lang="en-US" altLang="ja-JP" sz="1200" dirty="0" smtClean="0"/>
                      </a:br>
                      <a:r>
                        <a:rPr kumimoji="1" lang="ja-JP" altLang="en-US" sz="1200" dirty="0" smtClean="0"/>
                        <a:t>損害を受けた者に限定</a:t>
                      </a:r>
                      <a:endParaRPr kumimoji="1" lang="ja-JP" altLang="en-US" sz="1200" dirty="0"/>
                    </a:p>
                  </a:txBody>
                  <a:tcPr anchor="ctr">
                    <a:lnL w="28575" cap="flat" cmpd="sng" algn="ctr">
                      <a:solidFill>
                        <a:schemeClr val="accent3">
                          <a:lumMod val="50000"/>
                        </a:schemeClr>
                      </a:solidFill>
                      <a:prstDash val="sysDash"/>
                      <a:round/>
                      <a:headEnd type="none" w="med" len="med"/>
                      <a:tailEnd type="none" w="med" len="med"/>
                    </a:lnL>
                    <a:lnR w="6350" cap="flat" cmpd="sng" algn="ctr">
                      <a:solidFill>
                        <a:srgbClr val="B8A776"/>
                      </a:solidFill>
                      <a:prstDash val="solid"/>
                      <a:round/>
                      <a:headEnd type="none" w="med" len="med"/>
                      <a:tailEnd type="none" w="med" len="med"/>
                    </a:lnR>
                  </a:tcPr>
                </a:tc>
              </a:tr>
              <a:tr h="6815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dirty="0" smtClean="0"/>
                        <a:t>訴訟費用</a:t>
                      </a:r>
                    </a:p>
                  </a:txBody>
                  <a:tcPr anchor="ctr">
                    <a:lnL w="6350" cap="flat" cmpd="sng" algn="ctr">
                      <a:solidFill>
                        <a:srgbClr val="B8A776"/>
                      </a:solidFill>
                      <a:prstDash val="solid"/>
                      <a:round/>
                      <a:headEnd type="none" w="med" len="med"/>
                      <a:tailEnd type="none" w="med" len="med"/>
                    </a:lnL>
                    <a:lnR w="28575" cap="flat" cmpd="sng" algn="ctr">
                      <a:solidFill>
                        <a:schemeClr val="accent3">
                          <a:lumMod val="50000"/>
                        </a:schemeClr>
                      </a:solidFill>
                      <a:prstDash val="solid"/>
                      <a:round/>
                      <a:headEnd type="none" w="med" len="med"/>
                      <a:tailEnd type="none" w="med" len="med"/>
                    </a:lnR>
                  </a:tcPr>
                </a:tc>
                <a:tc>
                  <a:txBody>
                    <a:bodyPr/>
                    <a:lstStyle/>
                    <a:p>
                      <a:pPr algn="ctr"/>
                      <a:r>
                        <a:rPr kumimoji="1" lang="ja-JP" altLang="en-US" sz="2400" dirty="0" smtClean="0"/>
                        <a:t>◎</a:t>
                      </a:r>
                      <a:endParaRPr kumimoji="1" lang="en-US" altLang="ja-JP" sz="2400" dirty="0" smtClean="0"/>
                    </a:p>
                    <a:p>
                      <a:pPr algn="ctr"/>
                      <a:r>
                        <a:rPr kumimoji="1" lang="ja-JP" altLang="en-US" sz="1200" dirty="0" smtClean="0"/>
                        <a:t>訴訟費用の安い法律を</a:t>
                      </a:r>
                      <a:r>
                        <a:rPr kumimoji="1" lang="en-US" altLang="ja-JP" sz="1200" dirty="0" smtClean="0"/>
                        <a:t/>
                      </a:r>
                      <a:br>
                        <a:rPr kumimoji="1" lang="en-US" altLang="ja-JP" sz="1200" dirty="0" smtClean="0"/>
                      </a:br>
                      <a:r>
                        <a:rPr kumimoji="1" lang="ja-JP" altLang="en-US" sz="1200" dirty="0" smtClean="0"/>
                        <a:t>選択可能</a:t>
                      </a:r>
                      <a:endParaRPr kumimoji="1" lang="ja-JP" altLang="en-US" sz="1200" dirty="0"/>
                    </a:p>
                  </a:txBody>
                  <a:tcPr anchor="ctr">
                    <a:lnL w="28575" cap="flat" cmpd="sng" algn="ctr">
                      <a:solidFill>
                        <a:schemeClr val="accent3">
                          <a:lumMod val="50000"/>
                        </a:schemeClr>
                      </a:solidFill>
                      <a:prstDash val="solid"/>
                      <a:round/>
                      <a:headEnd type="none" w="med" len="med"/>
                      <a:tailEnd type="none" w="med" len="med"/>
                    </a:lnL>
                    <a:lnR w="28575" cap="flat" cmpd="sng" algn="ctr">
                      <a:solidFill>
                        <a:schemeClr val="accent3">
                          <a:lumMod val="50000"/>
                        </a:schemeClr>
                      </a:solidFill>
                      <a:prstDash val="sysDash"/>
                      <a:round/>
                      <a:headEnd type="none" w="med" len="med"/>
                      <a:tailEnd type="none" w="med" len="med"/>
                    </a:lnR>
                  </a:tcPr>
                </a:tc>
                <a:tc>
                  <a:txBody>
                    <a:bodyPr/>
                    <a:lstStyle/>
                    <a:p>
                      <a:pPr algn="ctr"/>
                      <a:r>
                        <a:rPr kumimoji="1" lang="en-US" altLang="ja-JP" sz="2400" dirty="0" smtClean="0"/>
                        <a:t>×</a:t>
                      </a:r>
                      <a:r>
                        <a:rPr kumimoji="1" lang="en-US" altLang="ja-JP" sz="1200" dirty="0" smtClean="0"/>
                        <a:t/>
                      </a:r>
                      <a:br>
                        <a:rPr kumimoji="1" lang="en-US" altLang="ja-JP" sz="1200" dirty="0" smtClean="0"/>
                      </a:br>
                      <a:r>
                        <a:rPr kumimoji="1" lang="ja-JP" altLang="en-US" sz="1200" dirty="0" smtClean="0"/>
                        <a:t>訴訟費用は</a:t>
                      </a:r>
                      <a:r>
                        <a:rPr kumimoji="1" lang="en-US" altLang="ja-JP" sz="1200" dirty="0" smtClean="0"/>
                        <a:t/>
                      </a:r>
                      <a:br>
                        <a:rPr kumimoji="1" lang="en-US" altLang="ja-JP" sz="1200" dirty="0" smtClean="0"/>
                      </a:br>
                      <a:r>
                        <a:rPr kumimoji="1" lang="ja-JP" altLang="en-US" sz="1200" dirty="0" smtClean="0"/>
                        <a:t>自国の法律に依存</a:t>
                      </a:r>
                      <a:endParaRPr kumimoji="1" lang="ja-JP" altLang="en-US" sz="1200" dirty="0"/>
                    </a:p>
                  </a:txBody>
                  <a:tcPr anchor="ctr">
                    <a:lnL w="28575" cap="flat" cmpd="sng" algn="ctr">
                      <a:solidFill>
                        <a:schemeClr val="accent3">
                          <a:lumMod val="50000"/>
                        </a:schemeClr>
                      </a:solidFill>
                      <a:prstDash val="sysDash"/>
                      <a:round/>
                      <a:headEnd type="none" w="med" len="med"/>
                      <a:tailEnd type="none" w="med" len="med"/>
                    </a:lnL>
                    <a:lnR w="6350" cap="flat" cmpd="sng" algn="ctr">
                      <a:solidFill>
                        <a:srgbClr val="B8A776"/>
                      </a:solidFill>
                      <a:prstDash val="solid"/>
                      <a:round/>
                      <a:headEnd type="none" w="med" len="med"/>
                      <a:tailEnd type="none" w="med" len="med"/>
                    </a:lnR>
                  </a:tcPr>
                </a:tc>
              </a:tr>
              <a:tr h="681500">
                <a:tc>
                  <a:txBody>
                    <a:bodyPr/>
                    <a:lstStyle/>
                    <a:p>
                      <a:pPr algn="ctr"/>
                      <a:r>
                        <a:rPr kumimoji="1" lang="ja-JP" altLang="en-US" sz="2000" b="1" dirty="0" smtClean="0"/>
                        <a:t>訴訟期間</a:t>
                      </a:r>
                      <a:endParaRPr kumimoji="1" lang="ja-JP" altLang="en-US" sz="2000" b="1" dirty="0"/>
                    </a:p>
                  </a:txBody>
                  <a:tcPr anchor="ctr">
                    <a:lnL w="6350" cap="flat" cmpd="sng" algn="ctr">
                      <a:solidFill>
                        <a:srgbClr val="B8A776"/>
                      </a:solidFill>
                      <a:prstDash val="solid"/>
                      <a:round/>
                      <a:headEnd type="none" w="med" len="med"/>
                      <a:tailEnd type="none" w="med" len="med"/>
                    </a:lnL>
                    <a:lnR w="28575" cap="flat" cmpd="sng" algn="ctr">
                      <a:solidFill>
                        <a:schemeClr val="accent3">
                          <a:lumMod val="50000"/>
                        </a:schemeClr>
                      </a:solidFill>
                      <a:prstDash val="solid"/>
                      <a:round/>
                      <a:headEnd type="none" w="med" len="med"/>
                      <a:tailEnd type="none" w="med" len="med"/>
                    </a:lnR>
                  </a:tcPr>
                </a:tc>
                <a:tc>
                  <a:txBody>
                    <a:bodyPr/>
                    <a:lstStyle/>
                    <a:p>
                      <a:pPr algn="ctr"/>
                      <a:r>
                        <a:rPr kumimoji="1" lang="ja-JP" altLang="en-US" sz="2400" dirty="0" smtClean="0"/>
                        <a:t>◎</a:t>
                      </a:r>
                      <a:r>
                        <a:rPr kumimoji="1" lang="en-US" altLang="ja-JP" sz="1200" dirty="0" smtClean="0"/>
                        <a:t/>
                      </a:r>
                      <a:br>
                        <a:rPr kumimoji="1" lang="en-US" altLang="ja-JP" sz="1200" dirty="0" smtClean="0"/>
                      </a:br>
                      <a:r>
                        <a:rPr kumimoji="1" lang="ja-JP" altLang="en-US" sz="1200" dirty="0" smtClean="0"/>
                        <a:t>訴訟期間の短い法律を</a:t>
                      </a:r>
                      <a:r>
                        <a:rPr kumimoji="1" lang="en-US" altLang="ja-JP" sz="1200" dirty="0" smtClean="0"/>
                        <a:t/>
                      </a:r>
                      <a:br>
                        <a:rPr kumimoji="1" lang="en-US" altLang="ja-JP" sz="1200" dirty="0" smtClean="0"/>
                      </a:br>
                      <a:r>
                        <a:rPr kumimoji="1" lang="ja-JP" altLang="en-US" sz="1200" dirty="0" smtClean="0"/>
                        <a:t>選択可能</a:t>
                      </a:r>
                      <a:endParaRPr kumimoji="1" lang="ja-JP" altLang="en-US" sz="1200" dirty="0"/>
                    </a:p>
                  </a:txBody>
                  <a:tcPr anchor="ctr">
                    <a:lnL w="28575" cap="flat" cmpd="sng" algn="ctr">
                      <a:solidFill>
                        <a:schemeClr val="accent3">
                          <a:lumMod val="50000"/>
                        </a:schemeClr>
                      </a:solidFill>
                      <a:prstDash val="solid"/>
                      <a:round/>
                      <a:headEnd type="none" w="med" len="med"/>
                      <a:tailEnd type="none" w="med" len="med"/>
                    </a:lnL>
                    <a:lnR w="28575" cap="flat" cmpd="sng" algn="ctr">
                      <a:solidFill>
                        <a:schemeClr val="accent3">
                          <a:lumMod val="50000"/>
                        </a:schemeClr>
                      </a:solidFill>
                      <a:prstDash val="sysDash"/>
                      <a:round/>
                      <a:headEnd type="none" w="med" len="med"/>
                      <a:tailEnd type="none" w="med" len="med"/>
                    </a:lnR>
                  </a:tcPr>
                </a:tc>
                <a:tc>
                  <a:txBody>
                    <a:bodyPr/>
                    <a:lstStyle/>
                    <a:p>
                      <a:pPr algn="ctr"/>
                      <a:r>
                        <a:rPr kumimoji="1" lang="en-US" altLang="ja-JP" sz="2400" dirty="0" smtClean="0"/>
                        <a:t>×</a:t>
                      </a:r>
                      <a:r>
                        <a:rPr kumimoji="1" lang="en-US" altLang="ja-JP" sz="1200" dirty="0" smtClean="0"/>
                        <a:t/>
                      </a:r>
                      <a:br>
                        <a:rPr kumimoji="1" lang="en-US" altLang="ja-JP" sz="1200" dirty="0" smtClean="0"/>
                      </a:br>
                      <a:r>
                        <a:rPr kumimoji="1" lang="ja-JP" altLang="en-US" sz="1200" dirty="0" smtClean="0"/>
                        <a:t>訴訟期間は</a:t>
                      </a:r>
                      <a:r>
                        <a:rPr kumimoji="1" lang="en-US" altLang="ja-JP" sz="1200" dirty="0" smtClean="0"/>
                        <a:t/>
                      </a:r>
                      <a:br>
                        <a:rPr kumimoji="1" lang="en-US" altLang="ja-JP" sz="1200" dirty="0" smtClean="0"/>
                      </a:br>
                      <a:r>
                        <a:rPr kumimoji="1" lang="ja-JP" altLang="en-US" sz="1200" dirty="0" smtClean="0"/>
                        <a:t>自国の法律に依存</a:t>
                      </a:r>
                      <a:endParaRPr kumimoji="1" lang="ja-JP" altLang="en-US" sz="1200" dirty="0"/>
                    </a:p>
                  </a:txBody>
                  <a:tcPr anchor="ctr">
                    <a:lnL w="28575" cap="flat" cmpd="sng" algn="ctr">
                      <a:solidFill>
                        <a:schemeClr val="accent3">
                          <a:lumMod val="50000"/>
                        </a:schemeClr>
                      </a:solidFill>
                      <a:prstDash val="sysDash"/>
                      <a:round/>
                      <a:headEnd type="none" w="med" len="med"/>
                      <a:tailEnd type="none" w="med" len="med"/>
                    </a:lnL>
                    <a:lnR w="6350" cap="flat" cmpd="sng" algn="ctr">
                      <a:solidFill>
                        <a:srgbClr val="B8A776"/>
                      </a:solidFill>
                      <a:prstDash val="solid"/>
                      <a:round/>
                      <a:headEnd type="none" w="med" len="med"/>
                      <a:tailEnd type="none" w="med" len="med"/>
                    </a:lnR>
                  </a:tcPr>
                </a:tc>
              </a:tr>
              <a:tr h="681500">
                <a:tc>
                  <a:txBody>
                    <a:bodyPr/>
                    <a:lstStyle/>
                    <a:p>
                      <a:pPr algn="ctr"/>
                      <a:r>
                        <a:rPr kumimoji="1" lang="ja-JP" altLang="en-US" sz="2000" b="1" dirty="0" smtClean="0"/>
                        <a:t>共謀者の取り締まり</a:t>
                      </a:r>
                      <a:endParaRPr kumimoji="1" lang="en-US" altLang="ja-JP" sz="2000" b="1" dirty="0" smtClean="0"/>
                    </a:p>
                  </a:txBody>
                  <a:tcPr anchor="ctr">
                    <a:lnL w="6350" cap="flat" cmpd="sng" algn="ctr">
                      <a:solidFill>
                        <a:srgbClr val="B8A776"/>
                      </a:solidFill>
                      <a:prstDash val="solid"/>
                      <a:round/>
                      <a:headEnd type="none" w="med" len="med"/>
                      <a:tailEnd type="none" w="med" len="med"/>
                    </a:lnL>
                    <a:lnR w="28575" cap="flat" cmpd="sng" algn="ctr">
                      <a:solidFill>
                        <a:schemeClr val="accent3">
                          <a:lumMod val="50000"/>
                        </a:schemeClr>
                      </a:solidFill>
                      <a:prstDash val="solid"/>
                      <a:round/>
                      <a:headEnd type="none" w="med" len="med"/>
                      <a:tailEnd type="none" w="med" len="med"/>
                    </a:lnR>
                    <a:lnB w="6350" cap="flat" cmpd="sng" algn="ctr">
                      <a:solidFill>
                        <a:srgbClr val="B8A776"/>
                      </a:solidFill>
                      <a:prstDash val="solid"/>
                      <a:round/>
                      <a:headEnd type="none" w="med" len="med"/>
                      <a:tailEnd type="none" w="med" len="med"/>
                    </a:lnB>
                  </a:tcPr>
                </a:tc>
                <a:tc>
                  <a:txBody>
                    <a:bodyPr/>
                    <a:lstStyle/>
                    <a:p>
                      <a:pPr algn="ctr"/>
                      <a:r>
                        <a:rPr kumimoji="1" lang="ja-JP" altLang="en-US" sz="2400" dirty="0" smtClean="0"/>
                        <a:t>◎</a:t>
                      </a:r>
                      <a:r>
                        <a:rPr kumimoji="1" lang="en-US" altLang="ja-JP" sz="1200" dirty="0" smtClean="0"/>
                        <a:t/>
                      </a:r>
                      <a:br>
                        <a:rPr kumimoji="1" lang="en-US" altLang="ja-JP" sz="1200" dirty="0" smtClean="0"/>
                      </a:br>
                      <a:r>
                        <a:rPr kumimoji="1" lang="ja-JP" altLang="en-US" sz="1200" dirty="0" smtClean="0"/>
                        <a:t>賠償額を不正な利益により</a:t>
                      </a:r>
                      <a:r>
                        <a:rPr kumimoji="1" lang="en-US" altLang="ja-JP" sz="1200" dirty="0" smtClean="0"/>
                        <a:t/>
                      </a:r>
                      <a:br>
                        <a:rPr kumimoji="1" lang="en-US" altLang="ja-JP" sz="1200" dirty="0" smtClean="0"/>
                      </a:br>
                      <a:r>
                        <a:rPr kumimoji="1" lang="ja-JP" altLang="en-US" sz="1200" dirty="0" smtClean="0"/>
                        <a:t>埋め合わせることを防止可能</a:t>
                      </a:r>
                      <a:endParaRPr kumimoji="1" lang="ja-JP" altLang="en-US" sz="1200" dirty="0"/>
                    </a:p>
                  </a:txBody>
                  <a:tcPr anchor="ctr">
                    <a:lnL w="28575" cap="flat" cmpd="sng" algn="ctr">
                      <a:solidFill>
                        <a:schemeClr val="accent3">
                          <a:lumMod val="50000"/>
                        </a:schemeClr>
                      </a:solidFill>
                      <a:prstDash val="solid"/>
                      <a:round/>
                      <a:headEnd type="none" w="med" len="med"/>
                      <a:tailEnd type="none" w="med" len="med"/>
                    </a:lnL>
                    <a:lnR w="28575" cap="flat" cmpd="sng" algn="ctr">
                      <a:solidFill>
                        <a:schemeClr val="accent3">
                          <a:lumMod val="50000"/>
                        </a:schemeClr>
                      </a:solidFill>
                      <a:prstDash val="sysDash"/>
                      <a:round/>
                      <a:headEnd type="none" w="med" len="med"/>
                      <a:tailEnd type="none" w="med" len="med"/>
                    </a:lnR>
                    <a:lnB w="6350" cap="flat" cmpd="sng" algn="ctr">
                      <a:solidFill>
                        <a:srgbClr val="B8A776"/>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kumimoji="1" lang="en-US" altLang="ja-JP" sz="2400" dirty="0" smtClean="0"/>
                        <a:t>×</a:t>
                      </a:r>
                      <a:r>
                        <a:rPr kumimoji="1" lang="en-US" altLang="ja-JP" sz="1200" dirty="0" smtClean="0"/>
                        <a:t/>
                      </a:r>
                      <a:br>
                        <a:rPr kumimoji="1" lang="en-US" altLang="ja-JP" sz="1200" dirty="0" smtClean="0"/>
                      </a:br>
                      <a:r>
                        <a:rPr kumimoji="1" lang="ja-JP" altLang="en-US" sz="1200" dirty="0" smtClean="0"/>
                        <a:t>賠償額を不正な利益により</a:t>
                      </a:r>
                      <a:r>
                        <a:rPr kumimoji="1" lang="en-US" altLang="ja-JP" sz="1200" dirty="0" smtClean="0"/>
                        <a:t/>
                      </a:r>
                      <a:br>
                        <a:rPr kumimoji="1" lang="en-US" altLang="ja-JP" sz="1200" dirty="0" smtClean="0"/>
                      </a:br>
                      <a:r>
                        <a:rPr kumimoji="1" lang="ja-JP" altLang="en-US" sz="1200" dirty="0" smtClean="0"/>
                        <a:t>埋め合わせる危険性あり</a:t>
                      </a:r>
                    </a:p>
                  </a:txBody>
                  <a:tcPr anchor="ctr">
                    <a:lnL w="28575" cap="flat" cmpd="sng" algn="ctr">
                      <a:solidFill>
                        <a:schemeClr val="accent3">
                          <a:lumMod val="50000"/>
                        </a:schemeClr>
                      </a:solidFill>
                      <a:prstDash val="sysDash"/>
                      <a:round/>
                      <a:headEnd type="none" w="med" len="med"/>
                      <a:tailEnd type="none" w="med" len="med"/>
                    </a:lnL>
                    <a:lnR w="6350" cap="flat" cmpd="sng" algn="ctr">
                      <a:solidFill>
                        <a:srgbClr val="B8A776"/>
                      </a:solidFill>
                      <a:prstDash val="solid"/>
                      <a:round/>
                      <a:headEnd type="none" w="med" len="med"/>
                      <a:tailEnd type="none" w="med" len="med"/>
                    </a:lnR>
                    <a:lnB w="6350" cap="flat" cmpd="sng" algn="ctr">
                      <a:solidFill>
                        <a:srgbClr val="B8A776"/>
                      </a:solidFill>
                      <a:prstDash val="solid"/>
                      <a:round/>
                      <a:headEnd type="none" w="med" len="med"/>
                      <a:tailEnd type="none" w="med" len="med"/>
                    </a:lnB>
                  </a:tcPr>
                </a:tc>
              </a:tr>
            </a:tbl>
          </a:graphicData>
        </a:graphic>
      </p:graphicFrame>
      <p:sp>
        <p:nvSpPr>
          <p:cNvPr id="19" name="三角形 18"/>
          <p:cNvSpPr/>
          <p:nvPr/>
        </p:nvSpPr>
        <p:spPr>
          <a:xfrm rot="10800000">
            <a:off x="2647069" y="5848667"/>
            <a:ext cx="3873500" cy="222774"/>
          </a:xfrm>
          <a:prstGeom prst="triangle">
            <a:avLst/>
          </a:prstGeom>
          <a:solidFill>
            <a:srgbClr val="B8A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20" name="テキスト ボックス 19"/>
          <p:cNvSpPr txBox="1"/>
          <p:nvPr/>
        </p:nvSpPr>
        <p:spPr>
          <a:xfrm>
            <a:off x="2850011" y="6190656"/>
            <a:ext cx="3467616" cy="584775"/>
          </a:xfrm>
          <a:prstGeom prst="rect">
            <a:avLst/>
          </a:prstGeom>
          <a:noFill/>
        </p:spPr>
        <p:txBody>
          <a:bodyPr wrap="none" rtlCol="0">
            <a:spAutoFit/>
          </a:bodyPr>
          <a:lstStyle/>
          <a:p>
            <a:pPr algn="ctr"/>
            <a:r>
              <a:rPr kumimoji="1" lang="ja-JP" altLang="en-US" sz="3200" b="1" dirty="0" smtClean="0">
                <a:solidFill>
                  <a:srgbClr val="FF0000"/>
                </a:solidFill>
              </a:rPr>
              <a:t>論拠１の方が有用</a:t>
            </a:r>
            <a:endParaRPr kumimoji="1" lang="ja-JP" altLang="en-US" sz="3200" b="1" dirty="0">
              <a:solidFill>
                <a:srgbClr val="FF0000"/>
              </a:solidFill>
            </a:endParaRPr>
          </a:p>
        </p:txBody>
      </p:sp>
    </p:spTree>
    <p:extLst>
      <p:ext uri="{BB962C8B-B14F-4D97-AF65-F5344CB8AC3E}">
        <p14:creationId xmlns:p14="http://schemas.microsoft.com/office/powerpoint/2010/main" val="14333339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論拠１正当性 補足</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52</a:t>
            </a:fld>
            <a:endParaRPr kumimoji="1" lang="ja-JP" altLang="en-US" dirty="0"/>
          </a:p>
        </p:txBody>
      </p:sp>
      <p:sp>
        <p:nvSpPr>
          <p:cNvPr id="5" name="正方形/長方形 4"/>
          <p:cNvSpPr/>
          <p:nvPr/>
        </p:nvSpPr>
        <p:spPr>
          <a:xfrm>
            <a:off x="448067" y="1047089"/>
            <a:ext cx="8208507" cy="2394056"/>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6" name="正方形/長方形 5"/>
          <p:cNvSpPr/>
          <p:nvPr/>
        </p:nvSpPr>
        <p:spPr>
          <a:xfrm>
            <a:off x="434948" y="3557648"/>
            <a:ext cx="8221626" cy="1765205"/>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7" name="テキスト ボックス 6"/>
          <p:cNvSpPr txBox="1"/>
          <p:nvPr/>
        </p:nvSpPr>
        <p:spPr>
          <a:xfrm>
            <a:off x="478905" y="3627736"/>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8" name="テキスト ボックス 7"/>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9" name="正方形/長方形 8"/>
          <p:cNvSpPr/>
          <p:nvPr/>
        </p:nvSpPr>
        <p:spPr>
          <a:xfrm>
            <a:off x="686421" y="1528569"/>
            <a:ext cx="7731798" cy="1754326"/>
          </a:xfrm>
          <a:prstGeom prst="rect">
            <a:avLst/>
          </a:prstGeom>
        </p:spPr>
        <p:txBody>
          <a:bodyPr wrap="square">
            <a:spAutoFit/>
          </a:bodyPr>
          <a:lstStyle/>
          <a:p>
            <a:r>
              <a:rPr lang="en-US" altLang="ja-JP" dirty="0"/>
              <a:t>Conduct may violate the Sherman Act but not be actionable under section 4 of the Clayton Act because it did not cause injury</a:t>
            </a:r>
            <a:r>
              <a:rPr lang="en-US" altLang="ja-JP" dirty="0" smtClean="0"/>
              <a:t>.</a:t>
            </a:r>
          </a:p>
          <a:p>
            <a:r>
              <a:rPr lang="en-US" altLang="ja-JP" dirty="0"/>
              <a:t>A plaintiff's injury, whether actual or threatened, is relevant to the Clayton Act, which gives a plaintiff the right to bring suit, and not the Sherman Act, which sets forth substantive rules governing conduct.</a:t>
            </a:r>
            <a:endParaRPr lang="ja-JP" altLang="en-US" dirty="0"/>
          </a:p>
        </p:txBody>
      </p:sp>
      <p:sp>
        <p:nvSpPr>
          <p:cNvPr id="10" name="正方形/長方形 9"/>
          <p:cNvSpPr/>
          <p:nvPr/>
        </p:nvSpPr>
        <p:spPr>
          <a:xfrm>
            <a:off x="588951" y="3959769"/>
            <a:ext cx="7948446" cy="1400383"/>
          </a:xfrm>
          <a:prstGeom prst="rect">
            <a:avLst/>
          </a:prstGeom>
        </p:spPr>
        <p:txBody>
          <a:bodyPr wrap="square">
            <a:spAutoFit/>
          </a:bodyPr>
          <a:lstStyle/>
          <a:p>
            <a:r>
              <a:rPr lang="ja-JP" altLang="en-US" sz="1700" b="1" u="sng" dirty="0"/>
              <a:t>損害を生じて</a:t>
            </a:r>
            <a:r>
              <a:rPr lang="ja-JP" altLang="en-US" sz="1700" b="1" u="sng" dirty="0" smtClean="0"/>
              <a:t>いないと、</a:t>
            </a:r>
            <a:r>
              <a:rPr lang="ja-JP" altLang="en-US" sz="1700" dirty="0" smtClean="0"/>
              <a:t>行為</a:t>
            </a:r>
            <a:r>
              <a:rPr lang="ja-JP" altLang="en-US" sz="1700" dirty="0"/>
              <a:t>がシャーマン法に違反するとしても</a:t>
            </a:r>
            <a:r>
              <a:rPr lang="ja-JP" altLang="en-US" sz="1700" dirty="0" smtClean="0"/>
              <a:t>、</a:t>
            </a:r>
            <a:r>
              <a:rPr lang="ja-JP" altLang="en-US" sz="1700" b="1" u="sng" dirty="0" smtClean="0"/>
              <a:t>クレイトン法</a:t>
            </a:r>
            <a:r>
              <a:rPr lang="ja-JP" altLang="en-US" sz="1700" b="1" u="sng" dirty="0"/>
              <a:t>４条に基づいて起訴することができない</a:t>
            </a:r>
            <a:r>
              <a:rPr lang="ja-JP" altLang="en-US" sz="1700" b="1" u="sng" dirty="0" smtClean="0"/>
              <a:t>。</a:t>
            </a:r>
            <a:endParaRPr lang="en-US" altLang="ja-JP" sz="1700" b="1" u="sng" dirty="0" smtClean="0"/>
          </a:p>
          <a:p>
            <a:r>
              <a:rPr lang="ja-JP" altLang="en-US" sz="1700" b="1" u="sng" dirty="0"/>
              <a:t>原告の実際の損害または損害の恐れは、原告に訴訟を提起する権利を与えるクレイトン法に関係するが、</a:t>
            </a:r>
            <a:r>
              <a:rPr lang="ja-JP" altLang="en-US" sz="1700" dirty="0"/>
              <a:t>シャーマン法は、行為を規制する実体的な規定を定めている。</a:t>
            </a:r>
          </a:p>
        </p:txBody>
      </p:sp>
      <p:sp>
        <p:nvSpPr>
          <p:cNvPr id="11" name="右矢印 10"/>
          <p:cNvSpPr/>
          <p:nvPr/>
        </p:nvSpPr>
        <p:spPr>
          <a:xfrm>
            <a:off x="343521" y="5520445"/>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3" name="正方形/長方形 12"/>
          <p:cNvSpPr/>
          <p:nvPr/>
        </p:nvSpPr>
        <p:spPr>
          <a:xfrm>
            <a:off x="1113352" y="5520445"/>
            <a:ext cx="7783110" cy="523220"/>
          </a:xfrm>
          <a:prstGeom prst="rect">
            <a:avLst/>
          </a:prstGeom>
        </p:spPr>
        <p:txBody>
          <a:bodyPr wrap="square">
            <a:spAutoFit/>
          </a:bodyPr>
          <a:lstStyle/>
          <a:p>
            <a:pPr algn="ctr"/>
            <a:r>
              <a:rPr lang="ja-JP" altLang="en-US" sz="2800" b="1" dirty="0" smtClean="0"/>
              <a:t>損害を受けていない原告は訴訟を提起できない</a:t>
            </a:r>
            <a:endParaRPr lang="ja-JP" altLang="en-US" sz="2800" b="1" dirty="0"/>
          </a:p>
        </p:txBody>
      </p:sp>
      <p:sp>
        <p:nvSpPr>
          <p:cNvPr id="14" name="正方形/長方形 13"/>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err="1">
                <a:solidFill>
                  <a:schemeClr val="tx1"/>
                </a:solidFill>
              </a:rPr>
              <a:t>Kruman</a:t>
            </a:r>
            <a:r>
              <a:rPr lang="en-US" altLang="ja-JP" sz="1400" dirty="0">
                <a:solidFill>
                  <a:schemeClr val="tx1"/>
                </a:solidFill>
              </a:rPr>
              <a:t> v. Christie's Intern. PLC, 284 F.3d 384 (2002)</a:t>
            </a:r>
            <a:endParaRPr lang="ja-JP" altLang="en-US" sz="1400" dirty="0">
              <a:solidFill>
                <a:schemeClr val="tx1"/>
              </a:solidFill>
            </a:endParaRPr>
          </a:p>
        </p:txBody>
      </p:sp>
    </p:spTree>
    <p:extLst>
      <p:ext uri="{BB962C8B-B14F-4D97-AF65-F5344CB8AC3E}">
        <p14:creationId xmlns:p14="http://schemas.microsoft.com/office/powerpoint/2010/main" val="15300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smtClean="0"/>
              <a:t>論拠２不当性</a:t>
            </a:r>
            <a:r>
              <a:rPr lang="en-US" altLang="ja-JP" sz="2800" dirty="0"/>
              <a:t/>
            </a:r>
            <a:br>
              <a:rPr lang="en-US" altLang="ja-JP" sz="2800" dirty="0"/>
            </a:br>
            <a:r>
              <a:rPr kumimoji="1" lang="ja-JP" altLang="en-US" sz="2800" dirty="0" smtClean="0"/>
              <a:t>各国競争法の不均衡の危険性？</a:t>
            </a:r>
            <a:endParaRPr kumimoji="1" lang="ja-JP" altLang="en-US" sz="28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53</a:t>
            </a:fld>
            <a:endParaRPr kumimoji="1" lang="ja-JP" altLang="en-US" dirty="0"/>
          </a:p>
        </p:txBody>
      </p:sp>
      <p:sp>
        <p:nvSpPr>
          <p:cNvPr id="5" name="三角形 4"/>
          <p:cNvSpPr/>
          <p:nvPr/>
        </p:nvSpPr>
        <p:spPr>
          <a:xfrm rot="10800000">
            <a:off x="2706767" y="5651623"/>
            <a:ext cx="3873500" cy="381000"/>
          </a:xfrm>
          <a:prstGeom prst="triangle">
            <a:avLst/>
          </a:prstGeom>
          <a:solidFill>
            <a:srgbClr val="B8A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6" name="テキスト ボックス 5"/>
          <p:cNvSpPr txBox="1"/>
          <p:nvPr/>
        </p:nvSpPr>
        <p:spPr>
          <a:xfrm>
            <a:off x="2076279" y="6149270"/>
            <a:ext cx="5109091" cy="584775"/>
          </a:xfrm>
          <a:prstGeom prst="rect">
            <a:avLst/>
          </a:prstGeom>
          <a:noFill/>
        </p:spPr>
        <p:txBody>
          <a:bodyPr wrap="none" rtlCol="0">
            <a:spAutoFit/>
          </a:bodyPr>
          <a:lstStyle/>
          <a:p>
            <a:pPr algn="ctr"/>
            <a:r>
              <a:rPr kumimoji="1" lang="ja-JP" altLang="en-US" sz="3200" b="1" u="sng" dirty="0" smtClean="0">
                <a:solidFill>
                  <a:srgbClr val="FF0000"/>
                </a:solidFill>
              </a:rPr>
              <a:t>論拠２の懸念は存在しない</a:t>
            </a:r>
            <a:endParaRPr kumimoji="1" lang="ja-JP" altLang="en-US" sz="3200" b="1" u="sng" dirty="0">
              <a:solidFill>
                <a:srgbClr val="FF0000"/>
              </a:solidFill>
            </a:endParaRPr>
          </a:p>
        </p:txBody>
      </p:sp>
      <p:sp>
        <p:nvSpPr>
          <p:cNvPr id="8" name="正方形/長方形 7"/>
          <p:cNvSpPr/>
          <p:nvPr/>
        </p:nvSpPr>
        <p:spPr>
          <a:xfrm>
            <a:off x="855579" y="3220415"/>
            <a:ext cx="7575873" cy="2192074"/>
          </a:xfrm>
          <a:prstGeom prst="rect">
            <a:avLst/>
          </a:prstGeom>
          <a:solidFill>
            <a:schemeClr val="accent3">
              <a:lumMod val="75000"/>
            </a:schemeClr>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150000"/>
              </a:lnSpc>
              <a:buFont typeface="Arial" charset="0"/>
              <a:buChar char="•"/>
            </a:pPr>
            <a:r>
              <a:rPr lang="ja-JP" altLang="en-US" sz="2800" b="1" dirty="0">
                <a:solidFill>
                  <a:schemeClr val="bg1"/>
                </a:solidFill>
              </a:rPr>
              <a:t>競争法の選択基準は賠償額だけでは</a:t>
            </a:r>
            <a:r>
              <a:rPr lang="ja-JP" altLang="en-US" sz="2800" b="1" dirty="0" smtClean="0">
                <a:solidFill>
                  <a:schemeClr val="bg1"/>
                </a:solidFill>
              </a:rPr>
              <a:t>ない</a:t>
            </a:r>
            <a:endParaRPr lang="en-US" altLang="ja-JP" sz="2800" b="1" dirty="0" smtClean="0">
              <a:solidFill>
                <a:schemeClr val="bg1"/>
              </a:solidFill>
            </a:endParaRPr>
          </a:p>
          <a:p>
            <a:pPr marL="285750" indent="-285750">
              <a:lnSpc>
                <a:spcPct val="150000"/>
              </a:lnSpc>
              <a:buFont typeface="Arial" charset="0"/>
              <a:buChar char="•"/>
            </a:pPr>
            <a:r>
              <a:rPr lang="ja-JP" altLang="en-US" sz="2800" b="1" dirty="0" smtClean="0">
                <a:solidFill>
                  <a:schemeClr val="bg1"/>
                </a:solidFill>
              </a:rPr>
              <a:t>各国</a:t>
            </a:r>
            <a:r>
              <a:rPr lang="ja-JP" altLang="en-US" sz="2800" b="1" dirty="0">
                <a:solidFill>
                  <a:schemeClr val="bg1"/>
                </a:solidFill>
              </a:rPr>
              <a:t>競争法は強化されてきて</a:t>
            </a:r>
            <a:r>
              <a:rPr lang="ja-JP" altLang="en-US" sz="2800" b="1" dirty="0" smtClean="0">
                <a:solidFill>
                  <a:schemeClr val="bg1"/>
                </a:solidFill>
              </a:rPr>
              <a:t>いる</a:t>
            </a:r>
            <a:endParaRPr lang="en-US" altLang="ja-JP" sz="2800" b="1" dirty="0">
              <a:solidFill>
                <a:schemeClr val="bg1"/>
              </a:solidFill>
            </a:endParaRPr>
          </a:p>
          <a:p>
            <a:pPr marL="285750" indent="-285750">
              <a:lnSpc>
                <a:spcPct val="150000"/>
              </a:lnSpc>
              <a:buFont typeface="Arial" charset="0"/>
              <a:buChar char="•"/>
            </a:pPr>
            <a:r>
              <a:rPr lang="ja-JP" altLang="en-US" sz="2800" b="1" dirty="0" smtClean="0">
                <a:solidFill>
                  <a:schemeClr val="bg1"/>
                </a:solidFill>
              </a:rPr>
              <a:t>競争法</a:t>
            </a:r>
            <a:r>
              <a:rPr lang="ja-JP" altLang="en-US" sz="2800" b="1" dirty="0">
                <a:solidFill>
                  <a:schemeClr val="bg1"/>
                </a:solidFill>
              </a:rPr>
              <a:t>の優劣は米国が判断すべきではない</a:t>
            </a:r>
          </a:p>
        </p:txBody>
      </p:sp>
      <p:sp>
        <p:nvSpPr>
          <p:cNvPr id="9" name="正方形/長方形 8"/>
          <p:cNvSpPr/>
          <p:nvPr/>
        </p:nvSpPr>
        <p:spPr>
          <a:xfrm>
            <a:off x="448066" y="1392474"/>
            <a:ext cx="8208507" cy="1471258"/>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dirty="0">
                <a:solidFill>
                  <a:schemeClr val="tx1"/>
                </a:solidFill>
              </a:rPr>
              <a:t>論拠２</a:t>
            </a:r>
            <a:r>
              <a:rPr lang="ja-JP" altLang="en-US" sz="2800" dirty="0" smtClean="0">
                <a:solidFill>
                  <a:schemeClr val="tx1"/>
                </a:solidFill>
              </a:rPr>
              <a:t>が論拠１に対して抱いて</a:t>
            </a:r>
            <a:r>
              <a:rPr lang="ja-JP" altLang="en-US" sz="2800" dirty="0">
                <a:solidFill>
                  <a:schemeClr val="tx1"/>
                </a:solidFill>
              </a:rPr>
              <a:t>いる懸念</a:t>
            </a:r>
            <a:r>
              <a:rPr lang="en-US" altLang="ja-JP" sz="2800" dirty="0">
                <a:solidFill>
                  <a:schemeClr val="tx1"/>
                </a:solidFill>
              </a:rPr>
              <a:t/>
            </a:r>
            <a:br>
              <a:rPr lang="en-US" altLang="ja-JP" sz="2800" dirty="0">
                <a:solidFill>
                  <a:schemeClr val="tx1"/>
                </a:solidFill>
              </a:rPr>
            </a:br>
            <a:r>
              <a:rPr lang="en-US" altLang="ja-JP" sz="2800" dirty="0" smtClean="0">
                <a:solidFill>
                  <a:schemeClr val="tx1"/>
                </a:solidFill>
              </a:rPr>
              <a:t>〜</a:t>
            </a:r>
            <a:r>
              <a:rPr lang="ja-JP" altLang="en-US" sz="2800" dirty="0" smtClean="0">
                <a:solidFill>
                  <a:schemeClr val="tx1"/>
                </a:solidFill>
              </a:rPr>
              <a:t> </a:t>
            </a:r>
            <a:r>
              <a:rPr lang="ja-JP" altLang="en-US" sz="2800" b="1" dirty="0">
                <a:solidFill>
                  <a:schemeClr val="tx1"/>
                </a:solidFill>
              </a:rPr>
              <a:t>三倍額賠償による各国競争法の</a:t>
            </a:r>
            <a:r>
              <a:rPr lang="ja-JP" altLang="en-US" sz="2800" b="1" dirty="0" smtClean="0">
                <a:solidFill>
                  <a:schemeClr val="tx1"/>
                </a:solidFill>
              </a:rPr>
              <a:t>不均衡</a:t>
            </a:r>
            <a:endParaRPr lang="en-US" altLang="ja-JP" sz="2800" b="1" dirty="0" smtClean="0">
              <a:solidFill>
                <a:schemeClr val="tx1"/>
              </a:solidFill>
            </a:endParaRPr>
          </a:p>
          <a:p>
            <a:pPr algn="r"/>
            <a:r>
              <a:rPr lang="en-US" altLang="ja-JP" sz="2400" dirty="0">
                <a:solidFill>
                  <a:schemeClr val="tx1"/>
                </a:solidFill>
              </a:rPr>
              <a:t>c</a:t>
            </a:r>
            <a:r>
              <a:rPr lang="en-US" altLang="ja-JP" sz="2400" dirty="0" smtClean="0">
                <a:solidFill>
                  <a:schemeClr val="tx1"/>
                </a:solidFill>
              </a:rPr>
              <a:t>f. </a:t>
            </a:r>
            <a:r>
              <a:rPr lang="ja-JP" altLang="en-US" sz="2400" dirty="0" smtClean="0">
                <a:solidFill>
                  <a:schemeClr val="tx1"/>
                </a:solidFill>
              </a:rPr>
              <a:t>エンパグラン事件</a:t>
            </a:r>
            <a:endParaRPr lang="en-US" altLang="ja-JP" sz="2800" dirty="0">
              <a:solidFill>
                <a:schemeClr val="tx1"/>
              </a:solidFill>
            </a:endParaRPr>
          </a:p>
        </p:txBody>
      </p:sp>
      <p:sp>
        <p:nvSpPr>
          <p:cNvPr id="10" name="テキスト ボックス 9"/>
          <p:cNvSpPr txBox="1"/>
          <p:nvPr/>
        </p:nvSpPr>
        <p:spPr>
          <a:xfrm>
            <a:off x="3183996" y="857731"/>
            <a:ext cx="2736648" cy="3154710"/>
          </a:xfrm>
          <a:prstGeom prst="rect">
            <a:avLst/>
          </a:prstGeom>
          <a:noFill/>
        </p:spPr>
        <p:txBody>
          <a:bodyPr wrap="none" rtlCol="0">
            <a:spAutoFit/>
          </a:bodyPr>
          <a:lstStyle/>
          <a:p>
            <a:pPr algn="ctr"/>
            <a:r>
              <a:rPr kumimoji="1" lang="ja-JP" altLang="en-US" sz="19900" b="1" dirty="0" smtClean="0">
                <a:solidFill>
                  <a:srgbClr val="FF0000">
                    <a:alpha val="44000"/>
                  </a:srgbClr>
                </a:solidFill>
              </a:rPr>
              <a:t>？</a:t>
            </a:r>
            <a:endParaRPr kumimoji="1" lang="ja-JP" altLang="en-US" sz="11500" b="1" dirty="0">
              <a:solidFill>
                <a:srgbClr val="FF0000">
                  <a:alpha val="44000"/>
                </a:srgbClr>
              </a:solidFill>
            </a:endParaRPr>
          </a:p>
        </p:txBody>
      </p:sp>
    </p:spTree>
    <p:extLst>
      <p:ext uri="{BB962C8B-B14F-4D97-AF65-F5344CB8AC3E}">
        <p14:creationId xmlns:p14="http://schemas.microsoft.com/office/powerpoint/2010/main" val="9958000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a:t>論拠２</a:t>
            </a:r>
            <a:r>
              <a:rPr lang="ja-JP" altLang="en-US" sz="2800" dirty="0" smtClean="0"/>
              <a:t>不当性</a:t>
            </a:r>
            <a:r>
              <a:rPr lang="en-US" altLang="ja-JP" sz="2800" dirty="0" smtClean="0"/>
              <a:t/>
            </a:r>
            <a:br>
              <a:rPr lang="en-US" altLang="ja-JP" sz="2800" dirty="0" smtClean="0"/>
            </a:br>
            <a:r>
              <a:rPr lang="ja-JP" altLang="en-US" sz="2800" dirty="0" smtClean="0"/>
              <a:t>各国</a:t>
            </a:r>
            <a:r>
              <a:rPr lang="ja-JP" altLang="en-US" sz="2800" dirty="0"/>
              <a:t>競争法の不均衡の危険性 補足</a:t>
            </a:r>
            <a:endParaRPr kumimoji="1" lang="ja-JP" altLang="en-US" sz="28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54</a:t>
            </a:fld>
            <a:endParaRPr kumimoji="1" lang="ja-JP" altLang="en-US" dirty="0"/>
          </a:p>
        </p:txBody>
      </p:sp>
      <p:sp>
        <p:nvSpPr>
          <p:cNvPr id="5" name="三角形 4"/>
          <p:cNvSpPr/>
          <p:nvPr/>
        </p:nvSpPr>
        <p:spPr>
          <a:xfrm rot="10800000">
            <a:off x="2615570" y="4913751"/>
            <a:ext cx="3873500" cy="381000"/>
          </a:xfrm>
          <a:prstGeom prst="triangle">
            <a:avLst/>
          </a:prstGeom>
          <a:solidFill>
            <a:srgbClr val="B8A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6" name="テキスト ボックス 5"/>
          <p:cNvSpPr txBox="1"/>
          <p:nvPr/>
        </p:nvSpPr>
        <p:spPr>
          <a:xfrm>
            <a:off x="1259567" y="5495285"/>
            <a:ext cx="6647974" cy="461665"/>
          </a:xfrm>
          <a:prstGeom prst="rect">
            <a:avLst/>
          </a:prstGeom>
          <a:noFill/>
        </p:spPr>
        <p:txBody>
          <a:bodyPr wrap="none" rtlCol="0">
            <a:spAutoFit/>
          </a:bodyPr>
          <a:lstStyle/>
          <a:p>
            <a:pPr algn="ctr"/>
            <a:r>
              <a:rPr kumimoji="1" lang="ja-JP" altLang="en-US" sz="2400" b="1" u="sng" dirty="0" smtClean="0"/>
              <a:t>論拠２はエンパグラン事件に基づく判決を引用</a:t>
            </a:r>
            <a:endParaRPr kumimoji="1" lang="ja-JP" altLang="en-US" sz="2400" b="1" u="sng" dirty="0"/>
          </a:p>
        </p:txBody>
      </p:sp>
      <p:sp>
        <p:nvSpPr>
          <p:cNvPr id="9" name="正方形/長方形 8"/>
          <p:cNvSpPr/>
          <p:nvPr/>
        </p:nvSpPr>
        <p:spPr>
          <a:xfrm>
            <a:off x="448067" y="1047090"/>
            <a:ext cx="8208507" cy="1617133"/>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0" name="正方形/長方形 9"/>
          <p:cNvSpPr/>
          <p:nvPr/>
        </p:nvSpPr>
        <p:spPr>
          <a:xfrm>
            <a:off x="448067" y="2960077"/>
            <a:ext cx="8221626" cy="1634253"/>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1" name="テキスト ボックス 10"/>
          <p:cNvSpPr txBox="1"/>
          <p:nvPr/>
        </p:nvSpPr>
        <p:spPr>
          <a:xfrm>
            <a:off x="470319" y="3024200"/>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2" name="テキスト ボックス 11"/>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3" name="正方形/長方形 12"/>
          <p:cNvSpPr/>
          <p:nvPr/>
        </p:nvSpPr>
        <p:spPr>
          <a:xfrm>
            <a:off x="686912" y="1474113"/>
            <a:ext cx="7731798" cy="1384995"/>
          </a:xfrm>
          <a:prstGeom prst="rect">
            <a:avLst/>
          </a:prstGeom>
        </p:spPr>
        <p:txBody>
          <a:bodyPr wrap="square">
            <a:spAutoFit/>
          </a:bodyPr>
          <a:lstStyle/>
          <a:p>
            <a:r>
              <a:rPr lang="en-US" altLang="ja-JP" sz="1200" dirty="0" smtClean="0"/>
              <a:t>The Supreme Court therefore concluded that, where subsection 6a(2) refers to a domestic effect giving rise to “a claim,” the “claim” must not be a hypothetical domestic claim that could have been raised by others, but rather must be the plaintiff's claim, i.e., “the claim at issue” in the case. Id. at 2371-72; accord </a:t>
            </a:r>
            <a:r>
              <a:rPr lang="en-US" altLang="ja-JP" sz="1200" dirty="0" err="1" smtClean="0"/>
              <a:t>Sniado</a:t>
            </a:r>
            <a:r>
              <a:rPr lang="en-US" altLang="ja-JP" sz="1200" dirty="0" smtClean="0"/>
              <a:t> v. Bank Austria AG, 378 F.3d 210, 212 (2d Cir.2004) (under </a:t>
            </a:r>
            <a:r>
              <a:rPr lang="en-US" altLang="ja-JP" sz="1200" dirty="0" err="1" smtClean="0"/>
              <a:t>Empagran</a:t>
            </a:r>
            <a:r>
              <a:rPr lang="en-US" altLang="ja-JP" sz="1200" dirty="0" smtClean="0"/>
              <a:t>, plaintiff “must allege that the European conspiracy's effect on domestic commerce gave rise to his claims”) (emphasis added). </a:t>
            </a:r>
          </a:p>
          <a:p>
            <a:endParaRPr lang="en-US" altLang="ja-JP" sz="1200" dirty="0"/>
          </a:p>
        </p:txBody>
      </p:sp>
      <p:sp>
        <p:nvSpPr>
          <p:cNvPr id="14" name="正方形/長方形 13"/>
          <p:cNvSpPr/>
          <p:nvPr/>
        </p:nvSpPr>
        <p:spPr>
          <a:xfrm>
            <a:off x="609387" y="3343621"/>
            <a:ext cx="7948446" cy="1169551"/>
          </a:xfrm>
          <a:prstGeom prst="rect">
            <a:avLst/>
          </a:prstGeom>
        </p:spPr>
        <p:txBody>
          <a:bodyPr wrap="square">
            <a:spAutoFit/>
          </a:bodyPr>
          <a:lstStyle/>
          <a:p>
            <a:r>
              <a:rPr lang="ja-JP" altLang="en-US" sz="1400" dirty="0" smtClean="0"/>
              <a:t>故に最高裁は、</a:t>
            </a:r>
            <a:r>
              <a:rPr lang="en-US" altLang="ja-JP" sz="1400" dirty="0" smtClean="0"/>
              <a:t>6a(2)</a:t>
            </a:r>
            <a:r>
              <a:rPr lang="ja-JP" altLang="en-US" sz="1400" dirty="0" smtClean="0"/>
              <a:t>における国内効果が「請求」を生じることを引用して、「請求」は国内で誰かが有している請求権ではなく、原告の請求、即ち本件で「問題となっている請求」でなければならないと結論づけた；</a:t>
            </a:r>
            <a:r>
              <a:rPr lang="en-US" altLang="ja-JP" sz="1400" dirty="0" smtClean="0"/>
              <a:t>accord </a:t>
            </a:r>
            <a:r>
              <a:rPr lang="en-US" altLang="ja-JP" sz="1400" dirty="0" err="1"/>
              <a:t>Sniado</a:t>
            </a:r>
            <a:r>
              <a:rPr lang="en-US" altLang="ja-JP" sz="1400" dirty="0"/>
              <a:t> v. Bank Austria AG, 378 F.3d 210, 212 (2d Cir.2004) </a:t>
            </a:r>
            <a:r>
              <a:rPr lang="en-US" altLang="ja-JP" sz="1400" dirty="0" smtClean="0"/>
              <a:t>(</a:t>
            </a:r>
            <a:r>
              <a:rPr lang="ja-JP" altLang="en-US" sz="1400" dirty="0" smtClean="0"/>
              <a:t>エンパグランでは、</a:t>
            </a:r>
            <a:r>
              <a:rPr lang="ja-JP" altLang="en-US" sz="1400" dirty="0"/>
              <a:t>原告は、 </a:t>
            </a:r>
            <a:r>
              <a:rPr lang="ja-JP" altLang="en-US" sz="1400" dirty="0" smtClean="0"/>
              <a:t>「ヨーロッパにおける協定の国内効果が原告の請求を生じることを示さなければならない」としている。</a:t>
            </a:r>
            <a:r>
              <a:rPr lang="en-US" altLang="ja-JP" sz="1400" dirty="0" smtClean="0"/>
              <a:t>)</a:t>
            </a:r>
            <a:endParaRPr lang="ja-JP" altLang="en-US" sz="1400" dirty="0"/>
          </a:p>
        </p:txBody>
      </p:sp>
      <p:sp>
        <p:nvSpPr>
          <p:cNvPr id="21" name="正方形/長方形 20"/>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a:solidFill>
                  <a:schemeClr val="tx1"/>
                </a:solidFill>
              </a:rPr>
              <a:t>Latino </a:t>
            </a:r>
            <a:r>
              <a:rPr lang="en-US" altLang="ja-JP" sz="1400" dirty="0" err="1">
                <a:solidFill>
                  <a:schemeClr val="tx1"/>
                </a:solidFill>
              </a:rPr>
              <a:t>Quimica-Amtex</a:t>
            </a:r>
            <a:r>
              <a:rPr lang="en-US" altLang="ja-JP" sz="1400" dirty="0">
                <a:solidFill>
                  <a:schemeClr val="tx1"/>
                </a:solidFill>
              </a:rPr>
              <a:t> S.A. v. </a:t>
            </a:r>
            <a:r>
              <a:rPr lang="en-US" altLang="ja-JP" sz="1400" dirty="0" err="1">
                <a:solidFill>
                  <a:schemeClr val="tx1"/>
                </a:solidFill>
              </a:rPr>
              <a:t>Akzo</a:t>
            </a:r>
            <a:r>
              <a:rPr lang="en-US" altLang="ja-JP" sz="1400" dirty="0">
                <a:solidFill>
                  <a:schemeClr val="tx1"/>
                </a:solidFill>
              </a:rPr>
              <a:t> Nobel Chemicals B.V. (2005)</a:t>
            </a:r>
            <a:endParaRPr lang="ja-JP" altLang="en-US" sz="1400" dirty="0">
              <a:solidFill>
                <a:schemeClr val="tx1"/>
              </a:solidFill>
            </a:endParaRPr>
          </a:p>
        </p:txBody>
      </p:sp>
    </p:spTree>
    <p:extLst>
      <p:ext uri="{BB962C8B-B14F-4D97-AF65-F5344CB8AC3E}">
        <p14:creationId xmlns:p14="http://schemas.microsoft.com/office/powerpoint/2010/main" val="13740352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a:t>論拠２</a:t>
            </a:r>
            <a:r>
              <a:rPr lang="ja-JP" altLang="en-US" sz="2800" dirty="0" smtClean="0"/>
              <a:t>不当性</a:t>
            </a:r>
            <a:r>
              <a:rPr lang="en-US" altLang="ja-JP" sz="2800" dirty="0" smtClean="0"/>
              <a:t/>
            </a:r>
            <a:br>
              <a:rPr lang="en-US" altLang="ja-JP" sz="2800" dirty="0" smtClean="0"/>
            </a:br>
            <a:r>
              <a:rPr lang="ja-JP" altLang="en-US" sz="2800" dirty="0" smtClean="0"/>
              <a:t>各国</a:t>
            </a:r>
            <a:r>
              <a:rPr lang="ja-JP" altLang="en-US" sz="2800" dirty="0"/>
              <a:t>競争法の不均衡の危険性 補足</a:t>
            </a:r>
            <a:endParaRPr kumimoji="1" lang="ja-JP" altLang="en-US" sz="28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55</a:t>
            </a:fld>
            <a:endParaRPr kumimoji="1" lang="ja-JP" altLang="en-US" dirty="0"/>
          </a:p>
        </p:txBody>
      </p:sp>
      <p:sp>
        <p:nvSpPr>
          <p:cNvPr id="5" name="三角形 4"/>
          <p:cNvSpPr/>
          <p:nvPr/>
        </p:nvSpPr>
        <p:spPr>
          <a:xfrm rot="10800000">
            <a:off x="2611494" y="4287020"/>
            <a:ext cx="3873500" cy="381000"/>
          </a:xfrm>
          <a:prstGeom prst="triangle">
            <a:avLst/>
          </a:prstGeom>
          <a:solidFill>
            <a:srgbClr val="B8A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6" name="テキスト ボックス 5"/>
          <p:cNvSpPr txBox="1"/>
          <p:nvPr/>
        </p:nvSpPr>
        <p:spPr>
          <a:xfrm>
            <a:off x="2004277" y="4881582"/>
            <a:ext cx="5109091" cy="461665"/>
          </a:xfrm>
          <a:prstGeom prst="rect">
            <a:avLst/>
          </a:prstGeom>
          <a:noFill/>
        </p:spPr>
        <p:txBody>
          <a:bodyPr wrap="none" rtlCol="0">
            <a:spAutoFit/>
          </a:bodyPr>
          <a:lstStyle/>
          <a:p>
            <a:pPr algn="ctr"/>
            <a:r>
              <a:rPr kumimoji="1" lang="ja-JP" altLang="en-US" sz="2400" b="1" u="sng" dirty="0" smtClean="0"/>
              <a:t>三倍額賠償が主な論点となっている</a:t>
            </a:r>
            <a:endParaRPr kumimoji="1" lang="ja-JP" altLang="en-US" sz="2400" b="1" u="sng" dirty="0"/>
          </a:p>
        </p:txBody>
      </p:sp>
      <p:sp>
        <p:nvSpPr>
          <p:cNvPr id="9" name="正方形/長方形 8"/>
          <p:cNvSpPr/>
          <p:nvPr/>
        </p:nvSpPr>
        <p:spPr>
          <a:xfrm>
            <a:off x="448067" y="1047090"/>
            <a:ext cx="8208507" cy="1617133"/>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0" name="正方形/長方形 9"/>
          <p:cNvSpPr/>
          <p:nvPr/>
        </p:nvSpPr>
        <p:spPr>
          <a:xfrm>
            <a:off x="448011" y="2780870"/>
            <a:ext cx="8221626" cy="1200431"/>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1" name="テキスト ボックス 10"/>
          <p:cNvSpPr txBox="1"/>
          <p:nvPr/>
        </p:nvSpPr>
        <p:spPr>
          <a:xfrm>
            <a:off x="470263" y="2844992"/>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2" name="テキスト ボックス 11"/>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3" name="正方形/長方形 12"/>
          <p:cNvSpPr/>
          <p:nvPr/>
        </p:nvSpPr>
        <p:spPr>
          <a:xfrm>
            <a:off x="686912" y="1474113"/>
            <a:ext cx="7731798" cy="923330"/>
          </a:xfrm>
          <a:prstGeom prst="rect">
            <a:avLst/>
          </a:prstGeom>
        </p:spPr>
        <p:txBody>
          <a:bodyPr wrap="square">
            <a:spAutoFit/>
          </a:bodyPr>
          <a:lstStyle/>
          <a:p>
            <a:r>
              <a:rPr lang="en-US" altLang="ja-JP" dirty="0" smtClean="0"/>
              <a:t>[EMPAGRAN]The </a:t>
            </a:r>
            <a:r>
              <a:rPr lang="en-US" altLang="ja-JP" dirty="0"/>
              <a:t>application, for example, of American private treble-damages remedies to anticompetitive conduct taking place abroad has generated considerable controversy.</a:t>
            </a:r>
          </a:p>
        </p:txBody>
      </p:sp>
      <p:sp>
        <p:nvSpPr>
          <p:cNvPr id="3" name="テキスト ボックス 2"/>
          <p:cNvSpPr txBox="1"/>
          <p:nvPr/>
        </p:nvSpPr>
        <p:spPr>
          <a:xfrm>
            <a:off x="686912" y="3222954"/>
            <a:ext cx="7722665" cy="646331"/>
          </a:xfrm>
          <a:prstGeom prst="rect">
            <a:avLst/>
          </a:prstGeom>
          <a:noFill/>
        </p:spPr>
        <p:txBody>
          <a:bodyPr wrap="square" rtlCol="0">
            <a:spAutoFit/>
          </a:bodyPr>
          <a:lstStyle/>
          <a:p>
            <a:r>
              <a:rPr lang="en-US" altLang="ja-JP" dirty="0"/>
              <a:t>[EMPAGRAN]</a:t>
            </a:r>
            <a:r>
              <a:rPr lang="ja-JP" altLang="en-US" dirty="0" smtClean="0"/>
              <a:t>国外</a:t>
            </a:r>
            <a:r>
              <a:rPr lang="ja-JP" altLang="en-US" dirty="0"/>
              <a:t>における反競争的行為に対する米国私訴における三倍額賠償による救済の適用</a:t>
            </a:r>
            <a:r>
              <a:rPr lang="ja-JP" altLang="en-US" dirty="0" smtClean="0"/>
              <a:t>は主要な論点を生じた。</a:t>
            </a:r>
            <a:endParaRPr kumimoji="1" lang="ja-JP" altLang="en-US" dirty="0"/>
          </a:p>
        </p:txBody>
      </p:sp>
      <p:sp>
        <p:nvSpPr>
          <p:cNvPr id="15" name="正方形/長方形 14"/>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it-IT" altLang="ja-JP" sz="1400" dirty="0">
                <a:solidFill>
                  <a:schemeClr val="tx1"/>
                </a:solidFill>
              </a:rPr>
              <a:t> </a:t>
            </a:r>
            <a:r>
              <a:rPr lang="it-IT" altLang="ja-JP" sz="1400" dirty="0" err="1">
                <a:solidFill>
                  <a:schemeClr val="tx1"/>
                </a:solidFill>
              </a:rPr>
              <a:t>F</a:t>
            </a:r>
            <a:r>
              <a:rPr lang="it-IT" altLang="ja-JP" sz="1400" dirty="0">
                <a:solidFill>
                  <a:schemeClr val="tx1"/>
                </a:solidFill>
              </a:rPr>
              <a:t>. </a:t>
            </a:r>
            <a:r>
              <a:rPr lang="it-IT" altLang="ja-JP" sz="1400" dirty="0" err="1">
                <a:solidFill>
                  <a:schemeClr val="tx1"/>
                </a:solidFill>
              </a:rPr>
              <a:t>Hoffmann</a:t>
            </a:r>
            <a:r>
              <a:rPr lang="it-IT" altLang="ja-JP" sz="1400" dirty="0">
                <a:solidFill>
                  <a:schemeClr val="tx1"/>
                </a:solidFill>
              </a:rPr>
              <a:t>-La Roche Ltd. v. </a:t>
            </a:r>
            <a:r>
              <a:rPr lang="it-IT" altLang="ja-JP" sz="1400" dirty="0" err="1">
                <a:solidFill>
                  <a:schemeClr val="tx1"/>
                </a:solidFill>
              </a:rPr>
              <a:t>Empagran</a:t>
            </a:r>
            <a:r>
              <a:rPr lang="it-IT" altLang="ja-JP" sz="1400" dirty="0">
                <a:solidFill>
                  <a:schemeClr val="tx1"/>
                </a:solidFill>
              </a:rPr>
              <a:t> S.A., 542 U.S. 155 (2004</a:t>
            </a:r>
            <a:r>
              <a:rPr lang="it-IT" altLang="ja-JP" sz="1400" dirty="0" smtClean="0">
                <a:solidFill>
                  <a:schemeClr val="tx1"/>
                </a:solidFill>
              </a:rPr>
              <a:t>)</a:t>
            </a:r>
            <a:endParaRPr lang="it-IT" altLang="ja-JP" sz="1400" dirty="0">
              <a:solidFill>
                <a:schemeClr val="tx1"/>
              </a:solidFill>
            </a:endParaRPr>
          </a:p>
        </p:txBody>
      </p:sp>
      <p:sp>
        <p:nvSpPr>
          <p:cNvPr id="7" name="テキスト ボックス 6"/>
          <p:cNvSpPr txBox="1"/>
          <p:nvPr/>
        </p:nvSpPr>
        <p:spPr>
          <a:xfrm>
            <a:off x="0" y="5556808"/>
            <a:ext cx="9161482" cy="523220"/>
          </a:xfrm>
          <a:prstGeom prst="rect">
            <a:avLst/>
          </a:prstGeom>
          <a:noFill/>
        </p:spPr>
        <p:txBody>
          <a:bodyPr wrap="none" rtlCol="0">
            <a:spAutoFit/>
          </a:bodyPr>
          <a:lstStyle/>
          <a:p>
            <a:r>
              <a:rPr kumimoji="1" lang="ja-JP" altLang="en-US" sz="2800" b="1" u="sng" dirty="0" smtClean="0">
                <a:solidFill>
                  <a:srgbClr val="FF0000"/>
                </a:solidFill>
              </a:rPr>
              <a:t>しかし、三倍額賠償を過大評価しているのではないか？</a:t>
            </a:r>
            <a:endParaRPr kumimoji="1" lang="ja-JP" altLang="en-US" sz="2800" b="1" u="sng" dirty="0">
              <a:solidFill>
                <a:srgbClr val="FF0000"/>
              </a:solidFill>
            </a:endParaRPr>
          </a:p>
        </p:txBody>
      </p:sp>
    </p:spTree>
    <p:extLst>
      <p:ext uri="{BB962C8B-B14F-4D97-AF65-F5344CB8AC3E}">
        <p14:creationId xmlns:p14="http://schemas.microsoft.com/office/powerpoint/2010/main" val="18615467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a:t>論拠２</a:t>
            </a:r>
            <a:r>
              <a:rPr lang="ja-JP" altLang="en-US" sz="2800" dirty="0" smtClean="0"/>
              <a:t>不当性</a:t>
            </a:r>
            <a:r>
              <a:rPr lang="en-US" altLang="ja-JP" sz="2800" dirty="0" smtClean="0"/>
              <a:t/>
            </a:r>
            <a:br>
              <a:rPr lang="en-US" altLang="ja-JP" sz="2800" dirty="0" smtClean="0"/>
            </a:br>
            <a:r>
              <a:rPr lang="ja-JP" altLang="en-US" sz="2800" dirty="0" smtClean="0"/>
              <a:t>競争法</a:t>
            </a:r>
            <a:r>
              <a:rPr lang="ja-JP" altLang="en-US" sz="2800" dirty="0"/>
              <a:t>の選択基準は賠償額だけではない</a:t>
            </a:r>
            <a:endParaRPr kumimoji="1" lang="ja-JP" altLang="en-US" sz="28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56</a:t>
            </a:fld>
            <a:endParaRPr kumimoji="1" lang="ja-JP" altLang="en-US" dirty="0"/>
          </a:p>
        </p:txBody>
      </p:sp>
      <p:sp>
        <p:nvSpPr>
          <p:cNvPr id="7" name="右矢印 6"/>
          <p:cNvSpPr/>
          <p:nvPr/>
        </p:nvSpPr>
        <p:spPr>
          <a:xfrm>
            <a:off x="587412" y="5881480"/>
            <a:ext cx="1010195" cy="705394"/>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solidFill>
                <a:srgbClr val="FF0000"/>
              </a:solidFill>
            </a:endParaRPr>
          </a:p>
        </p:txBody>
      </p:sp>
      <p:sp>
        <p:nvSpPr>
          <p:cNvPr id="9" name="テキスト ボックス 8"/>
          <p:cNvSpPr txBox="1"/>
          <p:nvPr/>
        </p:nvSpPr>
        <p:spPr>
          <a:xfrm>
            <a:off x="1729647" y="5983484"/>
            <a:ext cx="6647974" cy="646331"/>
          </a:xfrm>
          <a:prstGeom prst="rect">
            <a:avLst/>
          </a:prstGeom>
          <a:noFill/>
        </p:spPr>
        <p:txBody>
          <a:bodyPr wrap="none" rtlCol="0">
            <a:spAutoFit/>
          </a:bodyPr>
          <a:lstStyle/>
          <a:p>
            <a:r>
              <a:rPr kumimoji="1" lang="ja-JP" altLang="en-US" sz="3600" b="1" dirty="0" smtClean="0"/>
              <a:t>賠償額は一要素にしか過ぎない</a:t>
            </a:r>
            <a:endParaRPr kumimoji="1" lang="ja-JP" altLang="en-US" sz="3600" b="1" dirty="0"/>
          </a:p>
        </p:txBody>
      </p:sp>
      <p:grpSp>
        <p:nvGrpSpPr>
          <p:cNvPr id="6" name="図形グループ 5"/>
          <p:cNvGrpSpPr/>
          <p:nvPr/>
        </p:nvGrpSpPr>
        <p:grpSpPr>
          <a:xfrm>
            <a:off x="324142" y="1239132"/>
            <a:ext cx="8996848" cy="4561288"/>
            <a:chOff x="39329" y="1158073"/>
            <a:chExt cx="8996848" cy="4561288"/>
          </a:xfrm>
        </p:grpSpPr>
        <p:graphicFrame>
          <p:nvGraphicFramePr>
            <p:cNvPr id="3" name="図表 2"/>
            <p:cNvGraphicFramePr/>
            <p:nvPr>
              <p:extLst>
                <p:ext uri="{D42A27DB-BD31-4B8C-83A1-F6EECF244321}">
                  <p14:modId xmlns:p14="http://schemas.microsoft.com/office/powerpoint/2010/main" val="1753210035"/>
                </p:ext>
              </p:extLst>
            </p:nvPr>
          </p:nvGraphicFramePr>
          <p:xfrm>
            <a:off x="875071" y="1158073"/>
            <a:ext cx="8161106" cy="456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左中かっこ 11"/>
            <p:cNvSpPr/>
            <p:nvPr/>
          </p:nvSpPr>
          <p:spPr>
            <a:xfrm>
              <a:off x="1366684" y="1294255"/>
              <a:ext cx="450051" cy="2998838"/>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kumimoji="1" lang="ja-JP" altLang="en-US"/>
            </a:p>
          </p:txBody>
        </p:sp>
        <p:sp>
          <p:nvSpPr>
            <p:cNvPr id="13" name="テキスト ボックス 12"/>
            <p:cNvSpPr txBox="1"/>
            <p:nvPr/>
          </p:nvSpPr>
          <p:spPr>
            <a:xfrm>
              <a:off x="39329" y="2332009"/>
              <a:ext cx="1425677" cy="1200329"/>
            </a:xfrm>
            <a:prstGeom prst="rect">
              <a:avLst/>
            </a:prstGeom>
            <a:noFill/>
          </p:spPr>
          <p:txBody>
            <a:bodyPr wrap="square" rtlCol="0">
              <a:spAutoFit/>
            </a:bodyPr>
            <a:lstStyle/>
            <a:p>
              <a:r>
                <a:rPr kumimoji="1" lang="ja-JP" altLang="en-US" sz="2400" b="1" dirty="0" smtClean="0"/>
                <a:t>訴訟時に考慮する２大要素</a:t>
              </a:r>
              <a:endParaRPr kumimoji="1" lang="ja-JP" altLang="en-US" sz="2400" b="1" dirty="0"/>
            </a:p>
          </p:txBody>
        </p:sp>
      </p:grpSp>
      <p:sp>
        <p:nvSpPr>
          <p:cNvPr id="5" name="乗算記号 4"/>
          <p:cNvSpPr/>
          <p:nvPr/>
        </p:nvSpPr>
        <p:spPr>
          <a:xfrm>
            <a:off x="3176786" y="2496191"/>
            <a:ext cx="737419" cy="757084"/>
          </a:xfrm>
          <a:prstGeom prst="mathMultiply">
            <a:avLst/>
          </a:prstGeom>
          <a:solidFill>
            <a:srgbClr val="FF0000"/>
          </a:solidFill>
          <a:ln>
            <a:no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smtClean="0">
              <a:solidFill>
                <a:srgbClr val="FF0000"/>
              </a:solidFill>
            </a:endParaRPr>
          </a:p>
        </p:txBody>
      </p:sp>
      <p:sp>
        <p:nvSpPr>
          <p:cNvPr id="8" name="テキスト ボックス 7"/>
          <p:cNvSpPr txBox="1"/>
          <p:nvPr/>
        </p:nvSpPr>
        <p:spPr>
          <a:xfrm>
            <a:off x="4553216" y="2126859"/>
            <a:ext cx="4698722" cy="369332"/>
          </a:xfrm>
          <a:prstGeom prst="rect">
            <a:avLst/>
          </a:prstGeom>
          <a:noFill/>
        </p:spPr>
        <p:txBody>
          <a:bodyPr wrap="none" rtlCol="0">
            <a:spAutoFit/>
          </a:bodyPr>
          <a:lstStyle/>
          <a:p>
            <a:r>
              <a:rPr kumimoji="1" lang="en-US" altLang="ja-JP" dirty="0" smtClean="0"/>
              <a:t>※</a:t>
            </a:r>
            <a:r>
              <a:rPr kumimoji="1" lang="ja-JP" altLang="en-US" dirty="0" smtClean="0"/>
              <a:t>②訴訟費用</a:t>
            </a:r>
            <a:r>
              <a:rPr kumimoji="1" lang="en-US" altLang="ja-JP" dirty="0" smtClean="0"/>
              <a:t> e.g. </a:t>
            </a:r>
            <a:r>
              <a:rPr kumimoji="1" lang="ja-JP" altLang="en-US" dirty="0" smtClean="0"/>
              <a:t>金銭的費用、労力、時間</a:t>
            </a:r>
            <a:endParaRPr kumimoji="1" lang="ja-JP" altLang="en-US" dirty="0"/>
          </a:p>
        </p:txBody>
      </p:sp>
    </p:spTree>
    <p:extLst>
      <p:ext uri="{BB962C8B-B14F-4D97-AF65-F5344CB8AC3E}">
        <p14:creationId xmlns:p14="http://schemas.microsoft.com/office/powerpoint/2010/main" val="8008903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a:t>論拠２</a:t>
            </a:r>
            <a:r>
              <a:rPr lang="ja-JP" altLang="en-US" sz="2800" dirty="0" smtClean="0"/>
              <a:t>不当性</a:t>
            </a:r>
            <a:r>
              <a:rPr lang="en-US" altLang="ja-JP" sz="2800" dirty="0" smtClean="0"/>
              <a:t/>
            </a:r>
            <a:br>
              <a:rPr lang="en-US" altLang="ja-JP" sz="2800" dirty="0" smtClean="0"/>
            </a:br>
            <a:r>
              <a:rPr lang="ja-JP" altLang="en-US" sz="2800" dirty="0" smtClean="0"/>
              <a:t>各国</a:t>
            </a:r>
            <a:r>
              <a:rPr lang="ja-JP" altLang="en-US" sz="2800" dirty="0"/>
              <a:t>競争法は強化されてきている</a:t>
            </a:r>
            <a:endParaRPr lang="en-US" altLang="ja-JP" sz="28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57</a:t>
            </a:fld>
            <a:endParaRPr kumimoji="1" lang="ja-JP" altLang="en-US" dirty="0"/>
          </a:p>
        </p:txBody>
      </p:sp>
      <p:sp>
        <p:nvSpPr>
          <p:cNvPr id="5" name="三角形 4"/>
          <p:cNvSpPr/>
          <p:nvPr/>
        </p:nvSpPr>
        <p:spPr>
          <a:xfrm rot="10800000">
            <a:off x="2633939" y="4675057"/>
            <a:ext cx="3873500" cy="321708"/>
          </a:xfrm>
          <a:prstGeom prst="triangle">
            <a:avLst/>
          </a:prstGeom>
          <a:solidFill>
            <a:srgbClr val="B8A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6" name="正方形/長方形 5"/>
          <p:cNvSpPr/>
          <p:nvPr/>
        </p:nvSpPr>
        <p:spPr>
          <a:xfrm>
            <a:off x="887632" y="5211699"/>
            <a:ext cx="7366119" cy="954107"/>
          </a:xfrm>
          <a:prstGeom prst="rect">
            <a:avLst/>
          </a:prstGeom>
        </p:spPr>
        <p:txBody>
          <a:bodyPr wrap="none">
            <a:spAutoFit/>
          </a:bodyPr>
          <a:lstStyle/>
          <a:p>
            <a:pPr algn="ctr"/>
            <a:r>
              <a:rPr lang="ja-JP" altLang="en-US" sz="2800" b="1" u="sng" dirty="0" smtClean="0">
                <a:solidFill>
                  <a:srgbClr val="FF0000"/>
                </a:solidFill>
              </a:rPr>
              <a:t>論拠２</a:t>
            </a:r>
            <a:r>
              <a:rPr lang="ja-JP" altLang="en-US" sz="2800" b="1" u="sng" dirty="0">
                <a:solidFill>
                  <a:srgbClr val="FF0000"/>
                </a:solidFill>
              </a:rPr>
              <a:t>は三倍額賠償を絶対視して</a:t>
            </a:r>
            <a:r>
              <a:rPr lang="ja-JP" altLang="en-US" sz="2800" b="1" u="sng" dirty="0" smtClean="0">
                <a:solidFill>
                  <a:srgbClr val="FF0000"/>
                </a:solidFill>
              </a:rPr>
              <a:t>いる</a:t>
            </a:r>
            <a:endParaRPr lang="en-US" altLang="ja-JP" sz="2800" b="1" u="sng" dirty="0" smtClean="0">
              <a:solidFill>
                <a:srgbClr val="FF0000"/>
              </a:solidFill>
            </a:endParaRPr>
          </a:p>
          <a:p>
            <a:pPr algn="ctr"/>
            <a:r>
              <a:rPr lang="ja-JP" altLang="en-US" sz="2800" b="1" u="sng" dirty="0" smtClean="0">
                <a:solidFill>
                  <a:srgbClr val="FF0000"/>
                </a:solidFill>
              </a:rPr>
              <a:t>各国競争法が強化</a:t>
            </a:r>
            <a:r>
              <a:rPr lang="ja-JP" altLang="en-US" sz="2800" b="1" u="sng" dirty="0">
                <a:solidFill>
                  <a:srgbClr val="FF0000"/>
                </a:solidFill>
              </a:rPr>
              <a:t>されてきて</a:t>
            </a:r>
            <a:r>
              <a:rPr lang="ja-JP" altLang="en-US" sz="2800" b="1" u="sng" dirty="0" smtClean="0">
                <a:solidFill>
                  <a:srgbClr val="FF0000"/>
                </a:solidFill>
              </a:rPr>
              <a:t>いることを無視</a:t>
            </a:r>
            <a:endParaRPr lang="en-US" altLang="ja-JP" sz="2800" b="1" u="sng" dirty="0" smtClean="0">
              <a:solidFill>
                <a:srgbClr val="FF0000"/>
              </a:solidFill>
            </a:endParaRPr>
          </a:p>
        </p:txBody>
      </p:sp>
      <p:graphicFrame>
        <p:nvGraphicFramePr>
          <p:cNvPr id="3" name="表 2"/>
          <p:cNvGraphicFramePr>
            <a:graphicFrameLocks noGrp="1"/>
          </p:cNvGraphicFramePr>
          <p:nvPr>
            <p:extLst>
              <p:ext uri="{D42A27DB-BD31-4B8C-83A1-F6EECF244321}">
                <p14:modId xmlns:p14="http://schemas.microsoft.com/office/powerpoint/2010/main" val="1235340298"/>
              </p:ext>
            </p:extLst>
          </p:nvPr>
        </p:nvGraphicFramePr>
        <p:xfrm>
          <a:off x="234448" y="1158073"/>
          <a:ext cx="8672480" cy="3236270"/>
        </p:xfrm>
        <a:graphic>
          <a:graphicData uri="http://schemas.openxmlformats.org/drawingml/2006/table">
            <a:tbl>
              <a:tblPr firstRow="1" bandRow="1">
                <a:tableStyleId>{F5AB1C69-6EDB-4FF4-983F-18BD219EF322}</a:tableStyleId>
              </a:tblPr>
              <a:tblGrid>
                <a:gridCol w="4336240"/>
                <a:gridCol w="4336240"/>
              </a:tblGrid>
              <a:tr h="767971">
                <a:tc>
                  <a:txBody>
                    <a:bodyPr/>
                    <a:lstStyle/>
                    <a:p>
                      <a:pPr algn="ctr"/>
                      <a:r>
                        <a:rPr kumimoji="1" lang="ja-JP" altLang="en-US" sz="2400" b="1" dirty="0" smtClean="0"/>
                        <a:t>競争法</a:t>
                      </a:r>
                      <a:endParaRPr kumimoji="1" lang="ja-JP" altLang="en-US" sz="2400" b="1" dirty="0"/>
                    </a:p>
                  </a:txBody>
                  <a:tcPr anchor="ctr"/>
                </a:tc>
                <a:tc>
                  <a:txBody>
                    <a:bodyPr/>
                    <a:lstStyle/>
                    <a:p>
                      <a:pPr algn="ctr"/>
                      <a:r>
                        <a:rPr kumimoji="1" lang="ja-JP" altLang="en-US" sz="2400" b="1" dirty="0" smtClean="0"/>
                        <a:t>エンフォースメント強化</a:t>
                      </a:r>
                      <a:endParaRPr kumimoji="1" lang="ja-JP" altLang="en-US" sz="2400" b="1" dirty="0"/>
                    </a:p>
                  </a:txBody>
                  <a:tcPr anchor="ctr"/>
                </a:tc>
              </a:tr>
              <a:tr h="850164">
                <a:tc>
                  <a:txBody>
                    <a:bodyPr/>
                    <a:lstStyle/>
                    <a:p>
                      <a:pPr algn="ctr"/>
                      <a:r>
                        <a:rPr kumimoji="1" lang="en-US" altLang="ja-JP" sz="2400" b="1" dirty="0" smtClean="0"/>
                        <a:t>EU</a:t>
                      </a:r>
                      <a:r>
                        <a:rPr kumimoji="1" lang="ja-JP" altLang="en-US" sz="2400" b="1" dirty="0" smtClean="0"/>
                        <a:t>競争法</a:t>
                      </a:r>
                      <a:endParaRPr kumimoji="1" lang="en-US" altLang="ja-JP" sz="2400" b="1" dirty="0" smtClean="0"/>
                    </a:p>
                  </a:txBody>
                  <a:tcPr anchor="ctr"/>
                </a:tc>
                <a:tc>
                  <a:txBody>
                    <a:bodyPr/>
                    <a:lstStyle/>
                    <a:p>
                      <a:pPr algn="ctr"/>
                      <a:r>
                        <a:rPr kumimoji="1" lang="ja-JP" altLang="en-US" sz="2400" b="1" dirty="0" smtClean="0"/>
                        <a:t>国際カルテルに対する</a:t>
                      </a:r>
                      <a:r>
                        <a:rPr kumimoji="1" lang="en-US" altLang="ja-JP" sz="2400" b="1" dirty="0" smtClean="0"/>
                        <a:t/>
                      </a:r>
                      <a:br>
                        <a:rPr kumimoji="1" lang="en-US" altLang="ja-JP" sz="2400" b="1" dirty="0" smtClean="0"/>
                      </a:br>
                      <a:r>
                        <a:rPr kumimoji="1" lang="ja-JP" altLang="en-US" sz="2400" b="1" dirty="0" smtClean="0"/>
                        <a:t>巨額の制裁金</a:t>
                      </a:r>
                      <a:endParaRPr kumimoji="1" lang="ja-JP" altLang="en-US" sz="2400" b="1" dirty="0"/>
                    </a:p>
                  </a:txBody>
                  <a:tcPr anchor="ctr"/>
                </a:tc>
              </a:tr>
              <a:tr h="850164">
                <a:tc>
                  <a:txBody>
                    <a:bodyPr/>
                    <a:lstStyle/>
                    <a:p>
                      <a:pPr algn="ctr"/>
                      <a:r>
                        <a:rPr kumimoji="1" lang="ja-JP" altLang="en-US" sz="2400" b="1" dirty="0" smtClean="0"/>
                        <a:t>英国企業法</a:t>
                      </a:r>
                      <a:endParaRPr kumimoji="1" lang="en-US" altLang="ja-JP" sz="2400" b="1" dirty="0" smtClean="0"/>
                    </a:p>
                  </a:txBody>
                  <a:tcPr anchor="ctr"/>
                </a:tc>
                <a:tc>
                  <a:txBody>
                    <a:bodyPr/>
                    <a:lstStyle/>
                    <a:p>
                      <a:pPr algn="ctr"/>
                      <a:r>
                        <a:rPr kumimoji="1" lang="ja-JP" altLang="en-US" sz="2400" b="1" dirty="0" smtClean="0"/>
                        <a:t>カルテル加担者に対する</a:t>
                      </a:r>
                      <a:r>
                        <a:rPr kumimoji="1" lang="en-US" altLang="ja-JP" sz="2400" b="1" dirty="0" smtClean="0"/>
                        <a:t/>
                      </a:r>
                      <a:br>
                        <a:rPr kumimoji="1" lang="en-US" altLang="ja-JP" sz="2400" b="1" dirty="0" smtClean="0"/>
                      </a:br>
                      <a:r>
                        <a:rPr kumimoji="1" lang="ja-JP" altLang="en-US" sz="2400" b="1" dirty="0" smtClean="0"/>
                        <a:t>刑罰賦課</a:t>
                      </a:r>
                      <a:endParaRPr kumimoji="1" lang="ja-JP" altLang="en-US" sz="2400" b="1" dirty="0"/>
                    </a:p>
                  </a:txBody>
                  <a:tcPr anchor="ctr"/>
                </a:tc>
              </a:tr>
              <a:tr h="767971">
                <a:tc>
                  <a:txBody>
                    <a:bodyPr/>
                    <a:lstStyle/>
                    <a:p>
                      <a:pPr algn="ctr"/>
                      <a:r>
                        <a:rPr kumimoji="1" lang="ja-JP" altLang="en-US" sz="2400" b="1" dirty="0" smtClean="0"/>
                        <a:t>日本独占禁止法</a:t>
                      </a:r>
                      <a:endParaRPr kumimoji="1" lang="ja-JP" altLang="en-US" sz="2400" b="1" dirty="0"/>
                    </a:p>
                  </a:txBody>
                  <a:tcPr anchor="ctr"/>
                </a:tc>
                <a:tc>
                  <a:txBody>
                    <a:bodyPr/>
                    <a:lstStyle/>
                    <a:p>
                      <a:pPr algn="ctr"/>
                      <a:r>
                        <a:rPr kumimoji="1" lang="ja-JP" altLang="en-US" sz="2400" b="1" dirty="0" smtClean="0"/>
                        <a:t>課徴金賦課</a:t>
                      </a:r>
                      <a:endParaRPr kumimoji="1" lang="ja-JP" altLang="en-US" sz="2400" b="1" dirty="0"/>
                    </a:p>
                  </a:txBody>
                  <a:tcPr anchor="ctr"/>
                </a:tc>
              </a:tr>
            </a:tbl>
          </a:graphicData>
        </a:graphic>
      </p:graphicFrame>
      <p:sp>
        <p:nvSpPr>
          <p:cNvPr id="8" name="正方形/長方形 7"/>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r>
              <a:rPr lang="ja-JP" altLang="en-US" sz="1400" dirty="0">
                <a:solidFill>
                  <a:schemeClr val="tx1"/>
                </a:solidFill>
              </a:rPr>
              <a:t>出典：藤川信夫</a:t>
            </a:r>
            <a:r>
              <a:rPr lang="en-US" altLang="ja-JP" sz="1400" dirty="0">
                <a:solidFill>
                  <a:schemeClr val="tx1"/>
                </a:solidFill>
              </a:rPr>
              <a:t>. </a:t>
            </a:r>
            <a:r>
              <a:rPr lang="ja-JP" altLang="en-US" sz="1400" dirty="0">
                <a:solidFill>
                  <a:schemeClr val="tx1"/>
                </a:solidFill>
              </a:rPr>
              <a:t>「国際取引法ならびに独占禁止法における域外適用の考察─ドッド・フランク法と米国海外汚職行為防止法の交錯ならびに域外適用のリスクマネジメント─」</a:t>
            </a:r>
            <a:endParaRPr lang="en-US" altLang="ja-JP" sz="1400" dirty="0">
              <a:solidFill>
                <a:schemeClr val="tx1"/>
              </a:solidFill>
            </a:endParaRPr>
          </a:p>
        </p:txBody>
      </p:sp>
    </p:spTree>
    <p:extLst>
      <p:ext uri="{BB962C8B-B14F-4D97-AF65-F5344CB8AC3E}">
        <p14:creationId xmlns:p14="http://schemas.microsoft.com/office/powerpoint/2010/main" val="17719590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800" dirty="0"/>
              <a:t>論拠２</a:t>
            </a:r>
            <a:r>
              <a:rPr lang="ja-JP" altLang="en-US" sz="2800" dirty="0" smtClean="0"/>
              <a:t>不当性 </a:t>
            </a:r>
            <a:r>
              <a:rPr lang="en-US" altLang="ja-JP" sz="2800" dirty="0"/>
              <a:t/>
            </a:r>
            <a:br>
              <a:rPr lang="en-US" altLang="ja-JP" sz="2800" dirty="0"/>
            </a:br>
            <a:r>
              <a:rPr lang="ja-JP" altLang="en-US" sz="2800" dirty="0" smtClean="0"/>
              <a:t>競争法</a:t>
            </a:r>
            <a:r>
              <a:rPr lang="ja-JP" altLang="en-US" sz="2800" dirty="0"/>
              <a:t>の優劣は米国が判断すべきではない</a:t>
            </a:r>
            <a:endParaRPr kumimoji="1" lang="ja-JP" altLang="en-US" sz="28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58</a:t>
            </a:fld>
            <a:endParaRPr kumimoji="1" lang="ja-JP" altLang="en-US" dirty="0"/>
          </a:p>
        </p:txBody>
      </p:sp>
      <p:sp>
        <p:nvSpPr>
          <p:cNvPr id="5" name="テキスト ボックス 4"/>
          <p:cNvSpPr txBox="1"/>
          <p:nvPr/>
        </p:nvSpPr>
        <p:spPr>
          <a:xfrm>
            <a:off x="593567" y="2067214"/>
            <a:ext cx="7981673" cy="584775"/>
          </a:xfrm>
          <a:prstGeom prst="rect">
            <a:avLst/>
          </a:prstGeom>
          <a:noFill/>
        </p:spPr>
        <p:txBody>
          <a:bodyPr wrap="none" rtlCol="0">
            <a:spAutoFit/>
          </a:bodyPr>
          <a:lstStyle/>
          <a:p>
            <a:pPr algn="ctr"/>
            <a:r>
              <a:rPr kumimoji="1" lang="ja-JP" altLang="en-US" sz="3200" b="1" dirty="0" smtClean="0"/>
              <a:t>論拠</a:t>
            </a:r>
            <a:r>
              <a:rPr lang="ja-JP" altLang="en-US" sz="3200" b="1" dirty="0" smtClean="0"/>
              <a:t>２</a:t>
            </a:r>
            <a:r>
              <a:rPr kumimoji="1" lang="ja-JP" altLang="en-US" sz="3200" b="1" dirty="0" smtClean="0"/>
              <a:t>：</a:t>
            </a:r>
            <a:r>
              <a:rPr lang="ja-JP" altLang="en-US" sz="3200" b="1" dirty="0"/>
              <a:t>三倍額賠償は外国競争法より優位</a:t>
            </a:r>
            <a:endParaRPr lang="en-US" altLang="ja-JP" sz="3200" b="1" dirty="0"/>
          </a:p>
        </p:txBody>
      </p:sp>
      <p:sp>
        <p:nvSpPr>
          <p:cNvPr id="6" name="テキスト ボックス 5"/>
          <p:cNvSpPr txBox="1"/>
          <p:nvPr/>
        </p:nvSpPr>
        <p:spPr>
          <a:xfrm>
            <a:off x="115375" y="3215373"/>
            <a:ext cx="8802410" cy="1077218"/>
          </a:xfrm>
          <a:prstGeom prst="rect">
            <a:avLst/>
          </a:prstGeom>
          <a:noFill/>
        </p:spPr>
        <p:txBody>
          <a:bodyPr wrap="none" rtlCol="0">
            <a:spAutoFit/>
          </a:bodyPr>
          <a:lstStyle/>
          <a:p>
            <a:pPr algn="ctr"/>
            <a:r>
              <a:rPr lang="ja-JP" altLang="en-US" sz="3200" b="1" dirty="0" smtClean="0">
                <a:solidFill>
                  <a:srgbClr val="FF0000"/>
                </a:solidFill>
              </a:rPr>
              <a:t>米国裁判所</a:t>
            </a:r>
            <a:r>
              <a:rPr lang="ja-JP" altLang="en-US" sz="3200" b="1" dirty="0"/>
              <a:t>が外国競争法の</a:t>
            </a:r>
            <a:r>
              <a:rPr lang="ja-JP" altLang="en-US" sz="3200" b="1" dirty="0">
                <a:solidFill>
                  <a:srgbClr val="FF0000"/>
                </a:solidFill>
              </a:rPr>
              <a:t>優劣</a:t>
            </a:r>
            <a:r>
              <a:rPr lang="ja-JP" altLang="en-US" sz="3200" b="1" dirty="0"/>
              <a:t>を評価して</a:t>
            </a:r>
            <a:r>
              <a:rPr lang="ja-JP" altLang="en-US" sz="3200" b="1" dirty="0" smtClean="0"/>
              <a:t>いる</a:t>
            </a:r>
            <a:endParaRPr lang="en-US" altLang="ja-JP" sz="3200" b="1" dirty="0" smtClean="0"/>
          </a:p>
          <a:p>
            <a:pPr algn="ctr"/>
            <a:r>
              <a:rPr lang="ja-JP" altLang="en-US" sz="3200" b="1" dirty="0" smtClean="0"/>
              <a:t>本来、</a:t>
            </a:r>
            <a:r>
              <a:rPr lang="ja-JP" altLang="en-US" sz="3200" b="1" dirty="0" smtClean="0">
                <a:solidFill>
                  <a:srgbClr val="FF0000"/>
                </a:solidFill>
              </a:rPr>
              <a:t>損害</a:t>
            </a:r>
            <a:r>
              <a:rPr lang="ja-JP" altLang="en-US" sz="3200" b="1" dirty="0">
                <a:solidFill>
                  <a:srgbClr val="FF0000"/>
                </a:solidFill>
              </a:rPr>
              <a:t>を被った原告</a:t>
            </a:r>
            <a:r>
              <a:rPr lang="ja-JP" altLang="en-US" sz="3200" b="1" dirty="0"/>
              <a:t>が判断す</a:t>
            </a:r>
            <a:r>
              <a:rPr lang="ja-JP" altLang="en-US" sz="3200" b="1" dirty="0" smtClean="0"/>
              <a:t>べき</a:t>
            </a:r>
            <a:endParaRPr lang="en-US" altLang="ja-JP" sz="3200" b="1" dirty="0"/>
          </a:p>
        </p:txBody>
      </p:sp>
      <p:sp>
        <p:nvSpPr>
          <p:cNvPr id="11" name="三角形 10"/>
          <p:cNvSpPr/>
          <p:nvPr/>
        </p:nvSpPr>
        <p:spPr>
          <a:xfrm rot="10800000">
            <a:off x="2208351" y="4444144"/>
            <a:ext cx="4616458" cy="313967"/>
          </a:xfrm>
          <a:prstGeom prs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12" name="正方形/長方形 11"/>
          <p:cNvSpPr/>
          <p:nvPr/>
        </p:nvSpPr>
        <p:spPr>
          <a:xfrm>
            <a:off x="538934" y="5131856"/>
            <a:ext cx="8090937" cy="893695"/>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b="1" dirty="0"/>
              <a:t>国際礼譲の趣旨（外国主権の尊重）を没却</a:t>
            </a:r>
          </a:p>
        </p:txBody>
      </p:sp>
      <p:sp>
        <p:nvSpPr>
          <p:cNvPr id="13" name="正方形/長方形 12"/>
          <p:cNvSpPr/>
          <p:nvPr/>
        </p:nvSpPr>
        <p:spPr>
          <a:xfrm>
            <a:off x="480151" y="1676368"/>
            <a:ext cx="8208507" cy="1230468"/>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Tree>
    <p:extLst>
      <p:ext uri="{BB962C8B-B14F-4D97-AF65-F5344CB8AC3E}">
        <p14:creationId xmlns:p14="http://schemas.microsoft.com/office/powerpoint/2010/main" val="6994942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3200" dirty="0" smtClean="0"/>
              <a:t>論拠２不当性 リニエンシー制度の形骸化？</a:t>
            </a:r>
            <a:endParaRPr kumimoji="1" lang="ja-JP" altLang="en-US" sz="32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59</a:t>
            </a:fld>
            <a:endParaRPr kumimoji="1" lang="ja-JP" altLang="en-US" dirty="0"/>
          </a:p>
        </p:txBody>
      </p:sp>
      <p:grpSp>
        <p:nvGrpSpPr>
          <p:cNvPr id="15" name="図形グループ 14"/>
          <p:cNvGrpSpPr/>
          <p:nvPr/>
        </p:nvGrpSpPr>
        <p:grpSpPr>
          <a:xfrm>
            <a:off x="214981" y="1040507"/>
            <a:ext cx="8612927" cy="5047536"/>
            <a:chOff x="188563" y="1673356"/>
            <a:chExt cx="8612927" cy="6012750"/>
          </a:xfrm>
        </p:grpSpPr>
        <p:grpSp>
          <p:nvGrpSpPr>
            <p:cNvPr id="9" name="図形グループ 8"/>
            <p:cNvGrpSpPr/>
            <p:nvPr/>
          </p:nvGrpSpPr>
          <p:grpSpPr>
            <a:xfrm>
              <a:off x="188563" y="1673356"/>
              <a:ext cx="8612927" cy="6012750"/>
              <a:chOff x="2116718" y="3057632"/>
              <a:chExt cx="8612927" cy="6012750"/>
            </a:xfrm>
          </p:grpSpPr>
          <p:sp>
            <p:nvSpPr>
              <p:cNvPr id="7" name="正方形/長方形 6"/>
              <p:cNvSpPr/>
              <p:nvPr/>
            </p:nvSpPr>
            <p:spPr>
              <a:xfrm>
                <a:off x="2116718" y="3057632"/>
                <a:ext cx="3974663" cy="6012750"/>
              </a:xfrm>
              <a:prstGeom prst="rect">
                <a:avLst/>
              </a:prstGeom>
            </p:spPr>
            <p:txBody>
              <a:bodyPr wrap="square">
                <a:spAutoFit/>
              </a:bodyPr>
              <a:lstStyle/>
              <a:p>
                <a:pPr algn="ctr"/>
                <a:r>
                  <a:rPr lang="ja-JP" altLang="en-US" sz="2400" b="1" u="sng" dirty="0" smtClean="0"/>
                  <a:t>論拠１</a:t>
                </a:r>
                <a:endParaRPr lang="en-US" altLang="ja-JP" sz="2800" b="1" u="sng" dirty="0" smtClean="0"/>
              </a:p>
              <a:p>
                <a:pPr algn="ctr"/>
                <a:endParaRPr lang="en-US" altLang="ja-JP" sz="1200" b="1" u="sng" dirty="0" smtClean="0"/>
              </a:p>
              <a:p>
                <a:pPr algn="ctr"/>
                <a:r>
                  <a:rPr lang="ja-JP" altLang="en-US" sz="2000" b="1" dirty="0"/>
                  <a:t>リニエンシー制度による</a:t>
                </a:r>
                <a:endParaRPr lang="en-US" altLang="ja-JP" sz="2000" b="1" dirty="0"/>
              </a:p>
              <a:p>
                <a:pPr algn="ctr"/>
                <a:r>
                  <a:rPr lang="ja-JP" altLang="en-US" sz="2000" b="1" dirty="0"/>
                  <a:t>規制力の</a:t>
                </a:r>
                <a:r>
                  <a:rPr lang="ja-JP" altLang="en-US" sz="2000" b="1" u="sng" dirty="0" smtClean="0"/>
                  <a:t>形骸化？</a:t>
                </a:r>
                <a:endParaRPr lang="en-US" altLang="ja-JP" sz="2400" b="1" u="sng" dirty="0"/>
              </a:p>
              <a:p>
                <a:pPr marL="342900" indent="-342900">
                  <a:buFont typeface="Arial" charset="0"/>
                  <a:buChar char="•"/>
                </a:pPr>
                <a:r>
                  <a:rPr lang="ja-JP" altLang="en-US" dirty="0"/>
                  <a:t>論拠２にもエンパグラン事件にも</a:t>
                </a:r>
                <a:r>
                  <a:rPr lang="ja-JP" altLang="en-US" b="1" dirty="0">
                    <a:solidFill>
                      <a:srgbClr val="FF0000"/>
                    </a:solidFill>
                  </a:rPr>
                  <a:t>全く記載されていない</a:t>
                </a:r>
                <a:endParaRPr lang="en-US" altLang="ja-JP" b="1" dirty="0">
                  <a:solidFill>
                    <a:srgbClr val="FF0000"/>
                  </a:solidFill>
                </a:endParaRPr>
              </a:p>
              <a:p>
                <a:pPr marL="342900" indent="-342900">
                  <a:buFont typeface="Arial" charset="0"/>
                  <a:buChar char="•"/>
                </a:pPr>
                <a:r>
                  <a:rPr lang="ja-JP" altLang="en-US" dirty="0"/>
                  <a:t>リニエンシー制度が形骸化する可能性</a:t>
                </a:r>
                <a:r>
                  <a:rPr lang="ja-JP" altLang="en-US" dirty="0" smtClean="0"/>
                  <a:t>は</a:t>
                </a:r>
                <a:r>
                  <a:rPr lang="ja-JP" altLang="en-US" b="1" dirty="0" smtClean="0">
                    <a:solidFill>
                      <a:srgbClr val="FF0000"/>
                    </a:solidFill>
                  </a:rPr>
                  <a:t>不確実</a:t>
                </a:r>
                <a:r>
                  <a:rPr lang="en-US" altLang="ja-JP" b="1" dirty="0" smtClean="0">
                    <a:solidFill>
                      <a:srgbClr val="FF0000"/>
                    </a:solidFill>
                  </a:rPr>
                  <a:t/>
                </a:r>
                <a:br>
                  <a:rPr lang="en-US" altLang="ja-JP" b="1" dirty="0" smtClean="0">
                    <a:solidFill>
                      <a:srgbClr val="FF0000"/>
                    </a:solidFill>
                  </a:rPr>
                </a:br>
                <a:r>
                  <a:rPr lang="en-US" altLang="ja-JP" b="1" dirty="0" smtClean="0"/>
                  <a:t>※</a:t>
                </a:r>
                <a:r>
                  <a:rPr lang="en-US" altLang="ja-JP" sz="1600" dirty="0" err="1" smtClean="0"/>
                  <a:t>Kruman</a:t>
                </a:r>
                <a:r>
                  <a:rPr lang="ja-JP" altLang="en-US" sz="1600" dirty="0" smtClean="0"/>
                  <a:t>事件と同じ論点の事件は</a:t>
                </a:r>
                <a:r>
                  <a:rPr lang="en-US" altLang="ja-JP" sz="1600" dirty="0" smtClean="0"/>
                  <a:t/>
                </a:r>
                <a:br>
                  <a:rPr lang="en-US" altLang="ja-JP" sz="1600" dirty="0" smtClean="0"/>
                </a:br>
                <a:r>
                  <a:rPr lang="ja-JP" altLang="en-US" sz="1600" b="1" dirty="0" smtClean="0">
                    <a:solidFill>
                      <a:srgbClr val="FF0000"/>
                    </a:solidFill>
                  </a:rPr>
                  <a:t>２件</a:t>
                </a:r>
                <a:r>
                  <a:rPr lang="ja-JP" altLang="en-US" sz="1600" dirty="0" smtClean="0"/>
                  <a:t>しか存在しない　</a:t>
                </a:r>
                <a:r>
                  <a:rPr lang="en-US" altLang="ja-JP" sz="1600" dirty="0" smtClean="0"/>
                  <a:t>cf</a:t>
                </a:r>
                <a:r>
                  <a:rPr lang="en-US" altLang="ja-JP" sz="1600" dirty="0"/>
                  <a:t>. </a:t>
                </a:r>
                <a:r>
                  <a:rPr lang="en-US" altLang="ja-JP" sz="1600" dirty="0" smtClean="0"/>
                  <a:t>Westlaw</a:t>
                </a:r>
                <a:br>
                  <a:rPr lang="en-US" altLang="ja-JP" sz="1600" dirty="0" smtClean="0"/>
                </a:br>
                <a:r>
                  <a:rPr lang="en-US" altLang="ja-JP" sz="1600" dirty="0" smtClean="0"/>
                  <a:t>〜</a:t>
                </a:r>
                <a:r>
                  <a:rPr lang="ja-JP" altLang="en-US" sz="1600" dirty="0" smtClean="0"/>
                  <a:t> そもそも問題となっていない</a:t>
                </a:r>
                <a:endParaRPr lang="en-US" altLang="ja-JP" dirty="0" smtClean="0"/>
              </a:p>
              <a:p>
                <a:pPr marL="342900" indent="-342900">
                  <a:buFont typeface="Arial" charset="0"/>
                  <a:buChar char="•"/>
                </a:pPr>
                <a:endParaRPr lang="en-US" altLang="ja-JP" dirty="0">
                  <a:solidFill>
                    <a:srgbClr val="FF0000"/>
                  </a:solidFill>
                </a:endParaRPr>
              </a:p>
              <a:p>
                <a:pPr algn="ctr"/>
                <a:r>
                  <a:rPr lang="ja-JP" altLang="en-US" sz="2000" b="1" dirty="0"/>
                  <a:t>厳格な域外適用による</a:t>
                </a:r>
                <a:endParaRPr lang="en-US" altLang="ja-JP" sz="2000" b="1" dirty="0"/>
              </a:p>
              <a:p>
                <a:pPr algn="ctr"/>
                <a:r>
                  <a:rPr lang="ja-JP" altLang="en-US" sz="2000" b="1" dirty="0"/>
                  <a:t>抑止力</a:t>
                </a:r>
                <a:endParaRPr lang="ja-JP" altLang="en-US" sz="2400" b="1" dirty="0"/>
              </a:p>
              <a:p>
                <a:pPr marL="285750" indent="-285750">
                  <a:buFont typeface="Arial" charset="0"/>
                  <a:buChar char="•"/>
                </a:pPr>
                <a:r>
                  <a:rPr lang="ja-JP" altLang="en-US" dirty="0"/>
                  <a:t>抑止力は</a:t>
                </a:r>
                <a:r>
                  <a:rPr lang="ja-JP" altLang="en-US" b="1" dirty="0">
                    <a:solidFill>
                      <a:srgbClr val="FF0000"/>
                    </a:solidFill>
                  </a:rPr>
                  <a:t>確実</a:t>
                </a:r>
                <a:r>
                  <a:rPr lang="ja-JP" altLang="en-US" dirty="0"/>
                  <a:t>に機能する</a:t>
                </a:r>
                <a:endParaRPr lang="en-US" altLang="ja-JP" dirty="0"/>
              </a:p>
              <a:p>
                <a:pPr marL="342900" indent="-342900">
                  <a:buFont typeface="Arial" charset="0"/>
                  <a:buChar char="•"/>
                </a:pPr>
                <a:endParaRPr lang="ja-JP" altLang="en-US" sz="2400" dirty="0">
                  <a:solidFill>
                    <a:srgbClr val="FF0000"/>
                  </a:solidFill>
                </a:endParaRPr>
              </a:p>
              <a:p>
                <a:pPr marL="285750" indent="-285750">
                  <a:buFont typeface="Arial" charset="0"/>
                  <a:buChar char="•"/>
                </a:pPr>
                <a:endParaRPr lang="en-US" altLang="ja-JP" sz="2400" dirty="0"/>
              </a:p>
            </p:txBody>
          </p:sp>
          <p:sp>
            <p:nvSpPr>
              <p:cNvPr id="8" name="正方形/長方形 7"/>
              <p:cNvSpPr/>
              <p:nvPr/>
            </p:nvSpPr>
            <p:spPr>
              <a:xfrm>
                <a:off x="7047518" y="3058597"/>
                <a:ext cx="3682127" cy="5536129"/>
              </a:xfrm>
              <a:prstGeom prst="rect">
                <a:avLst/>
              </a:prstGeom>
            </p:spPr>
            <p:txBody>
              <a:bodyPr wrap="square">
                <a:spAutoFit/>
              </a:bodyPr>
              <a:lstStyle/>
              <a:p>
                <a:pPr algn="ctr"/>
                <a:r>
                  <a:rPr lang="ja-JP" altLang="en-US" sz="2400" b="1" u="sng" dirty="0"/>
                  <a:t>論拠</a:t>
                </a:r>
                <a:r>
                  <a:rPr lang="ja-JP" altLang="en-US" sz="2400" b="1" u="sng" dirty="0" smtClean="0"/>
                  <a:t>２</a:t>
                </a:r>
                <a:endParaRPr lang="en-US" altLang="ja-JP" sz="2800" b="1" u="sng" dirty="0" smtClean="0"/>
              </a:p>
              <a:p>
                <a:pPr algn="ctr"/>
                <a:endParaRPr lang="en-US" altLang="ja-JP" sz="1200" b="1" u="sng" dirty="0"/>
              </a:p>
              <a:p>
                <a:pPr algn="ctr"/>
                <a:r>
                  <a:rPr lang="ja-JP" altLang="en-US" sz="2000" b="1" dirty="0"/>
                  <a:t>リニエンシー制度による</a:t>
                </a:r>
                <a:endParaRPr lang="en-US" altLang="ja-JP" sz="2000" b="1" dirty="0"/>
              </a:p>
              <a:p>
                <a:pPr algn="ctr"/>
                <a:r>
                  <a:rPr lang="ja-JP" altLang="en-US" sz="2000" b="1" dirty="0"/>
                  <a:t>規制力</a:t>
                </a:r>
                <a:endParaRPr lang="en-US" altLang="ja-JP" sz="2400" b="1" dirty="0"/>
              </a:p>
              <a:p>
                <a:pPr marL="342900" indent="-342900">
                  <a:buFont typeface="Arial" charset="0"/>
                  <a:buChar char="•"/>
                </a:pPr>
                <a:r>
                  <a:rPr lang="ja-JP" altLang="en-US" dirty="0" smtClean="0"/>
                  <a:t>カルテルを有効に摘発可能</a:t>
                </a:r>
                <a:endParaRPr lang="en-US" altLang="ja-JP" dirty="0" smtClean="0"/>
              </a:p>
              <a:p>
                <a:pPr marL="342900" indent="-342900">
                  <a:buFont typeface="Arial" charset="0"/>
                  <a:buChar char="•"/>
                </a:pPr>
                <a:endParaRPr lang="en-US" altLang="ja-JP" b="1" dirty="0" smtClean="0"/>
              </a:p>
              <a:p>
                <a:pPr marL="342900" indent="-342900">
                  <a:buFont typeface="Arial" charset="0"/>
                  <a:buChar char="•"/>
                </a:pPr>
                <a:endParaRPr lang="en-US" altLang="ja-JP" b="1" dirty="0"/>
              </a:p>
              <a:p>
                <a:pPr marL="342900" indent="-342900">
                  <a:buFont typeface="Arial" charset="0"/>
                  <a:buChar char="•"/>
                </a:pPr>
                <a:endParaRPr lang="en-US" altLang="ja-JP" b="1" dirty="0" smtClean="0"/>
              </a:p>
              <a:p>
                <a:pPr marL="342900" indent="-342900">
                  <a:buFont typeface="Arial" charset="0"/>
                  <a:buChar char="•"/>
                </a:pPr>
                <a:endParaRPr lang="en-US" altLang="ja-JP" b="1" dirty="0"/>
              </a:p>
              <a:p>
                <a:pPr marL="342900" indent="-342900">
                  <a:buFont typeface="Arial" charset="0"/>
                  <a:buChar char="•"/>
                </a:pPr>
                <a:endParaRPr lang="en-US" altLang="ja-JP" b="1" dirty="0" smtClean="0"/>
              </a:p>
              <a:p>
                <a:pPr marL="342900" indent="-342900">
                  <a:buFont typeface="Arial" charset="0"/>
                  <a:buChar char="•"/>
                </a:pPr>
                <a:endParaRPr lang="en-US" altLang="ja-JP" b="1" dirty="0"/>
              </a:p>
              <a:p>
                <a:pPr marL="342900" indent="-342900">
                  <a:buFont typeface="Arial" charset="0"/>
                  <a:buChar char="•"/>
                </a:pPr>
                <a:endParaRPr lang="en-US" altLang="ja-JP" sz="1200" b="1" dirty="0"/>
              </a:p>
              <a:p>
                <a:pPr algn="ctr"/>
                <a:r>
                  <a:rPr lang="ja-JP" altLang="en-US" sz="2000" b="1" dirty="0" smtClean="0"/>
                  <a:t>域外</a:t>
                </a:r>
                <a:r>
                  <a:rPr lang="ja-JP" altLang="en-US" sz="2000" b="1" dirty="0"/>
                  <a:t>適用による</a:t>
                </a:r>
                <a:endParaRPr lang="en-US" altLang="ja-JP" sz="2000" b="1" dirty="0"/>
              </a:p>
              <a:p>
                <a:pPr algn="ctr"/>
                <a:r>
                  <a:rPr lang="ja-JP" altLang="en-US" sz="2000" b="1" dirty="0"/>
                  <a:t>抑止力の</a:t>
                </a:r>
                <a:r>
                  <a:rPr lang="ja-JP" altLang="en-US" sz="2000" b="1" u="sng" dirty="0"/>
                  <a:t>低下</a:t>
                </a:r>
              </a:p>
              <a:p>
                <a:pPr marL="285750" indent="-285750">
                  <a:buFont typeface="Arial" charset="0"/>
                  <a:buChar char="•"/>
                </a:pPr>
                <a:r>
                  <a:rPr lang="ja-JP" altLang="en-US" dirty="0" smtClean="0"/>
                  <a:t>確実に機能する抑止力を抑えることになる</a:t>
                </a:r>
                <a:endParaRPr lang="en-US" altLang="ja-JP" dirty="0"/>
              </a:p>
            </p:txBody>
          </p:sp>
        </p:grpSp>
        <p:sp>
          <p:nvSpPr>
            <p:cNvPr id="14" name="テキスト ボックス 13"/>
            <p:cNvSpPr txBox="1"/>
            <p:nvPr/>
          </p:nvSpPr>
          <p:spPr>
            <a:xfrm>
              <a:off x="4202813" y="4195360"/>
              <a:ext cx="974947" cy="916577"/>
            </a:xfrm>
            <a:prstGeom prst="rect">
              <a:avLst/>
            </a:prstGeom>
            <a:noFill/>
          </p:spPr>
          <p:txBody>
            <a:bodyPr wrap="none" rtlCol="0">
              <a:spAutoFit/>
            </a:bodyPr>
            <a:lstStyle/>
            <a:p>
              <a:r>
                <a:rPr kumimoji="1" lang="en-US" altLang="ja-JP" sz="4400" b="1" dirty="0" smtClean="0"/>
                <a:t>VS</a:t>
              </a:r>
              <a:endParaRPr kumimoji="1" lang="ja-JP" altLang="en-US" sz="4400" b="1" dirty="0"/>
            </a:p>
          </p:txBody>
        </p:sp>
      </p:grpSp>
      <p:sp>
        <p:nvSpPr>
          <p:cNvPr id="16" name="三角形 15"/>
          <p:cNvSpPr/>
          <p:nvPr/>
        </p:nvSpPr>
        <p:spPr>
          <a:xfrm rot="10800000">
            <a:off x="2684242" y="5697915"/>
            <a:ext cx="3873500" cy="244665"/>
          </a:xfrm>
          <a:prstGeom prst="triangle">
            <a:avLst/>
          </a:prstGeom>
          <a:solidFill>
            <a:srgbClr val="B8A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17" name="正方形/長方形 16"/>
          <p:cNvSpPr/>
          <p:nvPr/>
        </p:nvSpPr>
        <p:spPr>
          <a:xfrm>
            <a:off x="2835887" y="6036180"/>
            <a:ext cx="3570208" cy="830997"/>
          </a:xfrm>
          <a:prstGeom prst="rect">
            <a:avLst/>
          </a:prstGeom>
        </p:spPr>
        <p:txBody>
          <a:bodyPr wrap="none">
            <a:spAutoFit/>
          </a:bodyPr>
          <a:lstStyle/>
          <a:p>
            <a:pPr algn="ctr"/>
            <a:r>
              <a:rPr lang="ja-JP" altLang="en-US" sz="2400" b="1" u="sng" dirty="0" smtClean="0">
                <a:solidFill>
                  <a:srgbClr val="FF0000"/>
                </a:solidFill>
              </a:rPr>
              <a:t>形骸化は根拠に乏しく、</a:t>
            </a:r>
            <a:endParaRPr lang="en-US" altLang="ja-JP" sz="2400" b="1" u="sng" dirty="0" smtClean="0">
              <a:solidFill>
                <a:srgbClr val="FF0000"/>
              </a:solidFill>
            </a:endParaRPr>
          </a:p>
          <a:p>
            <a:pPr algn="ctr"/>
            <a:r>
              <a:rPr lang="ja-JP" altLang="en-US" sz="2400" b="1" u="sng" dirty="0" smtClean="0">
                <a:solidFill>
                  <a:srgbClr val="FF0000"/>
                </a:solidFill>
              </a:rPr>
              <a:t>論拠１の方が有用</a:t>
            </a:r>
            <a:endParaRPr lang="ja-JP" altLang="en-US" sz="2400" b="1" u="sng" dirty="0">
              <a:solidFill>
                <a:srgbClr val="FF0000"/>
              </a:solidFill>
            </a:endParaRPr>
          </a:p>
        </p:txBody>
      </p:sp>
    </p:spTree>
    <p:extLst>
      <p:ext uri="{BB962C8B-B14F-4D97-AF65-F5344CB8AC3E}">
        <p14:creationId xmlns:p14="http://schemas.microsoft.com/office/powerpoint/2010/main" val="1950810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右矢印 12"/>
          <p:cNvSpPr/>
          <p:nvPr/>
        </p:nvSpPr>
        <p:spPr>
          <a:xfrm>
            <a:off x="182135" y="1161065"/>
            <a:ext cx="8758665" cy="4085628"/>
          </a:xfrm>
          <a:prstGeom prst="rightArrow">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ja-JP" altLang="en-US" dirty="0"/>
          </a:p>
        </p:txBody>
      </p:sp>
      <p:sp>
        <p:nvSpPr>
          <p:cNvPr id="14" name="タイトル 1"/>
          <p:cNvSpPr>
            <a:spLocks noGrp="1"/>
          </p:cNvSpPr>
          <p:nvPr>
            <p:ph type="title"/>
          </p:nvPr>
        </p:nvSpPr>
        <p:spPr>
          <a:xfrm>
            <a:off x="1" y="-68532"/>
            <a:ext cx="8257426" cy="1143000"/>
          </a:xfrm>
        </p:spPr>
        <p:txBody>
          <a:bodyPr/>
          <a:lstStyle/>
          <a:p>
            <a:r>
              <a:rPr kumimoji="1" lang="ja-JP" altLang="en-US" sz="3200" dirty="0">
                <a:latin typeface="+mj-ea"/>
              </a:rPr>
              <a:t>論拠１</a:t>
            </a:r>
            <a:r>
              <a:rPr kumimoji="1" lang="ja-JP" altLang="en-US" sz="3200" dirty="0" smtClean="0">
                <a:latin typeface="+mj-ea"/>
              </a:rPr>
              <a:t>：</a:t>
            </a:r>
            <a:r>
              <a:rPr lang="en-US" altLang="ja-JP" sz="3200" dirty="0">
                <a:latin typeface="+mj-ea"/>
              </a:rPr>
              <a:t>Hartford Fire Ins. Co. v. California, 509 U.S. 764 (1993)</a:t>
            </a:r>
            <a:endParaRPr lang="ja-JP" altLang="en-US" sz="3200" dirty="0">
              <a:latin typeface="+mj-ea"/>
            </a:endParaRPr>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6</a:t>
            </a:fld>
            <a:endParaRPr kumimoji="1" lang="ja-JP" altLang="en-US" dirty="0"/>
          </a:p>
        </p:txBody>
      </p:sp>
      <p:sp>
        <p:nvSpPr>
          <p:cNvPr id="12" name="テキスト ボックス 11"/>
          <p:cNvSpPr txBox="1"/>
          <p:nvPr/>
        </p:nvSpPr>
        <p:spPr>
          <a:xfrm>
            <a:off x="426185" y="5269524"/>
            <a:ext cx="8291630" cy="707886"/>
          </a:xfrm>
          <a:prstGeom prst="rect">
            <a:avLst/>
          </a:prstGeom>
          <a:noFill/>
        </p:spPr>
        <p:txBody>
          <a:bodyPr wrap="square" rtlCol="0">
            <a:spAutoFit/>
          </a:bodyPr>
          <a:lstStyle/>
          <a:p>
            <a:r>
              <a:rPr lang="ja-JP" altLang="en-US" sz="2000" b="1" dirty="0"/>
              <a:t>英国</a:t>
            </a:r>
            <a:r>
              <a:rPr lang="ja-JP" altLang="en-US" sz="2000" b="1" dirty="0" smtClean="0"/>
              <a:t>企業と米国企業が米国における再保険事業について協定を行なったことが反トラスト法に違反するとして問題となった事例。</a:t>
            </a:r>
            <a:endParaRPr lang="en-US" altLang="ja-JP" sz="2000" b="1" dirty="0"/>
          </a:p>
        </p:txBody>
      </p:sp>
      <p:sp>
        <p:nvSpPr>
          <p:cNvPr id="15" name="正方形/長方形 14"/>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latin typeface="+mn-ea"/>
              </a:rPr>
              <a:t>出典</a:t>
            </a:r>
            <a:r>
              <a:rPr lang="ja-JP" altLang="en-US" sz="1400" dirty="0" smtClean="0">
                <a:solidFill>
                  <a:schemeClr val="tx1"/>
                </a:solidFill>
                <a:latin typeface="+mn-ea"/>
              </a:rPr>
              <a:t>：</a:t>
            </a:r>
            <a:r>
              <a:rPr lang="en-US" altLang="ja-JP" sz="1400" dirty="0">
                <a:solidFill>
                  <a:schemeClr val="tx1"/>
                </a:solidFill>
                <a:latin typeface="+mj-ea"/>
              </a:rPr>
              <a:t>Hartford Fire </a:t>
            </a:r>
            <a:r>
              <a:rPr lang="en-US" altLang="ja-JP" sz="1400" dirty="0" smtClean="0">
                <a:solidFill>
                  <a:schemeClr val="tx1"/>
                </a:solidFill>
                <a:latin typeface="+mj-ea"/>
              </a:rPr>
              <a:t>Ins</a:t>
            </a:r>
            <a:r>
              <a:rPr lang="en-US" altLang="ja-JP" sz="1400" dirty="0">
                <a:solidFill>
                  <a:schemeClr val="tx1"/>
                </a:solidFill>
                <a:latin typeface="+mj-ea"/>
              </a:rPr>
              <a:t>. Co. v. California, 509 U.S. 764 (1993)</a:t>
            </a:r>
            <a:endParaRPr lang="en-US" altLang="ja-JP" sz="1400" dirty="0">
              <a:solidFill>
                <a:schemeClr val="tx1"/>
              </a:solidFill>
              <a:latin typeface="+mn-ea"/>
            </a:endParaRPr>
          </a:p>
        </p:txBody>
      </p:sp>
      <p:pic>
        <p:nvPicPr>
          <p:cNvPr id="9" name="Picture 4" descr="アメリカの国旗"/>
          <p:cNvPicPr>
            <a:picLocks noChangeAspect="1" noChangeArrowheads="1"/>
          </p:cNvPicPr>
          <p:nvPr/>
        </p:nvPicPr>
        <p:blipFill>
          <a:blip r:embed="rId2"/>
          <a:srcRect/>
          <a:stretch>
            <a:fillRect/>
          </a:stretch>
        </p:blipFill>
        <p:spPr bwMode="auto">
          <a:xfrm>
            <a:off x="605307" y="2001904"/>
            <a:ext cx="3601424" cy="2403950"/>
          </a:xfrm>
          <a:prstGeom prst="rect">
            <a:avLst/>
          </a:prstGeom>
          <a:noFill/>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899" y="2001904"/>
            <a:ext cx="3612493" cy="2403950"/>
          </a:xfrm>
          <a:prstGeom prst="rect">
            <a:avLst/>
          </a:prstGeom>
        </p:spPr>
      </p:pic>
    </p:spTree>
    <p:extLst>
      <p:ext uri="{BB962C8B-B14F-4D97-AF65-F5344CB8AC3E}">
        <p14:creationId xmlns:p14="http://schemas.microsoft.com/office/powerpoint/2010/main" val="17888109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各論１ フリー結論</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60</a:t>
            </a:fld>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272990659"/>
              </p:ext>
            </p:extLst>
          </p:nvPr>
        </p:nvGraphicFramePr>
        <p:xfrm>
          <a:off x="409140" y="2053708"/>
          <a:ext cx="8345976" cy="3505200"/>
        </p:xfrm>
        <a:graphic>
          <a:graphicData uri="http://schemas.openxmlformats.org/drawingml/2006/table">
            <a:tbl>
              <a:tblPr firstRow="1" bandRow="1">
                <a:tableStyleId>{F5AB1C69-6EDB-4FF4-983F-18BD219EF322}</a:tableStyleId>
              </a:tblPr>
              <a:tblGrid>
                <a:gridCol w="2360131"/>
                <a:gridCol w="2993263"/>
                <a:gridCol w="2992582"/>
              </a:tblGrid>
              <a:tr h="610863">
                <a:tc>
                  <a:txBody>
                    <a:bodyPr/>
                    <a:lstStyle/>
                    <a:p>
                      <a:pPr algn="ctr"/>
                      <a:endParaRPr kumimoji="1" lang="ja-JP" altLang="en-US" sz="3600" dirty="0"/>
                    </a:p>
                  </a:txBody>
                  <a:tcPr anchor="ctr"/>
                </a:tc>
                <a:tc>
                  <a:txBody>
                    <a:bodyPr/>
                    <a:lstStyle/>
                    <a:p>
                      <a:pPr algn="ctr"/>
                      <a:r>
                        <a:rPr kumimoji="1" lang="ja-JP" altLang="en-US" sz="2400" dirty="0" smtClean="0"/>
                        <a:t>国際カルテル規制</a:t>
                      </a:r>
                      <a:endParaRPr kumimoji="1" lang="en-US" altLang="ja-JP" sz="2400" dirty="0" smtClean="0"/>
                    </a:p>
                    <a:p>
                      <a:pPr marL="0" marR="0" indent="0" algn="ctr" defTabSz="457200" rtl="0" eaLnBrk="1" fontAlgn="auto" latinLnBrk="0" hangingPunct="1">
                        <a:lnSpc>
                          <a:spcPct val="100000"/>
                        </a:lnSpc>
                        <a:spcBef>
                          <a:spcPts val="0"/>
                        </a:spcBef>
                        <a:spcAft>
                          <a:spcPts val="0"/>
                        </a:spcAft>
                        <a:buClrTx/>
                        <a:buSzTx/>
                        <a:buFontTx/>
                        <a:buNone/>
                        <a:tabLst/>
                        <a:defRPr/>
                      </a:pPr>
                      <a:r>
                        <a:rPr kumimoji="1" lang="ja-JP" altLang="en-US" sz="1800" dirty="0" smtClean="0"/>
                        <a:t>証拠収集、訴訟機会</a:t>
                      </a:r>
                      <a:r>
                        <a:rPr kumimoji="1" lang="en-US" altLang="ja-JP" sz="1800" dirty="0" smtClean="0"/>
                        <a:t> et</a:t>
                      </a:r>
                      <a:r>
                        <a:rPr kumimoji="1" lang="en-US" altLang="ja-JP" sz="1800" baseline="0" dirty="0" smtClean="0"/>
                        <a:t> al.</a:t>
                      </a:r>
                      <a:endParaRPr kumimoji="1" lang="en-US" altLang="ja-JP" sz="1200" dirty="0" smtClean="0"/>
                    </a:p>
                  </a:txBody>
                  <a:tcPr anchor="ctr"/>
                </a:tc>
                <a:tc>
                  <a:txBody>
                    <a:bodyPr/>
                    <a:lstStyle/>
                    <a:p>
                      <a:pPr algn="ctr"/>
                      <a:r>
                        <a:rPr kumimoji="1" lang="ja-JP" altLang="en-US" sz="2400" dirty="0" smtClean="0"/>
                        <a:t>国際礼譲</a:t>
                      </a:r>
                      <a:endParaRPr kumimoji="1" lang="ja-JP" altLang="en-US" sz="2400" dirty="0"/>
                    </a:p>
                  </a:txBody>
                  <a:tcPr anchor="ctr"/>
                </a:tc>
              </a:tr>
              <a:tr h="1374441">
                <a:tc>
                  <a:txBody>
                    <a:bodyPr/>
                    <a:lstStyle/>
                    <a:p>
                      <a:pPr algn="ctr"/>
                      <a:r>
                        <a:rPr kumimoji="1" lang="ja-JP" altLang="en-US" sz="3600" b="1" dirty="0" smtClean="0"/>
                        <a:t>論拠１</a:t>
                      </a:r>
                      <a:endParaRPr kumimoji="1" lang="en-US" altLang="ja-JP" sz="3600" b="1" dirty="0" smtClean="0"/>
                    </a:p>
                  </a:txBody>
                  <a:tcPr anchor="ctr"/>
                </a:tc>
                <a:tc>
                  <a:txBody>
                    <a:bodyPr/>
                    <a:lstStyle/>
                    <a:p>
                      <a:pPr algn="ctr"/>
                      <a:r>
                        <a:rPr kumimoji="1" lang="ja-JP" altLang="en-US" sz="4000" dirty="0" smtClean="0"/>
                        <a:t>○</a:t>
                      </a:r>
                      <a:endParaRPr kumimoji="1" lang="en-US" altLang="ja-JP" sz="4800" dirty="0" smtClean="0"/>
                    </a:p>
                    <a:p>
                      <a:pPr algn="ctr"/>
                      <a:r>
                        <a:rPr kumimoji="1" lang="ja-JP" altLang="en-US" sz="1800" dirty="0" smtClean="0"/>
                        <a:t>カルテル規制に必要な</a:t>
                      </a:r>
                      <a:r>
                        <a:rPr kumimoji="1" lang="en-US" altLang="ja-JP" sz="1800" dirty="0" smtClean="0"/>
                        <a:t/>
                      </a:r>
                      <a:br>
                        <a:rPr kumimoji="1" lang="en-US" altLang="ja-JP" sz="1800" dirty="0" smtClean="0"/>
                      </a:br>
                      <a:r>
                        <a:rPr kumimoji="1" lang="ja-JP" altLang="en-US" sz="1800" dirty="0" smtClean="0"/>
                        <a:t>条件が整備</a:t>
                      </a:r>
                      <a:endParaRPr kumimoji="1" lang="en-US" altLang="ja-JP" sz="1600" dirty="0" smtClean="0"/>
                    </a:p>
                  </a:txBody>
                  <a:tcPr anchor="ctr"/>
                </a:tc>
                <a:tc>
                  <a:txBody>
                    <a:bodyPr/>
                    <a:lstStyle/>
                    <a:p>
                      <a:pPr algn="ctr"/>
                      <a:r>
                        <a:rPr kumimoji="1" lang="ja-JP" altLang="en-US" sz="4000" dirty="0" smtClean="0"/>
                        <a:t>○</a:t>
                      </a:r>
                      <a:endParaRPr kumimoji="1" lang="en-US" altLang="ja-JP" sz="4800" dirty="0" smtClean="0"/>
                    </a:p>
                    <a:p>
                      <a:pPr algn="ctr"/>
                      <a:r>
                        <a:rPr kumimoji="1" lang="ja-JP" altLang="en-US" sz="1800" dirty="0" smtClean="0">
                          <a:solidFill>
                            <a:schemeClr val="tx1"/>
                          </a:solidFill>
                        </a:rPr>
                        <a:t>三倍額賠償による</a:t>
                      </a:r>
                      <a:r>
                        <a:rPr kumimoji="1" lang="en-US" altLang="ja-JP" sz="1800" dirty="0" smtClean="0">
                          <a:solidFill>
                            <a:schemeClr val="tx1"/>
                          </a:solidFill>
                        </a:rPr>
                        <a:t/>
                      </a:r>
                      <a:br>
                        <a:rPr kumimoji="1" lang="en-US" altLang="ja-JP" sz="1800" dirty="0" smtClean="0">
                          <a:solidFill>
                            <a:schemeClr val="tx1"/>
                          </a:solidFill>
                        </a:rPr>
                      </a:br>
                      <a:r>
                        <a:rPr kumimoji="1" lang="ja-JP" altLang="en-US" sz="1800" dirty="0" smtClean="0">
                          <a:solidFill>
                            <a:schemeClr val="tx1"/>
                          </a:solidFill>
                        </a:rPr>
                        <a:t>各国競争法不均衡の懸念は</a:t>
                      </a:r>
                      <a:r>
                        <a:rPr kumimoji="1" lang="en-US" altLang="ja-JP" sz="1800" dirty="0" smtClean="0">
                          <a:solidFill>
                            <a:schemeClr val="tx1"/>
                          </a:solidFill>
                        </a:rPr>
                        <a:t/>
                      </a:r>
                      <a:br>
                        <a:rPr kumimoji="1" lang="en-US" altLang="ja-JP" sz="1800" dirty="0" smtClean="0">
                          <a:solidFill>
                            <a:schemeClr val="tx1"/>
                          </a:solidFill>
                        </a:rPr>
                      </a:br>
                      <a:r>
                        <a:rPr kumimoji="1" lang="ja-JP" altLang="en-US" sz="1800" dirty="0" smtClean="0">
                          <a:solidFill>
                            <a:schemeClr val="tx1"/>
                          </a:solidFill>
                        </a:rPr>
                        <a:t>存在しない</a:t>
                      </a:r>
                      <a:endParaRPr kumimoji="1" lang="ja-JP" altLang="en-US" sz="1200" dirty="0">
                        <a:solidFill>
                          <a:schemeClr val="tx1"/>
                        </a:solidFill>
                      </a:endParaRPr>
                    </a:p>
                  </a:txBody>
                  <a:tcPr anchor="ctr"/>
                </a:tc>
              </a:tr>
              <a:tr h="1145368">
                <a:tc>
                  <a:txBody>
                    <a:bodyPr/>
                    <a:lstStyle/>
                    <a:p>
                      <a:pPr algn="ctr"/>
                      <a:r>
                        <a:rPr kumimoji="1" lang="ja-JP" altLang="en-US" sz="3600" b="1" dirty="0" smtClean="0"/>
                        <a:t>論拠２</a:t>
                      </a:r>
                      <a:endParaRPr kumimoji="1" lang="ja-JP" altLang="en-US" sz="3600" b="1" dirty="0"/>
                    </a:p>
                  </a:txBody>
                  <a:tcPr anchor="ctr"/>
                </a:tc>
                <a:tc>
                  <a:txBody>
                    <a:bodyPr/>
                    <a:lstStyle/>
                    <a:p>
                      <a:pPr algn="ctr"/>
                      <a:r>
                        <a:rPr kumimoji="1" lang="en-US" altLang="ja-JP" sz="4000" dirty="0" smtClean="0"/>
                        <a:t>×</a:t>
                      </a:r>
                    </a:p>
                    <a:p>
                      <a:pPr algn="ctr"/>
                      <a:r>
                        <a:rPr kumimoji="1" lang="ja-JP" altLang="en-US" sz="1800" dirty="0" smtClean="0"/>
                        <a:t>カルテル規制に必要な</a:t>
                      </a:r>
                      <a:r>
                        <a:rPr kumimoji="1" lang="en-US" altLang="ja-JP" sz="1800" dirty="0" smtClean="0"/>
                        <a:t/>
                      </a:r>
                      <a:br>
                        <a:rPr kumimoji="1" lang="en-US" altLang="ja-JP" sz="1800" dirty="0" smtClean="0"/>
                      </a:br>
                      <a:r>
                        <a:rPr kumimoji="1" lang="ja-JP" altLang="en-US" sz="1800" dirty="0" smtClean="0"/>
                        <a:t>条件が不足</a:t>
                      </a:r>
                      <a:endParaRPr kumimoji="1" lang="ja-JP" altLang="en-US" sz="2400" dirty="0"/>
                    </a:p>
                  </a:txBody>
                  <a:tcPr anchor="ctr"/>
                </a:tc>
                <a:tc>
                  <a:txBody>
                    <a:bodyPr/>
                    <a:lstStyle/>
                    <a:p>
                      <a:pPr algn="ctr"/>
                      <a:r>
                        <a:rPr kumimoji="1" lang="ja-JP" altLang="en-US" sz="4000" dirty="0" smtClean="0"/>
                        <a:t>△</a:t>
                      </a:r>
                      <a:endParaRPr kumimoji="1" lang="en-US" altLang="ja-JP" sz="4000" dirty="0" smtClean="0"/>
                    </a:p>
                    <a:p>
                      <a:pPr algn="ctr"/>
                      <a:r>
                        <a:rPr kumimoji="1" lang="ja-JP" altLang="en-US" sz="1800" dirty="0" smtClean="0">
                          <a:solidFill>
                            <a:schemeClr val="tx1"/>
                          </a:solidFill>
                        </a:rPr>
                        <a:t>疑わしい懸念により</a:t>
                      </a:r>
                      <a:r>
                        <a:rPr kumimoji="1" lang="en-US" altLang="ja-JP" sz="1800" dirty="0" smtClean="0">
                          <a:solidFill>
                            <a:schemeClr val="tx1"/>
                          </a:solidFill>
                        </a:rPr>
                        <a:t/>
                      </a:r>
                      <a:br>
                        <a:rPr kumimoji="1" lang="en-US" altLang="ja-JP" sz="1800" dirty="0" smtClean="0">
                          <a:solidFill>
                            <a:schemeClr val="tx1"/>
                          </a:solidFill>
                        </a:rPr>
                      </a:br>
                      <a:r>
                        <a:rPr kumimoji="1" lang="ja-JP" altLang="en-US" sz="1800" dirty="0" smtClean="0">
                          <a:solidFill>
                            <a:schemeClr val="tx1"/>
                          </a:solidFill>
                        </a:rPr>
                        <a:t>過度に国際礼譲を考慮</a:t>
                      </a:r>
                      <a:endParaRPr kumimoji="1" lang="en-US" altLang="ja-JP" sz="1800" dirty="0" smtClean="0">
                        <a:solidFill>
                          <a:schemeClr val="tx1"/>
                        </a:solidFill>
                      </a:endParaRPr>
                    </a:p>
                  </a:txBody>
                  <a:tcPr anchor="ctr"/>
                </a:tc>
              </a:tr>
            </a:tbl>
          </a:graphicData>
        </a:graphic>
      </p:graphicFrame>
      <p:sp>
        <p:nvSpPr>
          <p:cNvPr id="9" name="三角形 8"/>
          <p:cNvSpPr/>
          <p:nvPr/>
        </p:nvSpPr>
        <p:spPr>
          <a:xfrm rot="10800000">
            <a:off x="2240901" y="5749253"/>
            <a:ext cx="4616458" cy="31396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ja-JP" altLang="en-US" dirty="0">
              <a:solidFill>
                <a:prstClr val="white"/>
              </a:solidFill>
            </a:endParaRPr>
          </a:p>
        </p:txBody>
      </p:sp>
      <p:sp>
        <p:nvSpPr>
          <p:cNvPr id="10" name="テキスト ボックス 9"/>
          <p:cNvSpPr txBox="1"/>
          <p:nvPr/>
        </p:nvSpPr>
        <p:spPr>
          <a:xfrm>
            <a:off x="1917639" y="6211669"/>
            <a:ext cx="5262979" cy="646331"/>
          </a:xfrm>
          <a:prstGeom prst="rect">
            <a:avLst/>
          </a:prstGeom>
          <a:noFill/>
        </p:spPr>
        <p:txBody>
          <a:bodyPr wrap="none" rtlCol="0">
            <a:spAutoFit/>
          </a:bodyPr>
          <a:lstStyle/>
          <a:p>
            <a:r>
              <a:rPr kumimoji="1" lang="ja-JP" altLang="en-US" sz="3600" b="1" u="sng" dirty="0" smtClean="0">
                <a:solidFill>
                  <a:srgbClr val="FF0000"/>
                </a:solidFill>
              </a:rPr>
              <a:t>論拠</a:t>
            </a:r>
            <a:r>
              <a:rPr lang="ja-JP" altLang="en-US" sz="3600" b="1" u="sng" dirty="0" smtClean="0">
                <a:solidFill>
                  <a:srgbClr val="FF0000"/>
                </a:solidFill>
              </a:rPr>
              <a:t>１</a:t>
            </a:r>
            <a:r>
              <a:rPr kumimoji="1" lang="ja-JP" altLang="en-US" sz="3600" b="1" u="sng" dirty="0" smtClean="0">
                <a:solidFill>
                  <a:srgbClr val="FF0000"/>
                </a:solidFill>
              </a:rPr>
              <a:t>の方が優れている</a:t>
            </a:r>
            <a:endParaRPr kumimoji="1" lang="ja-JP" altLang="en-US" sz="3600" b="1" u="sng" dirty="0">
              <a:solidFill>
                <a:srgbClr val="FF0000"/>
              </a:solidFill>
            </a:endParaRPr>
          </a:p>
        </p:txBody>
      </p:sp>
      <p:sp>
        <p:nvSpPr>
          <p:cNvPr id="11" name="テキスト ボックス 10"/>
          <p:cNvSpPr txBox="1"/>
          <p:nvPr/>
        </p:nvSpPr>
        <p:spPr>
          <a:xfrm>
            <a:off x="6265791" y="1312885"/>
            <a:ext cx="2031326" cy="461665"/>
          </a:xfrm>
          <a:prstGeom prst="rect">
            <a:avLst/>
          </a:prstGeom>
          <a:noFill/>
        </p:spPr>
        <p:txBody>
          <a:bodyPr wrap="none" rtlCol="0">
            <a:spAutoFit/>
          </a:bodyPr>
          <a:lstStyle/>
          <a:p>
            <a:pPr algn="ctr"/>
            <a:r>
              <a:rPr kumimoji="1" lang="ja-JP" altLang="en-US" sz="2400" b="1" dirty="0" smtClean="0"/>
              <a:t>論拠２不当性</a:t>
            </a:r>
            <a:endParaRPr kumimoji="1" lang="ja-JP" altLang="en-US" sz="2400" b="1" dirty="0"/>
          </a:p>
        </p:txBody>
      </p:sp>
      <p:sp>
        <p:nvSpPr>
          <p:cNvPr id="12" name="左大かっこ 11"/>
          <p:cNvSpPr/>
          <p:nvPr/>
        </p:nvSpPr>
        <p:spPr>
          <a:xfrm rot="5400000">
            <a:off x="7214544" y="616748"/>
            <a:ext cx="133820" cy="2497619"/>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 name="テキスト ボックス 12"/>
          <p:cNvSpPr txBox="1"/>
          <p:nvPr/>
        </p:nvSpPr>
        <p:spPr>
          <a:xfrm>
            <a:off x="3233617" y="1297897"/>
            <a:ext cx="2031325" cy="461665"/>
          </a:xfrm>
          <a:prstGeom prst="rect">
            <a:avLst/>
          </a:prstGeom>
          <a:noFill/>
        </p:spPr>
        <p:txBody>
          <a:bodyPr wrap="none" rtlCol="0">
            <a:spAutoFit/>
          </a:bodyPr>
          <a:lstStyle/>
          <a:p>
            <a:pPr algn="ctr"/>
            <a:r>
              <a:rPr kumimoji="1" lang="ja-JP" altLang="en-US" sz="2400" b="1" dirty="0" smtClean="0"/>
              <a:t>論拠１正当性</a:t>
            </a:r>
            <a:endParaRPr kumimoji="1" lang="ja-JP" altLang="en-US" sz="2400" b="1" dirty="0"/>
          </a:p>
        </p:txBody>
      </p:sp>
      <p:sp>
        <p:nvSpPr>
          <p:cNvPr id="14" name="左大かっこ 13"/>
          <p:cNvSpPr/>
          <p:nvPr/>
        </p:nvSpPr>
        <p:spPr>
          <a:xfrm rot="5400000">
            <a:off x="4182369" y="596402"/>
            <a:ext cx="133820" cy="2497619"/>
          </a:xfrm>
          <a:prstGeom prst="lef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5923359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17488" y="3059238"/>
            <a:ext cx="9142958" cy="733086"/>
          </a:xfrm>
          <a:prstGeom prst="rect">
            <a:avLst/>
          </a:prstGeom>
        </p:spPr>
        <p:txBody>
          <a:bodyPr vert="horz" wrap="square">
            <a:spAutoFit/>
          </a:bodyPr>
          <a:lstStyle/>
          <a:p>
            <a:pPr algn="ctr" defTabSz="829544">
              <a:lnSpc>
                <a:spcPct val="160000"/>
              </a:lnSpc>
            </a:pPr>
            <a:r>
              <a:rPr kumimoji="0" lang="ja-JP" altLang="en-US" sz="2907" b="1" kern="0" cap="all" spc="1026" dirty="0">
                <a:solidFill>
                  <a:prstClr val="white">
                    <a:alpha val="95000"/>
                  </a:prstClr>
                </a:solidFill>
                <a:latin typeface="AXIS Std R" panose="020B0500000000000000" pitchFamily="34" charset="-128"/>
                <a:ea typeface="AXIS Std R" panose="020B0500000000000000" pitchFamily="34" charset="-128"/>
              </a:rPr>
              <a:t>反論１</a:t>
            </a:r>
            <a:endParaRPr kumimoji="0" lang="en-US" altLang="ja-JP" sz="2907" b="1" kern="0" cap="all" spc="1026" dirty="0">
              <a:solidFill>
                <a:prstClr val="white">
                  <a:alpha val="95000"/>
                </a:prstClr>
              </a:solidFill>
              <a:latin typeface="AXIS Std R" panose="020B0500000000000000" pitchFamily="34" charset="-128"/>
              <a:ea typeface="AXIS Std R" panose="020B0500000000000000" pitchFamily="34" charset="-128"/>
            </a:endParaRPr>
          </a:p>
        </p:txBody>
      </p:sp>
      <p:sp>
        <p:nvSpPr>
          <p:cNvPr id="6" name="正方形/長方形 5"/>
          <p:cNvSpPr/>
          <p:nvPr/>
        </p:nvSpPr>
        <p:spPr>
          <a:xfrm>
            <a:off x="4146479" y="1795815"/>
            <a:ext cx="693908" cy="1263423"/>
          </a:xfrm>
          <a:prstGeom prst="rect">
            <a:avLst/>
          </a:prstGeom>
        </p:spPr>
        <p:txBody>
          <a:bodyPr wrap="none">
            <a:spAutoFit/>
          </a:bodyPr>
          <a:lstStyle/>
          <a:p>
            <a:pPr defTabSz="829544"/>
            <a:r>
              <a:rPr kumimoji="0" lang="en-US" altLang="ja-JP" sz="7610" kern="0" spc="171" smtClean="0">
                <a:solidFill>
                  <a:srgbClr val="FFFFFF">
                    <a:alpha val="10000"/>
                  </a:srgbClr>
                </a:solidFill>
                <a:latin typeface="DIN Mittelschrift Std" pitchFamily="50" charset="0"/>
                <a:ea typeface="小塚ゴシック Pro B" pitchFamily="34" charset="-128"/>
              </a:rPr>
              <a:t>5</a:t>
            </a:r>
          </a:p>
        </p:txBody>
      </p:sp>
    </p:spTree>
    <p:extLst>
      <p:ext uri="{BB962C8B-B14F-4D97-AF65-F5344CB8AC3E}">
        <p14:creationId xmlns:p14="http://schemas.microsoft.com/office/powerpoint/2010/main" val="27755605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200" dirty="0" smtClean="0"/>
              <a:t>反論１ 国際礼譲を詳細に検討する理由</a:t>
            </a:r>
            <a:endParaRPr kumimoji="1" lang="ja-JP" altLang="en-US" sz="3600"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pPr/>
              <a:t>62</a:t>
            </a:fld>
            <a:endParaRPr lang="ja-JP" altLang="en-US" dirty="0"/>
          </a:p>
        </p:txBody>
      </p:sp>
      <p:sp>
        <p:nvSpPr>
          <p:cNvPr id="5" name="コンテンツ プレースホルダー 2"/>
          <p:cNvSpPr txBox="1">
            <a:spLocks/>
          </p:cNvSpPr>
          <p:nvPr/>
        </p:nvSpPr>
        <p:spPr>
          <a:xfrm>
            <a:off x="609600" y="233203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Font typeface="Arial"/>
              <a:buNone/>
            </a:pPr>
            <a:endParaRPr lang="ja-JP" altLang="en-US" dirty="0"/>
          </a:p>
        </p:txBody>
      </p:sp>
      <p:sp>
        <p:nvSpPr>
          <p:cNvPr id="12" name="コンテンツ プレースホルダー 2"/>
          <p:cNvSpPr txBox="1">
            <a:spLocks/>
          </p:cNvSpPr>
          <p:nvPr/>
        </p:nvSpPr>
        <p:spPr>
          <a:xfrm>
            <a:off x="457200" y="4104276"/>
            <a:ext cx="8214133" cy="2593704"/>
          </a:xfrm>
          <a:prstGeom prst="rect">
            <a:avLst/>
          </a:prstGeom>
          <a:solidFill>
            <a:schemeClr val="accent3"/>
          </a:solidFill>
        </p:spPr>
        <p:txBody>
          <a:bodyPr vert="horz" lIns="288000" tIns="288000" rIns="108000" bIns="108000" rtlCol="0">
            <a:normAutofit fontScale="85000" lnSpcReduction="20000"/>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lnSpc>
                <a:spcPct val="120000"/>
              </a:lnSpc>
              <a:buNone/>
            </a:pPr>
            <a:r>
              <a:rPr lang="ja-JP" altLang="en-US" sz="2400" dirty="0">
                <a:solidFill>
                  <a:schemeClr val="bg1"/>
                </a:solidFill>
              </a:rPr>
              <a:t>なぜ国際礼譲を</a:t>
            </a:r>
            <a:r>
              <a:rPr lang="ja-JP" altLang="en-US" sz="2400" u="sng" dirty="0">
                <a:solidFill>
                  <a:schemeClr val="bg1"/>
                </a:solidFill>
              </a:rPr>
              <a:t>詳細に</a:t>
            </a:r>
            <a:r>
              <a:rPr lang="ja-JP" altLang="en-US" sz="2400" dirty="0">
                <a:solidFill>
                  <a:schemeClr val="bg1"/>
                </a:solidFill>
              </a:rPr>
              <a:t>考慮しなければならないの</a:t>
            </a:r>
            <a:r>
              <a:rPr lang="ja-JP" altLang="en-US" sz="2400" dirty="0" smtClean="0">
                <a:solidFill>
                  <a:schemeClr val="bg1"/>
                </a:solidFill>
              </a:rPr>
              <a:t>か</a:t>
            </a:r>
            <a:endParaRPr lang="en-US" altLang="ja-JP" sz="2400" dirty="0" smtClean="0">
              <a:solidFill>
                <a:schemeClr val="bg1"/>
              </a:solidFill>
            </a:endParaRPr>
          </a:p>
          <a:p>
            <a:pPr marL="0" indent="0" algn="ctr">
              <a:lnSpc>
                <a:spcPct val="120000"/>
              </a:lnSpc>
              <a:buNone/>
            </a:pPr>
            <a:r>
              <a:rPr lang="ja-JP" altLang="en-US" sz="2400" dirty="0" smtClean="0">
                <a:solidFill>
                  <a:prstClr val="white"/>
                </a:solidFill>
              </a:rPr>
              <a:t>すなわち</a:t>
            </a:r>
            <a:r>
              <a:rPr lang="en-US" altLang="ja-JP" sz="2400" dirty="0" smtClean="0">
                <a:solidFill>
                  <a:prstClr val="white"/>
                </a:solidFill>
              </a:rPr>
              <a:t>…</a:t>
            </a:r>
            <a:endParaRPr lang="ja-JP" altLang="en-US" sz="2400" dirty="0">
              <a:solidFill>
                <a:prstClr val="white"/>
              </a:solidFill>
            </a:endParaRPr>
          </a:p>
          <a:p>
            <a:pPr algn="ctr">
              <a:lnSpc>
                <a:spcPct val="120000"/>
              </a:lnSpc>
            </a:pPr>
            <a:r>
              <a:rPr lang="ja-JP" altLang="en-US" sz="3300" b="1" u="sng" dirty="0">
                <a:solidFill>
                  <a:prstClr val="white"/>
                </a:solidFill>
                <a:effectLst>
                  <a:outerShdw blurRad="50800" dist="76200" dir="2700000" algn="tl" rotWithShape="0">
                    <a:prstClr val="black">
                      <a:alpha val="40000"/>
                    </a:prstClr>
                  </a:outerShdw>
                </a:effectLst>
              </a:rPr>
              <a:t>論拠２による国際礼譲の考慮が不当である</a:t>
            </a:r>
            <a:r>
              <a:rPr lang="ja-JP" altLang="en-US" sz="3300" b="1" u="sng" dirty="0" smtClean="0">
                <a:solidFill>
                  <a:prstClr val="white"/>
                </a:solidFill>
                <a:effectLst>
                  <a:outerShdw blurRad="50800" dist="76200" dir="2700000" algn="tl" rotWithShape="0">
                    <a:prstClr val="black">
                      <a:alpha val="40000"/>
                    </a:prstClr>
                  </a:outerShdw>
                </a:effectLst>
              </a:rPr>
              <a:t>理由</a:t>
            </a:r>
            <a:endParaRPr lang="en-US" altLang="ja-JP" sz="3300" b="1" u="sng" dirty="0" smtClean="0">
              <a:solidFill>
                <a:prstClr val="white"/>
              </a:solidFill>
              <a:effectLst>
                <a:outerShdw blurRad="50800" dist="76200" dir="2700000" algn="tl" rotWithShape="0">
                  <a:prstClr val="black">
                    <a:alpha val="40000"/>
                  </a:prstClr>
                </a:outerShdw>
              </a:effectLst>
            </a:endParaRPr>
          </a:p>
          <a:p>
            <a:pPr algn="ctr">
              <a:lnSpc>
                <a:spcPct val="120000"/>
              </a:lnSpc>
            </a:pPr>
            <a:r>
              <a:rPr lang="ja-JP" altLang="en-US" sz="3300" b="1" u="sng" dirty="0" smtClean="0">
                <a:solidFill>
                  <a:prstClr val="white"/>
                </a:solidFill>
                <a:effectLst>
                  <a:outerShdw blurRad="50800" dist="76200" dir="2700000" algn="tl" rotWithShape="0">
                    <a:prstClr val="black">
                      <a:alpha val="40000"/>
                    </a:prstClr>
                  </a:outerShdw>
                </a:effectLst>
              </a:rPr>
              <a:t>論拠</a:t>
            </a:r>
            <a:r>
              <a:rPr lang="ja-JP" altLang="en-US" sz="3300" b="1" u="sng" dirty="0">
                <a:solidFill>
                  <a:prstClr val="white"/>
                </a:solidFill>
                <a:effectLst>
                  <a:outerShdw blurRad="50800" dist="76200" dir="2700000" algn="tl" rotWithShape="0">
                    <a:prstClr val="black">
                      <a:alpha val="40000"/>
                    </a:prstClr>
                  </a:outerShdw>
                </a:effectLst>
              </a:rPr>
              <a:t>１で他国の事業者</a:t>
            </a:r>
            <a:r>
              <a:rPr lang="ja-JP" altLang="en-US" sz="3300" b="1" u="sng" dirty="0" smtClean="0">
                <a:solidFill>
                  <a:prstClr val="white"/>
                </a:solidFill>
                <a:effectLst>
                  <a:outerShdw blurRad="50800" dist="76200" dir="2700000" algn="tl" rotWithShape="0">
                    <a:prstClr val="black">
                      <a:alpha val="40000"/>
                    </a:prstClr>
                  </a:outerShdw>
                </a:effectLst>
              </a:rPr>
              <a:t>に不当</a:t>
            </a:r>
            <a:r>
              <a:rPr lang="ja-JP" altLang="en-US" sz="3300" b="1" u="sng" dirty="0">
                <a:solidFill>
                  <a:prstClr val="white"/>
                </a:solidFill>
                <a:effectLst>
                  <a:outerShdw blurRad="50800" dist="76200" dir="2700000" algn="tl" rotWithShape="0">
                    <a:prstClr val="black">
                      <a:alpha val="40000"/>
                    </a:prstClr>
                  </a:outerShdw>
                </a:effectLst>
              </a:rPr>
              <a:t>な影響</a:t>
            </a:r>
            <a:r>
              <a:rPr lang="ja-JP" altLang="en-US" sz="3300" b="1" u="sng" dirty="0" smtClean="0">
                <a:solidFill>
                  <a:prstClr val="white"/>
                </a:solidFill>
                <a:effectLst>
                  <a:outerShdw blurRad="50800" dist="76200" dir="2700000" algn="tl" rotWithShape="0">
                    <a:prstClr val="black">
                      <a:alpha val="40000"/>
                    </a:prstClr>
                  </a:outerShdw>
                </a:effectLst>
              </a:rPr>
              <a:t>を</a:t>
            </a:r>
            <a:r>
              <a:rPr lang="en-US" altLang="ja-JP" sz="3300" b="1" u="sng" dirty="0" smtClean="0">
                <a:solidFill>
                  <a:prstClr val="white"/>
                </a:solidFill>
                <a:effectLst>
                  <a:outerShdw blurRad="50800" dist="76200" dir="2700000" algn="tl" rotWithShape="0">
                    <a:prstClr val="black">
                      <a:alpha val="40000"/>
                    </a:prstClr>
                  </a:outerShdw>
                </a:effectLst>
              </a:rPr>
              <a:t/>
            </a:r>
            <a:br>
              <a:rPr lang="en-US" altLang="ja-JP" sz="3300" b="1" u="sng" dirty="0" smtClean="0">
                <a:solidFill>
                  <a:prstClr val="white"/>
                </a:solidFill>
                <a:effectLst>
                  <a:outerShdw blurRad="50800" dist="76200" dir="2700000" algn="tl" rotWithShape="0">
                    <a:prstClr val="black">
                      <a:alpha val="40000"/>
                    </a:prstClr>
                  </a:outerShdw>
                </a:effectLst>
              </a:rPr>
            </a:br>
            <a:r>
              <a:rPr lang="ja-JP" altLang="en-US" sz="3300" b="1" u="sng" dirty="0" smtClean="0">
                <a:solidFill>
                  <a:prstClr val="white"/>
                </a:solidFill>
                <a:effectLst>
                  <a:outerShdw blurRad="50800" dist="76200" dir="2700000" algn="tl" rotWithShape="0">
                    <a:prstClr val="black">
                      <a:alpha val="40000"/>
                    </a:prstClr>
                  </a:outerShdw>
                </a:effectLst>
              </a:rPr>
              <a:t>与えない</a:t>
            </a:r>
            <a:r>
              <a:rPr lang="ja-JP" altLang="en-US" sz="3300" b="1" u="sng" dirty="0">
                <a:solidFill>
                  <a:prstClr val="white"/>
                </a:solidFill>
                <a:effectLst>
                  <a:outerShdw blurRad="50800" dist="76200" dir="2700000" algn="tl" rotWithShape="0">
                    <a:prstClr val="black">
                      <a:alpha val="40000"/>
                    </a:prstClr>
                  </a:outerShdw>
                </a:effectLst>
              </a:rPr>
              <a:t>判断ができる</a:t>
            </a:r>
            <a:r>
              <a:rPr lang="ja-JP" altLang="en-US" sz="3300" b="1" u="sng" dirty="0" smtClean="0">
                <a:solidFill>
                  <a:prstClr val="white"/>
                </a:solidFill>
                <a:effectLst>
                  <a:outerShdw blurRad="50800" dist="76200" dir="2700000" algn="tl" rotWithShape="0">
                    <a:prstClr val="black">
                      <a:alpha val="40000"/>
                    </a:prstClr>
                  </a:outerShdw>
                </a:effectLst>
              </a:rPr>
              <a:t>理由</a:t>
            </a:r>
            <a:endParaRPr lang="en-US" altLang="ja-JP" sz="3300" b="1" u="sng" dirty="0" smtClean="0">
              <a:solidFill>
                <a:prstClr val="white"/>
              </a:solidFill>
              <a:effectLst>
                <a:outerShdw blurRad="50800" dist="76200" dir="2700000" algn="tl" rotWithShape="0">
                  <a:prstClr val="black">
                    <a:alpha val="40000"/>
                  </a:prstClr>
                </a:outerShdw>
              </a:effectLst>
            </a:endParaRPr>
          </a:p>
        </p:txBody>
      </p:sp>
      <p:sp>
        <p:nvSpPr>
          <p:cNvPr id="13" name="コンテンツ プレースホルダー 2"/>
          <p:cNvSpPr txBox="1">
            <a:spLocks/>
          </p:cNvSpPr>
          <p:nvPr/>
        </p:nvSpPr>
        <p:spPr>
          <a:xfrm>
            <a:off x="457200" y="1101912"/>
            <a:ext cx="8229600" cy="1070106"/>
          </a:xfrm>
          <a:prstGeom prst="rect">
            <a:avLst/>
          </a:prstGeom>
          <a:solidFill>
            <a:schemeClr val="accent3">
              <a:lumMod val="20000"/>
              <a:lumOff val="80000"/>
            </a:schemeClr>
          </a:solidFill>
        </p:spPr>
        <p:txBody>
          <a:bodyPr vert="horz" lIns="180000" tIns="45720" rIns="180000" bIns="45720" rtlCol="0" anchor="ctr">
            <a:noAutofit/>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ja-JP" altLang="en-US" sz="1800" dirty="0"/>
              <a:t>論拠２不当性：米国特有の厳罰が世界中で認められてしまう危険性</a:t>
            </a:r>
            <a:r>
              <a:rPr lang="ja-JP" altLang="en-US" sz="1800" dirty="0" smtClean="0"/>
              <a:t>あり</a:t>
            </a:r>
            <a:endParaRPr lang="en-US" altLang="ja-JP" sz="1800" dirty="0" smtClean="0"/>
          </a:p>
          <a:p>
            <a:pPr marL="0" indent="0">
              <a:buNone/>
            </a:pPr>
            <a:r>
              <a:rPr lang="ja-JP" altLang="en-US" sz="1800" dirty="0" smtClean="0"/>
              <a:t>論拠１正当性：</a:t>
            </a:r>
            <a:r>
              <a:rPr lang="ja-JP" altLang="en-US" sz="1800" dirty="0"/>
              <a:t>国際礼譲を充分に考慮することで、他国の事業者に不当な影響を与えない判断が</a:t>
            </a:r>
            <a:r>
              <a:rPr lang="ja-JP" altLang="en-US" sz="1800" dirty="0" smtClean="0"/>
              <a:t>できる</a:t>
            </a:r>
            <a:endParaRPr lang="en-US" altLang="ja-JP" sz="1800" dirty="0" smtClean="0"/>
          </a:p>
        </p:txBody>
      </p:sp>
      <p:sp>
        <p:nvSpPr>
          <p:cNvPr id="16" name="上矢印 15"/>
          <p:cNvSpPr/>
          <p:nvPr/>
        </p:nvSpPr>
        <p:spPr>
          <a:xfrm rot="10800000">
            <a:off x="4188372" y="1915657"/>
            <a:ext cx="736323" cy="2127652"/>
          </a:xfrm>
          <a:prstGeom prst="upArrow">
            <a:avLst>
              <a:gd name="adj1" fmla="val 50000"/>
              <a:gd name="adj2" fmla="val 55318"/>
            </a:avLst>
          </a:prstGeom>
          <a:solidFill>
            <a:schemeClr val="accent3">
              <a:lumMod val="20000"/>
              <a:lumOff val="80000"/>
            </a:schemeClr>
          </a:solidFill>
        </p:spPr>
        <p:txBody>
          <a:bodyPr wrap="square" rtlCol="0" anchor="ctr">
            <a:spAutoFit/>
          </a:bodyPr>
          <a:lstStyle/>
          <a:p>
            <a:pPr algn="ctr" defTabSz="457200"/>
            <a:endParaRPr lang="ja-JP" altLang="en-US" sz="2800" b="1" dirty="0">
              <a:solidFill>
                <a:prstClr val="white"/>
              </a:solidFill>
              <a:latin typeface="Verdana" charset="0"/>
            </a:endParaRPr>
          </a:p>
        </p:txBody>
      </p:sp>
      <p:sp>
        <p:nvSpPr>
          <p:cNvPr id="6" name="コンテンツ プレースホルダー 2"/>
          <p:cNvSpPr txBox="1">
            <a:spLocks/>
          </p:cNvSpPr>
          <p:nvPr/>
        </p:nvSpPr>
        <p:spPr>
          <a:xfrm>
            <a:off x="441734" y="2332037"/>
            <a:ext cx="8229600" cy="1129620"/>
          </a:xfrm>
          <a:prstGeom prst="rect">
            <a:avLst/>
          </a:prstGeom>
          <a:solidFill>
            <a:schemeClr val="bg1">
              <a:alpha val="50000"/>
            </a:schemeClr>
          </a:solidFill>
        </p:spPr>
        <p:txBody>
          <a:bodyPr vert="horz" lIns="90000" tIns="180000" rIns="91440" bIns="180000" rtlCol="0">
            <a:noAutofit/>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buFont typeface="Arial"/>
              <a:buNone/>
            </a:pPr>
            <a:r>
              <a:rPr lang="ja-JP" altLang="en-US" sz="2400" dirty="0"/>
              <a:t>論拠１の正当性を主張するには</a:t>
            </a:r>
            <a:br>
              <a:rPr lang="ja-JP" altLang="en-US" sz="2400" dirty="0"/>
            </a:br>
            <a:r>
              <a:rPr lang="ja-JP" altLang="en-US" sz="3000" b="1" u="sng" dirty="0">
                <a:solidFill>
                  <a:prstClr val="black">
                    <a:lumMod val="65000"/>
                    <a:lumOff val="35000"/>
                  </a:prstClr>
                </a:solidFill>
              </a:rPr>
              <a:t>以下の立証が</a:t>
            </a:r>
            <a:r>
              <a:rPr lang="ja-JP" altLang="en-US" sz="3000" b="1" u="sng" dirty="0" smtClean="0">
                <a:solidFill>
                  <a:prstClr val="black">
                    <a:lumMod val="65000"/>
                    <a:lumOff val="35000"/>
                  </a:prstClr>
                </a:solidFill>
              </a:rPr>
              <a:t>必要</a:t>
            </a:r>
            <a:endParaRPr lang="ja-JP" altLang="en-US" sz="3000" b="1" u="sng" dirty="0">
              <a:solidFill>
                <a:prstClr val="black">
                  <a:lumMod val="65000"/>
                  <a:lumOff val="35000"/>
                </a:prstClr>
              </a:solidFill>
            </a:endParaRPr>
          </a:p>
        </p:txBody>
      </p:sp>
    </p:spTree>
    <p:extLst>
      <p:ext uri="{BB962C8B-B14F-4D97-AF65-F5344CB8AC3E}">
        <p14:creationId xmlns:p14="http://schemas.microsoft.com/office/powerpoint/2010/main" val="1953041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400" dirty="0" smtClean="0"/>
              <a:t>反論１</a:t>
            </a:r>
            <a:r>
              <a:rPr lang="en-US" altLang="ja-JP" sz="4400" dirty="0" smtClean="0"/>
              <a:t> </a:t>
            </a:r>
            <a:r>
              <a:rPr lang="ja-JP" altLang="en-US" sz="4400" dirty="0" smtClean="0"/>
              <a:t>比較衡量はできない①</a:t>
            </a:r>
            <a:endParaRPr kumimoji="1" lang="ja-JP" altLang="en-US" sz="4400"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pPr/>
              <a:t>63</a:t>
            </a:fld>
            <a:endParaRPr lang="ja-JP" altLang="en-US" dirty="0"/>
          </a:p>
        </p:txBody>
      </p:sp>
      <p:sp>
        <p:nvSpPr>
          <p:cNvPr id="5" name="コンテンツ プレースホルダー 2"/>
          <p:cNvSpPr txBox="1">
            <a:spLocks/>
          </p:cNvSpPr>
          <p:nvPr/>
        </p:nvSpPr>
        <p:spPr>
          <a:xfrm>
            <a:off x="609600" y="233203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Font typeface="Arial"/>
              <a:buNone/>
            </a:pPr>
            <a:endParaRPr lang="ja-JP" altLang="en-US" dirty="0"/>
          </a:p>
        </p:txBody>
      </p:sp>
      <p:graphicFrame>
        <p:nvGraphicFramePr>
          <p:cNvPr id="3" name="図表 2"/>
          <p:cNvGraphicFramePr/>
          <p:nvPr/>
        </p:nvGraphicFramePr>
        <p:xfrm>
          <a:off x="443947" y="1779983"/>
          <a:ext cx="8229600" cy="1705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コンテンツ プレースホルダー 2"/>
          <p:cNvSpPr txBox="1">
            <a:spLocks/>
          </p:cNvSpPr>
          <p:nvPr/>
        </p:nvSpPr>
        <p:spPr>
          <a:xfrm>
            <a:off x="457201" y="4264786"/>
            <a:ext cx="8229600" cy="1218561"/>
          </a:xfrm>
          <a:prstGeom prst="rect">
            <a:avLst/>
          </a:prstGeom>
          <a:solidFill>
            <a:schemeClr val="accent3"/>
          </a:solidFill>
        </p:spPr>
        <p:txBody>
          <a:bodyPr vert="horz" lIns="72000" tIns="180000" rIns="72000" bIns="180000" rtlCol="0">
            <a:normAutofit fontScale="77500" lnSpcReduction="20000"/>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lnSpc>
                <a:spcPct val="120000"/>
              </a:lnSpc>
              <a:buFont typeface="Arial"/>
              <a:buNone/>
            </a:pPr>
            <a:r>
              <a:rPr lang="ja-JP" altLang="en-US" sz="3600" dirty="0" smtClean="0">
                <a:solidFill>
                  <a:prstClr val="white"/>
                </a:solidFill>
              </a:rPr>
              <a:t>①各要素の認定</a:t>
            </a:r>
            <a:r>
              <a:rPr lang="ja-JP" altLang="en-US" sz="3600" b="1" dirty="0" smtClean="0">
                <a:noFill/>
              </a:rPr>
              <a:t>＿＿＿</a:t>
            </a:r>
            <a:r>
              <a:rPr lang="en-US" altLang="ja-JP" sz="3600" b="1" dirty="0" smtClean="0">
                <a:solidFill>
                  <a:prstClr val="white"/>
                </a:solidFill>
              </a:rPr>
              <a:t/>
            </a:r>
            <a:br>
              <a:rPr lang="en-US" altLang="ja-JP" sz="3600" b="1" dirty="0" smtClean="0">
                <a:solidFill>
                  <a:prstClr val="white"/>
                </a:solidFill>
              </a:rPr>
            </a:br>
            <a:r>
              <a:rPr lang="ja-JP" altLang="en-US" sz="3600" b="1" u="sng" dirty="0" smtClean="0">
                <a:solidFill>
                  <a:prstClr val="white"/>
                </a:solidFill>
                <a:effectLst>
                  <a:outerShdw blurRad="50800" dist="76200" dir="2700000" algn="tl" rotWithShape="0">
                    <a:prstClr val="black">
                      <a:alpha val="40000"/>
                    </a:prstClr>
                  </a:outerShdw>
                </a:effectLst>
              </a:rPr>
              <a:t>②比較衡量（未完了）</a:t>
            </a:r>
            <a:endParaRPr lang="en-US" altLang="ja-JP" sz="3600" b="1" dirty="0" smtClean="0">
              <a:noFill/>
              <a:effectLst>
                <a:outerShdw blurRad="50800" dist="76200" dir="2700000" algn="tl" rotWithShape="0">
                  <a:prstClr val="black">
                    <a:alpha val="40000"/>
                  </a:prstClr>
                </a:outerShdw>
              </a:effectLst>
            </a:endParaRPr>
          </a:p>
        </p:txBody>
      </p:sp>
      <p:sp>
        <p:nvSpPr>
          <p:cNvPr id="7" name="正方形/長方形 6"/>
          <p:cNvSpPr/>
          <p:nvPr/>
        </p:nvSpPr>
        <p:spPr>
          <a:xfrm>
            <a:off x="443947" y="1303408"/>
            <a:ext cx="8229600" cy="461665"/>
          </a:xfrm>
          <a:prstGeom prst="rect">
            <a:avLst/>
          </a:prstGeom>
        </p:spPr>
        <p:txBody>
          <a:bodyPr wrap="square">
            <a:spAutoFit/>
          </a:bodyPr>
          <a:lstStyle/>
          <a:p>
            <a:pPr defTabSz="457200"/>
            <a:r>
              <a:rPr lang="ja-JP" altLang="en-US" sz="2400" dirty="0">
                <a:solidFill>
                  <a:prstClr val="black">
                    <a:lumMod val="65000"/>
                    <a:lumOff val="35000"/>
                  </a:prstClr>
                </a:solidFill>
              </a:rPr>
              <a:t>論拠１の要件検討手順は</a:t>
            </a:r>
            <a:r>
              <a:rPr lang="en-US" altLang="ja-JP" sz="2400" dirty="0">
                <a:solidFill>
                  <a:prstClr val="black">
                    <a:lumMod val="65000"/>
                    <a:lumOff val="35000"/>
                  </a:prstClr>
                </a:solidFill>
              </a:rPr>
              <a:t>…</a:t>
            </a:r>
            <a:endParaRPr lang="ja-JP" altLang="en-US" sz="2400" dirty="0">
              <a:solidFill>
                <a:prstClr val="black">
                  <a:lumMod val="65000"/>
                  <a:lumOff val="35000"/>
                </a:prstClr>
              </a:solidFill>
            </a:endParaRPr>
          </a:p>
        </p:txBody>
      </p:sp>
      <p:sp>
        <p:nvSpPr>
          <p:cNvPr id="18" name="正方形/長方形 17"/>
          <p:cNvSpPr/>
          <p:nvPr/>
        </p:nvSpPr>
        <p:spPr>
          <a:xfrm>
            <a:off x="443947" y="3653662"/>
            <a:ext cx="8229600" cy="461665"/>
          </a:xfrm>
          <a:prstGeom prst="rect">
            <a:avLst/>
          </a:prstGeom>
        </p:spPr>
        <p:txBody>
          <a:bodyPr wrap="square">
            <a:spAutoFit/>
          </a:bodyPr>
          <a:lstStyle/>
          <a:p>
            <a:pPr defTabSz="457200"/>
            <a:r>
              <a:rPr lang="ja-JP" altLang="en-US" sz="2400" dirty="0">
                <a:solidFill>
                  <a:prstClr val="black">
                    <a:lumMod val="65000"/>
                    <a:lumOff val="35000"/>
                  </a:prstClr>
                </a:solidFill>
              </a:rPr>
              <a:t>ゆえに、あてはめ完了の条件は</a:t>
            </a:r>
            <a:r>
              <a:rPr lang="en-US" altLang="ja-JP" sz="2400" dirty="0">
                <a:solidFill>
                  <a:prstClr val="black">
                    <a:lumMod val="65000"/>
                    <a:lumOff val="35000"/>
                  </a:prstClr>
                </a:solidFill>
              </a:rPr>
              <a:t>…</a:t>
            </a:r>
            <a:endParaRPr lang="ja-JP" altLang="en-US" sz="2400" dirty="0">
              <a:solidFill>
                <a:prstClr val="black">
                  <a:lumMod val="65000"/>
                  <a:lumOff val="35000"/>
                </a:prstClr>
              </a:solidFill>
            </a:endParaRPr>
          </a:p>
        </p:txBody>
      </p:sp>
      <p:sp>
        <p:nvSpPr>
          <p:cNvPr id="19" name="正方形/長方形 18"/>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r>
              <a:rPr lang="ja-JP" altLang="en-US" sz="1400" dirty="0">
                <a:solidFill>
                  <a:prstClr val="black"/>
                </a:solidFill>
              </a:rPr>
              <a:t>出典</a:t>
            </a:r>
            <a:r>
              <a:rPr lang="ja-JP" altLang="en-US" sz="1400" dirty="0" smtClean="0">
                <a:solidFill>
                  <a:prstClr val="black"/>
                </a:solidFill>
              </a:rPr>
              <a:t>：</a:t>
            </a:r>
            <a:r>
              <a:rPr lang="en-US" altLang="ja-JP" sz="1400" dirty="0">
                <a:solidFill>
                  <a:schemeClr val="tx1"/>
                </a:solidFill>
              </a:rPr>
              <a:t>Mannington Mills, Inc. v. </a:t>
            </a:r>
            <a:r>
              <a:rPr lang="en-US" altLang="ja-JP" sz="1400" dirty="0" err="1">
                <a:solidFill>
                  <a:schemeClr val="tx1"/>
                </a:solidFill>
              </a:rPr>
              <a:t>Congoleum</a:t>
            </a:r>
            <a:r>
              <a:rPr lang="en-US" altLang="ja-JP" sz="1400" dirty="0">
                <a:solidFill>
                  <a:schemeClr val="tx1"/>
                </a:solidFill>
              </a:rPr>
              <a:t> Corp., 595 F.2d 1287 (1979) </a:t>
            </a:r>
          </a:p>
        </p:txBody>
      </p:sp>
      <p:sp>
        <p:nvSpPr>
          <p:cNvPr id="8" name="テキスト ボックス 7"/>
          <p:cNvSpPr txBox="1"/>
          <p:nvPr/>
        </p:nvSpPr>
        <p:spPr>
          <a:xfrm>
            <a:off x="1183466" y="5631696"/>
            <a:ext cx="6750566" cy="584775"/>
          </a:xfrm>
          <a:prstGeom prst="rect">
            <a:avLst/>
          </a:prstGeom>
          <a:noFill/>
        </p:spPr>
        <p:txBody>
          <a:bodyPr wrap="none" rtlCol="0">
            <a:spAutoFit/>
          </a:bodyPr>
          <a:lstStyle/>
          <a:p>
            <a:pPr algn="ctr"/>
            <a:r>
              <a:rPr kumimoji="1" lang="ja-JP" altLang="en-US" sz="3200" b="1" dirty="0" smtClean="0">
                <a:solidFill>
                  <a:srgbClr val="FF0000"/>
                </a:solidFill>
              </a:rPr>
              <a:t>これがなぜダメか？（次スライド）</a:t>
            </a:r>
            <a:endParaRPr kumimoji="1" lang="ja-JP" altLang="en-US" sz="3200" b="1" dirty="0">
              <a:solidFill>
                <a:srgbClr val="FF0000"/>
              </a:solidFill>
            </a:endParaRPr>
          </a:p>
        </p:txBody>
      </p:sp>
    </p:spTree>
    <p:extLst>
      <p:ext uri="{BB962C8B-B14F-4D97-AF65-F5344CB8AC3E}">
        <p14:creationId xmlns:p14="http://schemas.microsoft.com/office/powerpoint/2010/main" val="469405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400" dirty="0"/>
              <a:t>反論１</a:t>
            </a:r>
            <a:r>
              <a:rPr lang="en-US" altLang="ja-JP" sz="4400" dirty="0"/>
              <a:t> </a:t>
            </a:r>
            <a:r>
              <a:rPr lang="ja-JP" altLang="en-US" sz="4400" dirty="0"/>
              <a:t>比較衡量は</a:t>
            </a:r>
            <a:r>
              <a:rPr lang="ja-JP" altLang="en-US" sz="4400" dirty="0" smtClean="0"/>
              <a:t>できない②</a:t>
            </a:r>
            <a:endParaRPr kumimoji="1" lang="ja-JP" altLang="en-US" sz="44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64</a:t>
            </a:fld>
            <a:endParaRPr kumimoji="1" lang="ja-JP" altLang="en-US" dirty="0"/>
          </a:p>
        </p:txBody>
      </p:sp>
      <p:sp>
        <p:nvSpPr>
          <p:cNvPr id="5" name="正方形/長方形 4"/>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a:solidFill>
                  <a:schemeClr val="tx1"/>
                </a:solidFill>
              </a:rPr>
              <a:t>Laker Airways Ltd. v. Sabena, Belgian World Airlines, 731 F.2d 909 (1984) </a:t>
            </a:r>
            <a:r>
              <a:rPr lang="en-US" altLang="ja-JP" sz="1400" dirty="0" smtClean="0">
                <a:solidFill>
                  <a:schemeClr val="tx1"/>
                </a:solidFill>
              </a:rPr>
              <a:t>※</a:t>
            </a:r>
            <a:r>
              <a:rPr lang="ja-JP" altLang="en-US" sz="1400" dirty="0" smtClean="0">
                <a:solidFill>
                  <a:schemeClr val="tx1"/>
                </a:solidFill>
              </a:rPr>
              <a:t>論拠２が引用</a:t>
            </a:r>
            <a:endParaRPr lang="en-US" altLang="ja-JP" sz="1400" dirty="0" smtClean="0">
              <a:solidFill>
                <a:schemeClr val="tx1"/>
              </a:solidFill>
            </a:endParaRPr>
          </a:p>
        </p:txBody>
      </p:sp>
      <p:sp>
        <p:nvSpPr>
          <p:cNvPr id="6" name="正方形/長方形 5"/>
          <p:cNvSpPr/>
          <p:nvPr/>
        </p:nvSpPr>
        <p:spPr>
          <a:xfrm>
            <a:off x="448067" y="1047090"/>
            <a:ext cx="8208507" cy="1709174"/>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7" name="正方形/長方形 6"/>
          <p:cNvSpPr/>
          <p:nvPr/>
        </p:nvSpPr>
        <p:spPr>
          <a:xfrm>
            <a:off x="448010" y="2838694"/>
            <a:ext cx="8221626" cy="1498175"/>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8" name="テキスト ボックス 7"/>
          <p:cNvSpPr txBox="1"/>
          <p:nvPr/>
        </p:nvSpPr>
        <p:spPr>
          <a:xfrm>
            <a:off x="457143" y="2950043"/>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9" name="テキスト ボックス 8"/>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1" name="正方形/長方形 10"/>
          <p:cNvSpPr/>
          <p:nvPr/>
        </p:nvSpPr>
        <p:spPr>
          <a:xfrm>
            <a:off x="483326" y="1395736"/>
            <a:ext cx="8186311" cy="1384995"/>
          </a:xfrm>
          <a:prstGeom prst="rect">
            <a:avLst/>
          </a:prstGeom>
        </p:spPr>
        <p:txBody>
          <a:bodyPr wrap="square">
            <a:spAutoFit/>
          </a:bodyPr>
          <a:lstStyle/>
          <a:p>
            <a:r>
              <a:rPr lang="en-US" altLang="ja-JP" sz="1050" dirty="0"/>
              <a:t>However, this approach is unsuitable when courts are forced to choose between a domestic law which is designed to protect domestic interests, and a foreign law which is calculated to thwart the implementation of the domestic law in order to protect foreign interests allegedly threatened by the objectives of the domestic </a:t>
            </a:r>
            <a:r>
              <a:rPr lang="en-US" altLang="ja-JP" sz="1050" dirty="0" smtClean="0"/>
              <a:t>law.</a:t>
            </a:r>
          </a:p>
          <a:p>
            <a:r>
              <a:rPr lang="en-US" altLang="ja-JP" sz="1050" dirty="0" smtClean="0"/>
              <a:t>Those </a:t>
            </a:r>
            <a:r>
              <a:rPr lang="en-US" altLang="ja-JP" sz="1050" dirty="0"/>
              <a:t>contacts which do purport to provide a basis for distinguishing between competing bases of jurisdiction, and which are thus crucial to the balancing process, generally incorporate purely political factors which the court is neither qualified to evaluate comparatively nor capable of properly balancing.</a:t>
            </a:r>
          </a:p>
          <a:p>
            <a:r>
              <a:rPr lang="en-US" altLang="ja-JP" sz="1050" dirty="0"/>
              <a:t>This court is ill-equipped to “balance the vital national interests of the United States and the [United Kingdom] to determine which interests predominate.”</a:t>
            </a:r>
          </a:p>
        </p:txBody>
      </p:sp>
      <p:sp>
        <p:nvSpPr>
          <p:cNvPr id="12" name="正方形/長方形 11"/>
          <p:cNvSpPr/>
          <p:nvPr/>
        </p:nvSpPr>
        <p:spPr>
          <a:xfrm>
            <a:off x="584600" y="3244903"/>
            <a:ext cx="7948446" cy="1107996"/>
          </a:xfrm>
          <a:prstGeom prst="rect">
            <a:avLst/>
          </a:prstGeom>
        </p:spPr>
        <p:txBody>
          <a:bodyPr wrap="square">
            <a:spAutoFit/>
          </a:bodyPr>
          <a:lstStyle/>
          <a:p>
            <a:r>
              <a:rPr lang="ja-JP" altLang="en-US" sz="1100" dirty="0"/>
              <a:t>しかしながら、裁判所が国内利益を保護しようとする国内法と、その国内法の目的により脅威にさらされる外国利益を保護するためにその国内法の執行を阻止しようとする外国法とのいずれかの選択を迫られるような時には、</a:t>
            </a:r>
            <a:r>
              <a:rPr lang="ja-JP" altLang="en-US" sz="1100" b="1" u="sng" dirty="0">
                <a:solidFill>
                  <a:srgbClr val="FF0000"/>
                </a:solidFill>
              </a:rPr>
              <a:t>このアプローチ</a:t>
            </a:r>
            <a:r>
              <a:rPr lang="ja-JP" altLang="en-US" sz="1100" b="1" u="sng" dirty="0" smtClean="0">
                <a:solidFill>
                  <a:srgbClr val="FF0000"/>
                </a:solidFill>
              </a:rPr>
              <a:t>（利益衡量</a:t>
            </a:r>
            <a:r>
              <a:rPr lang="ja-JP" altLang="en-US" sz="1100" b="1" u="sng" dirty="0">
                <a:solidFill>
                  <a:srgbClr val="FF0000"/>
                </a:solidFill>
              </a:rPr>
              <a:t>アプローチ）は役に立たない</a:t>
            </a:r>
            <a:r>
              <a:rPr lang="ja-JP" altLang="en-US" sz="1100" b="1" u="sng" dirty="0" smtClean="0">
                <a:solidFill>
                  <a:srgbClr val="FF0000"/>
                </a:solidFill>
              </a:rPr>
              <a:t>。</a:t>
            </a:r>
            <a:endParaRPr lang="en-US" altLang="ja-JP" sz="1100" b="1" u="sng" dirty="0" smtClean="0">
              <a:solidFill>
                <a:srgbClr val="FF0000"/>
              </a:solidFill>
            </a:endParaRPr>
          </a:p>
          <a:p>
            <a:r>
              <a:rPr lang="ja-JP" altLang="en-US" sz="1100" dirty="0" smtClean="0"/>
              <a:t>競合</a:t>
            </a:r>
            <a:r>
              <a:rPr lang="ja-JP" altLang="en-US" sz="1100" dirty="0"/>
              <a:t>する管轄原因を区別する基礎を提供し、従って衡量過程にとって極めて重要である連結要素は、一般的に、</a:t>
            </a:r>
            <a:r>
              <a:rPr lang="ja-JP" altLang="en-US" sz="1100" b="1" u="sng" dirty="0">
                <a:solidFill>
                  <a:srgbClr val="FF0000"/>
                </a:solidFill>
              </a:rPr>
              <a:t>純粋な政治的要素</a:t>
            </a:r>
            <a:r>
              <a:rPr lang="ja-JP" altLang="en-US" sz="1100" dirty="0"/>
              <a:t>を含んでおり、裁判所はそれを比較したり適切に衡量する能力を欠く</a:t>
            </a:r>
            <a:r>
              <a:rPr lang="ja-JP" altLang="en-US" sz="1100" dirty="0" smtClean="0"/>
              <a:t>。</a:t>
            </a:r>
            <a:endParaRPr lang="en-US" altLang="ja-JP" sz="1100" dirty="0" smtClean="0"/>
          </a:p>
          <a:p>
            <a:r>
              <a:rPr lang="ja-JP" altLang="en-US" sz="1100" dirty="0" smtClean="0"/>
              <a:t>本裁判所</a:t>
            </a:r>
            <a:r>
              <a:rPr lang="ja-JP" altLang="en-US" sz="1100" dirty="0"/>
              <a:t>は、</a:t>
            </a:r>
            <a:r>
              <a:rPr lang="ja-JP" altLang="en-US" sz="1100" b="1" u="sng" dirty="0">
                <a:solidFill>
                  <a:srgbClr val="FF0000"/>
                </a:solidFill>
              </a:rPr>
              <a:t>「アメリカとイギリスの致命的な国益のどちらが優位であるかを衡量する」能力はない。</a:t>
            </a:r>
          </a:p>
        </p:txBody>
      </p:sp>
      <p:sp>
        <p:nvSpPr>
          <p:cNvPr id="3" name="正方形/長方形 2"/>
          <p:cNvSpPr/>
          <p:nvPr/>
        </p:nvSpPr>
        <p:spPr>
          <a:xfrm>
            <a:off x="612327" y="4427044"/>
            <a:ext cx="7892992" cy="646331"/>
          </a:xfrm>
          <a:prstGeom prst="rect">
            <a:avLst/>
          </a:prstGeom>
        </p:spPr>
        <p:txBody>
          <a:bodyPr wrap="square">
            <a:spAutoFit/>
          </a:bodyPr>
          <a:lstStyle/>
          <a:p>
            <a:pPr algn="ctr"/>
            <a:r>
              <a:rPr lang="ja-JP" altLang="en-US" b="1" dirty="0" smtClean="0"/>
              <a:t>論拠２は</a:t>
            </a:r>
            <a:r>
              <a:rPr lang="ja-JP" altLang="en-US" b="1" u="sng" dirty="0" smtClean="0">
                <a:solidFill>
                  <a:srgbClr val="FF0000"/>
                </a:solidFill>
              </a:rPr>
              <a:t>純粋</a:t>
            </a:r>
            <a:r>
              <a:rPr lang="ja-JP" altLang="en-US" b="1" u="sng" dirty="0">
                <a:solidFill>
                  <a:srgbClr val="FF0000"/>
                </a:solidFill>
              </a:rPr>
              <a:t>な政治的要素を含む</a:t>
            </a:r>
            <a:r>
              <a:rPr lang="ja-JP" altLang="en-US" b="1" dirty="0" smtClean="0"/>
              <a:t>比較衡量を求めているが、</a:t>
            </a:r>
            <a:endParaRPr lang="en-US" altLang="ja-JP" b="1" dirty="0" smtClean="0"/>
          </a:p>
          <a:p>
            <a:pPr algn="ctr"/>
            <a:r>
              <a:rPr lang="ja-JP" altLang="en-US" b="1" u="sng" dirty="0" smtClean="0">
                <a:solidFill>
                  <a:srgbClr val="FF0000"/>
                </a:solidFill>
              </a:rPr>
              <a:t>裁判所は判断する能力がない</a:t>
            </a:r>
            <a:endParaRPr lang="ja-JP" altLang="en-US" b="1" u="sng" dirty="0">
              <a:solidFill>
                <a:srgbClr val="FF0000"/>
              </a:solidFill>
            </a:endParaRPr>
          </a:p>
        </p:txBody>
      </p:sp>
      <p:sp>
        <p:nvSpPr>
          <p:cNvPr id="13" name="三角形 12"/>
          <p:cNvSpPr/>
          <p:nvPr/>
        </p:nvSpPr>
        <p:spPr>
          <a:xfrm rot="10800000">
            <a:off x="2248673" y="5089405"/>
            <a:ext cx="4607293" cy="21080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ja-JP" altLang="en-US" dirty="0">
              <a:solidFill>
                <a:prstClr val="white"/>
              </a:solidFill>
            </a:endParaRPr>
          </a:p>
        </p:txBody>
      </p:sp>
      <p:sp>
        <p:nvSpPr>
          <p:cNvPr id="10" name="テキスト ボックス 9"/>
          <p:cNvSpPr txBox="1"/>
          <p:nvPr/>
        </p:nvSpPr>
        <p:spPr>
          <a:xfrm>
            <a:off x="927059" y="5367663"/>
            <a:ext cx="7263528" cy="830997"/>
          </a:xfrm>
          <a:prstGeom prst="rect">
            <a:avLst/>
          </a:prstGeom>
          <a:noFill/>
        </p:spPr>
        <p:txBody>
          <a:bodyPr wrap="none" rtlCol="0">
            <a:spAutoFit/>
          </a:bodyPr>
          <a:lstStyle/>
          <a:p>
            <a:pPr algn="ctr"/>
            <a:r>
              <a:rPr kumimoji="1" lang="ja-JP" altLang="en-US" sz="2400" b="1" dirty="0" smtClean="0"/>
              <a:t>クロスで比較衡量できていない以上、</a:t>
            </a:r>
            <a:endParaRPr kumimoji="1" lang="en-US" altLang="ja-JP" sz="2400" b="1" dirty="0" smtClean="0"/>
          </a:p>
          <a:p>
            <a:pPr algn="ctr"/>
            <a:r>
              <a:rPr kumimoji="1" lang="ja-JP" altLang="en-US" sz="2400" b="1" u="sng" dirty="0" smtClean="0">
                <a:solidFill>
                  <a:srgbClr val="FF0000"/>
                </a:solidFill>
              </a:rPr>
              <a:t>論拠２による論拠１の批判を乗り越えられていない</a:t>
            </a:r>
            <a:endParaRPr kumimoji="1" lang="ja-JP" altLang="en-US" sz="2400" b="1" u="sng" dirty="0">
              <a:solidFill>
                <a:srgbClr val="FF0000"/>
              </a:solidFill>
            </a:endParaRPr>
          </a:p>
        </p:txBody>
      </p:sp>
    </p:spTree>
    <p:extLst>
      <p:ext uri="{BB962C8B-B14F-4D97-AF65-F5344CB8AC3E}">
        <p14:creationId xmlns:p14="http://schemas.microsoft.com/office/powerpoint/2010/main" val="9387968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400" dirty="0"/>
              <a:t>反論１</a:t>
            </a:r>
            <a:r>
              <a:rPr lang="en-US" altLang="ja-JP" sz="4400" dirty="0"/>
              <a:t> </a:t>
            </a:r>
            <a:r>
              <a:rPr lang="ja-JP" altLang="en-US" sz="4400" dirty="0"/>
              <a:t>比較衡量は</a:t>
            </a:r>
            <a:r>
              <a:rPr lang="ja-JP" altLang="en-US" sz="4400" dirty="0" smtClean="0"/>
              <a:t>できない③</a:t>
            </a:r>
            <a:endParaRPr kumimoji="1" lang="ja-JP" altLang="en-US" sz="44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65</a:t>
            </a:fld>
            <a:endParaRPr kumimoji="1" lang="ja-JP" altLang="en-US" dirty="0"/>
          </a:p>
        </p:txBody>
      </p:sp>
      <p:sp>
        <p:nvSpPr>
          <p:cNvPr id="5" name="正方形/長方形 4"/>
          <p:cNvSpPr/>
          <p:nvPr/>
        </p:nvSpPr>
        <p:spPr>
          <a:xfrm>
            <a:off x="448067" y="1047090"/>
            <a:ext cx="8208507" cy="1381130"/>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6" name="正方形/長方形 5"/>
          <p:cNvSpPr/>
          <p:nvPr/>
        </p:nvSpPr>
        <p:spPr>
          <a:xfrm>
            <a:off x="448067" y="2633559"/>
            <a:ext cx="8221626" cy="1272236"/>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7" name="テキスト ボックス 6"/>
          <p:cNvSpPr txBox="1"/>
          <p:nvPr/>
        </p:nvSpPr>
        <p:spPr>
          <a:xfrm>
            <a:off x="457200" y="2744908"/>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8" name="テキスト ボックス 7"/>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9" name="正方形/長方形 8"/>
          <p:cNvSpPr/>
          <p:nvPr/>
        </p:nvSpPr>
        <p:spPr>
          <a:xfrm>
            <a:off x="470263" y="1474113"/>
            <a:ext cx="8186311" cy="954107"/>
          </a:xfrm>
          <a:prstGeom prst="rect">
            <a:avLst/>
          </a:prstGeom>
        </p:spPr>
        <p:txBody>
          <a:bodyPr wrap="square">
            <a:spAutoFit/>
          </a:bodyPr>
          <a:lstStyle/>
          <a:p>
            <a:r>
              <a:rPr lang="en-US" altLang="ja-JP" sz="1400" dirty="0"/>
              <a:t>However, this approach is unsuitable when courts are forced to choose between a domestic law which is designed to protect domestic interests, and a foreign law which is calculated to thwart the implementation of the domestic law in order to protect foreign interests allegedly threatened by the objectives of the domestic </a:t>
            </a:r>
            <a:r>
              <a:rPr lang="en-US" altLang="ja-JP" sz="1400" dirty="0" smtClean="0"/>
              <a:t>law.</a:t>
            </a:r>
            <a:endParaRPr lang="en-US" altLang="ja-JP" sz="1400" dirty="0"/>
          </a:p>
        </p:txBody>
      </p:sp>
      <p:sp>
        <p:nvSpPr>
          <p:cNvPr id="10" name="正方形/長方形 9"/>
          <p:cNvSpPr/>
          <p:nvPr/>
        </p:nvSpPr>
        <p:spPr>
          <a:xfrm>
            <a:off x="584657" y="3065894"/>
            <a:ext cx="7948446" cy="738664"/>
          </a:xfrm>
          <a:prstGeom prst="rect">
            <a:avLst/>
          </a:prstGeom>
        </p:spPr>
        <p:txBody>
          <a:bodyPr wrap="square">
            <a:spAutoFit/>
          </a:bodyPr>
          <a:lstStyle/>
          <a:p>
            <a:r>
              <a:rPr lang="ja-JP" altLang="en-US" sz="1400" dirty="0"/>
              <a:t>しかしながら、裁判所が国内利益を保護しようとする国内法と、その国内法の目的により脅威にさらされる外国利益を保護するためにその国内法の執行を阻止しようとする外国法とのいずれかの選択を迫られるような時には、</a:t>
            </a:r>
            <a:r>
              <a:rPr lang="ja-JP" altLang="en-US" sz="1400" b="1" u="sng" dirty="0">
                <a:solidFill>
                  <a:srgbClr val="FF0000"/>
                </a:solidFill>
              </a:rPr>
              <a:t>このアプローチ</a:t>
            </a:r>
            <a:r>
              <a:rPr lang="ja-JP" altLang="en-US" sz="1400" b="1" u="sng" dirty="0" smtClean="0">
                <a:solidFill>
                  <a:srgbClr val="FF0000"/>
                </a:solidFill>
              </a:rPr>
              <a:t>（利益衡量</a:t>
            </a:r>
            <a:r>
              <a:rPr lang="ja-JP" altLang="en-US" sz="1400" b="1" u="sng" dirty="0">
                <a:solidFill>
                  <a:srgbClr val="FF0000"/>
                </a:solidFill>
              </a:rPr>
              <a:t>アプローチ）は役に立たない</a:t>
            </a:r>
            <a:r>
              <a:rPr lang="ja-JP" altLang="en-US" sz="1400" b="1" u="sng" dirty="0" smtClean="0">
                <a:solidFill>
                  <a:srgbClr val="FF0000"/>
                </a:solidFill>
              </a:rPr>
              <a:t>。</a:t>
            </a:r>
            <a:endParaRPr lang="ja-JP" altLang="en-US" sz="1400" b="1" u="sng" dirty="0">
              <a:solidFill>
                <a:srgbClr val="FF0000"/>
              </a:solidFill>
            </a:endParaRPr>
          </a:p>
        </p:txBody>
      </p:sp>
      <p:grpSp>
        <p:nvGrpSpPr>
          <p:cNvPr id="16" name="図形グループ 15"/>
          <p:cNvGrpSpPr/>
          <p:nvPr/>
        </p:nvGrpSpPr>
        <p:grpSpPr>
          <a:xfrm>
            <a:off x="745406" y="4348977"/>
            <a:ext cx="8096163" cy="1077218"/>
            <a:chOff x="668938" y="4106762"/>
            <a:chExt cx="8096163" cy="1077218"/>
          </a:xfrm>
        </p:grpSpPr>
        <p:sp>
          <p:nvSpPr>
            <p:cNvPr id="13" name="正方形/長方形 12"/>
            <p:cNvSpPr/>
            <p:nvPr/>
          </p:nvSpPr>
          <p:spPr>
            <a:xfrm>
              <a:off x="668938" y="4106762"/>
              <a:ext cx="3057247" cy="1077218"/>
            </a:xfrm>
            <a:prstGeom prst="rect">
              <a:avLst/>
            </a:prstGeom>
          </p:spPr>
          <p:txBody>
            <a:bodyPr wrap="none">
              <a:spAutoFit/>
            </a:bodyPr>
            <a:lstStyle/>
            <a:p>
              <a:pPr algn="ctr"/>
              <a:r>
                <a:rPr lang="ja-JP" altLang="en-US" sz="3200" b="1" dirty="0"/>
                <a:t>国</a:t>
              </a:r>
              <a:r>
                <a:rPr lang="ja-JP" altLang="en-US" sz="3200" b="1" dirty="0" smtClean="0"/>
                <a:t>内法</a:t>
              </a:r>
              <a:endParaRPr lang="en-US" altLang="ja-JP" sz="3200" b="1" dirty="0" smtClean="0"/>
            </a:p>
            <a:p>
              <a:pPr algn="ctr"/>
              <a:r>
                <a:rPr lang="ja-JP" altLang="en-US" sz="3200" b="1" dirty="0" smtClean="0"/>
                <a:t>国内</a:t>
              </a:r>
              <a:r>
                <a:rPr lang="ja-JP" altLang="en-US" sz="3200" b="1" dirty="0"/>
                <a:t>利益を</a:t>
              </a:r>
              <a:r>
                <a:rPr lang="ja-JP" altLang="en-US" sz="3200" b="1" dirty="0" smtClean="0"/>
                <a:t>保護</a:t>
              </a:r>
              <a:endParaRPr lang="en-US" altLang="ja-JP" sz="3200" b="1" dirty="0" smtClean="0"/>
            </a:p>
          </p:txBody>
        </p:sp>
        <p:sp>
          <p:nvSpPr>
            <p:cNvPr id="14" name="正方形/長方形 13"/>
            <p:cNvSpPr/>
            <p:nvPr/>
          </p:nvSpPr>
          <p:spPr>
            <a:xfrm>
              <a:off x="4887116" y="4106762"/>
              <a:ext cx="3877985" cy="1077218"/>
            </a:xfrm>
            <a:prstGeom prst="rect">
              <a:avLst/>
            </a:prstGeom>
          </p:spPr>
          <p:txBody>
            <a:bodyPr wrap="none">
              <a:spAutoFit/>
            </a:bodyPr>
            <a:lstStyle/>
            <a:p>
              <a:pPr algn="ctr"/>
              <a:r>
                <a:rPr lang="ja-JP" altLang="en-US" sz="3200" b="1" dirty="0"/>
                <a:t>外</a:t>
              </a:r>
              <a:r>
                <a:rPr lang="ja-JP" altLang="en-US" sz="3200" b="1" dirty="0" smtClean="0"/>
                <a:t>国法</a:t>
              </a:r>
              <a:endParaRPr lang="en-US" altLang="ja-JP" sz="3200" b="1" dirty="0" smtClean="0"/>
            </a:p>
            <a:p>
              <a:pPr algn="ctr"/>
              <a:r>
                <a:rPr lang="ja-JP" altLang="en-US" sz="3200" b="1" dirty="0" smtClean="0"/>
                <a:t>国</a:t>
              </a:r>
              <a:r>
                <a:rPr lang="ja-JP" altLang="en-US" sz="3200" b="1" dirty="0"/>
                <a:t>内法の執行を</a:t>
              </a:r>
              <a:r>
                <a:rPr lang="ja-JP" altLang="en-US" sz="3200" b="1" dirty="0" smtClean="0"/>
                <a:t>阻止</a:t>
              </a:r>
            </a:p>
          </p:txBody>
        </p:sp>
        <p:sp>
          <p:nvSpPr>
            <p:cNvPr id="15" name="テキスト ボックス 14"/>
            <p:cNvSpPr txBox="1"/>
            <p:nvPr/>
          </p:nvSpPr>
          <p:spPr>
            <a:xfrm>
              <a:off x="3890511" y="4291428"/>
              <a:ext cx="832279" cy="646331"/>
            </a:xfrm>
            <a:prstGeom prst="rect">
              <a:avLst/>
            </a:prstGeom>
            <a:noFill/>
          </p:spPr>
          <p:txBody>
            <a:bodyPr wrap="none" rtlCol="0">
              <a:spAutoFit/>
            </a:bodyPr>
            <a:lstStyle/>
            <a:p>
              <a:r>
                <a:rPr kumimoji="1" lang="en-US" altLang="ja-JP" sz="3600" b="1" dirty="0" smtClean="0"/>
                <a:t>VS</a:t>
              </a:r>
              <a:endParaRPr kumimoji="1" lang="ja-JP" altLang="en-US" sz="3600" b="1" dirty="0"/>
            </a:p>
          </p:txBody>
        </p:sp>
      </p:grpSp>
      <p:sp>
        <p:nvSpPr>
          <p:cNvPr id="17" name="テキスト ボックス 16"/>
          <p:cNvSpPr txBox="1"/>
          <p:nvPr/>
        </p:nvSpPr>
        <p:spPr>
          <a:xfrm>
            <a:off x="1074445" y="5679141"/>
            <a:ext cx="6955750" cy="769441"/>
          </a:xfrm>
          <a:prstGeom prst="rect">
            <a:avLst/>
          </a:prstGeom>
          <a:noFill/>
        </p:spPr>
        <p:txBody>
          <a:bodyPr wrap="none" rtlCol="0">
            <a:spAutoFit/>
          </a:bodyPr>
          <a:lstStyle/>
          <a:p>
            <a:r>
              <a:rPr lang="ja-JP" altLang="en-US" sz="4400" b="1" u="sng" dirty="0" smtClean="0">
                <a:solidFill>
                  <a:srgbClr val="FF0000"/>
                </a:solidFill>
              </a:rPr>
              <a:t>どのように比較するのか？</a:t>
            </a:r>
            <a:endParaRPr kumimoji="1" lang="ja-JP" altLang="en-US" sz="4400" b="1" u="sng" dirty="0">
              <a:solidFill>
                <a:srgbClr val="FF0000"/>
              </a:solidFill>
            </a:endParaRPr>
          </a:p>
        </p:txBody>
      </p:sp>
    </p:spTree>
    <p:extLst>
      <p:ext uri="{BB962C8B-B14F-4D97-AF65-F5344CB8AC3E}">
        <p14:creationId xmlns:p14="http://schemas.microsoft.com/office/powerpoint/2010/main" val="3247753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400" dirty="0"/>
              <a:t>反論１</a:t>
            </a:r>
            <a:r>
              <a:rPr lang="en-US" altLang="ja-JP" sz="4400" dirty="0"/>
              <a:t> </a:t>
            </a:r>
            <a:r>
              <a:rPr lang="ja-JP" altLang="en-US" sz="4400" dirty="0"/>
              <a:t>比較衡量は</a:t>
            </a:r>
            <a:r>
              <a:rPr lang="ja-JP" altLang="en-US" sz="4400" dirty="0" smtClean="0"/>
              <a:t>できない④</a:t>
            </a:r>
            <a:endParaRPr kumimoji="1" lang="ja-JP" altLang="en-US" sz="4400" dirty="0">
              <a:latin typeface="+mn-ea"/>
              <a:ea typeface="+mn-ea"/>
            </a:endParaRPr>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66</a:t>
            </a:fld>
            <a:endParaRPr kumimoji="1" lang="ja-JP" altLang="en-US" dirty="0"/>
          </a:p>
        </p:txBody>
      </p:sp>
      <p:sp>
        <p:nvSpPr>
          <p:cNvPr id="32" name="テキスト ボックス 31"/>
          <p:cNvSpPr txBox="1"/>
          <p:nvPr/>
        </p:nvSpPr>
        <p:spPr>
          <a:xfrm>
            <a:off x="234988" y="5253491"/>
            <a:ext cx="8801189" cy="1754326"/>
          </a:xfrm>
          <a:prstGeom prst="rect">
            <a:avLst/>
          </a:prstGeom>
          <a:noFill/>
          <a:ln w="38100" cmpd="sng">
            <a:noFill/>
          </a:ln>
        </p:spPr>
        <p:txBody>
          <a:bodyPr wrap="square" rtlCol="0">
            <a:spAutoFit/>
          </a:bodyPr>
          <a:lstStyle/>
          <a:p>
            <a:pPr algn="ctr"/>
            <a:r>
              <a:rPr kumimoji="1" lang="ja-JP" altLang="en-US" sz="3200" b="1" dirty="0" smtClean="0"/>
              <a:t>論１よりも論２の方が国際礼譲を考慮した上で</a:t>
            </a:r>
            <a:r>
              <a:rPr kumimoji="1" lang="en-US" altLang="ja-JP" sz="3200" b="1" dirty="0" smtClean="0"/>
              <a:t/>
            </a:r>
            <a:br>
              <a:rPr kumimoji="1" lang="en-US" altLang="ja-JP" sz="3200" b="1" dirty="0" smtClean="0"/>
            </a:br>
            <a:r>
              <a:rPr kumimoji="1" lang="ja-JP" altLang="en-US" sz="3200" b="1" dirty="0" smtClean="0"/>
              <a:t>安定した法運用</a:t>
            </a:r>
            <a:r>
              <a:rPr lang="ja-JP" altLang="en-US" sz="3200" b="1" dirty="0" smtClean="0"/>
              <a:t>ができることは、</a:t>
            </a:r>
            <a:endParaRPr lang="en-US" altLang="ja-JP" sz="3200" b="1" dirty="0" smtClean="0"/>
          </a:p>
          <a:p>
            <a:pPr algn="ctr"/>
            <a:r>
              <a:rPr lang="ja-JP" altLang="en-US" sz="4400" b="1" dirty="0" smtClean="0">
                <a:solidFill>
                  <a:srgbClr val="FF0000"/>
                </a:solidFill>
              </a:rPr>
              <a:t>相手班のクロスが証明</a:t>
            </a:r>
            <a:endParaRPr kumimoji="1" lang="ja-JP" altLang="en-US" sz="4400" b="1" dirty="0">
              <a:solidFill>
                <a:srgbClr val="FF0000"/>
              </a:solidFill>
            </a:endParaRPr>
          </a:p>
        </p:txBody>
      </p:sp>
      <p:grpSp>
        <p:nvGrpSpPr>
          <p:cNvPr id="9" name="図形グループ 8"/>
          <p:cNvGrpSpPr/>
          <p:nvPr/>
        </p:nvGrpSpPr>
        <p:grpSpPr>
          <a:xfrm>
            <a:off x="1084217" y="1859456"/>
            <a:ext cx="7119257" cy="3208933"/>
            <a:chOff x="1084217" y="1859456"/>
            <a:chExt cx="7132320" cy="3346404"/>
          </a:xfrm>
        </p:grpSpPr>
        <p:sp>
          <p:nvSpPr>
            <p:cNvPr id="8" name="フローチャート: 代替処理 7"/>
            <p:cNvSpPr/>
            <p:nvPr/>
          </p:nvSpPr>
          <p:spPr>
            <a:xfrm>
              <a:off x="1084217" y="1859456"/>
              <a:ext cx="7132320" cy="3346404"/>
            </a:xfrm>
            <a:prstGeom prst="flowChartAlternateProcess">
              <a:avLst/>
            </a:prstGeom>
            <a:solidFill>
              <a:schemeClr val="accent3">
                <a:lumMod val="20000"/>
                <a:lumOff val="80000"/>
              </a:schemeClr>
            </a:solidFill>
          </p:spPr>
          <p:txBody>
            <a:bodyPr wrap="square" rtlCol="0" anchor="ctr">
              <a:spAutoFit/>
            </a:bodyPr>
            <a:lstStyle/>
            <a:p>
              <a:pPr algn="ctr"/>
              <a:endParaRPr kumimoji="1" lang="ja-JP" altLang="en-US" sz="2800" b="1" dirty="0">
                <a:solidFill>
                  <a:schemeClr val="bg1"/>
                </a:solidFill>
                <a:latin typeface="Verdana" charset="0"/>
              </a:endParaRPr>
            </a:p>
          </p:txBody>
        </p:sp>
        <p:sp>
          <p:nvSpPr>
            <p:cNvPr id="15" name="正方形/長方形 14"/>
            <p:cNvSpPr/>
            <p:nvPr/>
          </p:nvSpPr>
          <p:spPr>
            <a:xfrm>
              <a:off x="1548559" y="2041525"/>
              <a:ext cx="881400" cy="461665"/>
            </a:xfrm>
            <a:prstGeom prst="rect">
              <a:avLst/>
            </a:prstGeom>
          </p:spPr>
          <p:txBody>
            <a:bodyPr wrap="square">
              <a:spAutoFit/>
            </a:bodyPr>
            <a:lstStyle/>
            <a:p>
              <a:r>
                <a:rPr lang="ja-JP" altLang="en-US" sz="2400" b="1" dirty="0" smtClean="0"/>
                <a:t>論１</a:t>
              </a:r>
              <a:endParaRPr lang="ja-JP" altLang="en-US" sz="2400" b="1" dirty="0"/>
            </a:p>
          </p:txBody>
        </p:sp>
        <p:sp>
          <p:nvSpPr>
            <p:cNvPr id="16" name="テキスト ボックス 15"/>
            <p:cNvSpPr txBox="1"/>
            <p:nvPr/>
          </p:nvSpPr>
          <p:spPr>
            <a:xfrm>
              <a:off x="1629740" y="4090443"/>
              <a:ext cx="800219" cy="461665"/>
            </a:xfrm>
            <a:prstGeom prst="rect">
              <a:avLst/>
            </a:prstGeom>
            <a:noFill/>
          </p:spPr>
          <p:txBody>
            <a:bodyPr wrap="none" rtlCol="0">
              <a:spAutoFit/>
            </a:bodyPr>
            <a:lstStyle/>
            <a:p>
              <a:r>
                <a:rPr kumimoji="1" lang="ja-JP" altLang="en-US" sz="2400" b="1" dirty="0" smtClean="0"/>
                <a:t>論２</a:t>
              </a:r>
              <a:endParaRPr kumimoji="1" lang="ja-JP" altLang="en-US" sz="2400" b="1" dirty="0"/>
            </a:p>
          </p:txBody>
        </p:sp>
        <p:sp>
          <p:nvSpPr>
            <p:cNvPr id="5" name="テキスト ボックス 4"/>
            <p:cNvSpPr txBox="1"/>
            <p:nvPr/>
          </p:nvSpPr>
          <p:spPr>
            <a:xfrm>
              <a:off x="1927591" y="2604499"/>
              <a:ext cx="2954655" cy="461665"/>
            </a:xfrm>
            <a:prstGeom prst="rect">
              <a:avLst/>
            </a:prstGeom>
            <a:noFill/>
            <a:ln w="28575" cmpd="sng">
              <a:solidFill>
                <a:srgbClr val="FF0000"/>
              </a:solidFill>
              <a:prstDash val="sysDash"/>
            </a:ln>
          </p:spPr>
          <p:txBody>
            <a:bodyPr wrap="none" rtlCol="0">
              <a:spAutoFit/>
            </a:bodyPr>
            <a:lstStyle/>
            <a:p>
              <a:r>
                <a:rPr kumimoji="1" lang="ja-JP" altLang="en-US" sz="2400" dirty="0" smtClean="0"/>
                <a:t>１０個の要素＋効果</a:t>
              </a:r>
              <a:endParaRPr kumimoji="1" lang="ja-JP" altLang="en-US" sz="2400" b="1" dirty="0">
                <a:solidFill>
                  <a:srgbClr val="FF0000"/>
                </a:solidFill>
              </a:endParaRPr>
            </a:p>
          </p:txBody>
        </p:sp>
        <p:sp>
          <p:nvSpPr>
            <p:cNvPr id="7" name="テキスト ボックス 6"/>
            <p:cNvSpPr txBox="1"/>
            <p:nvPr/>
          </p:nvSpPr>
          <p:spPr>
            <a:xfrm>
              <a:off x="1989259" y="4552108"/>
              <a:ext cx="2339102" cy="461665"/>
            </a:xfrm>
            <a:prstGeom prst="rect">
              <a:avLst/>
            </a:prstGeom>
            <a:noFill/>
            <a:ln w="28575" cmpd="sng">
              <a:solidFill>
                <a:srgbClr val="FF0000"/>
              </a:solidFill>
              <a:prstDash val="sysDash"/>
            </a:ln>
          </p:spPr>
          <p:txBody>
            <a:bodyPr wrap="none" rtlCol="0">
              <a:spAutoFit/>
            </a:bodyPr>
            <a:lstStyle/>
            <a:p>
              <a:r>
                <a:rPr kumimoji="1" lang="ja-JP" altLang="en-US" sz="2400" dirty="0" smtClean="0"/>
                <a:t>外国法との抵触</a:t>
              </a:r>
              <a:endParaRPr kumimoji="1" lang="ja-JP" altLang="en-US" sz="2400" dirty="0"/>
            </a:p>
          </p:txBody>
        </p:sp>
        <p:sp>
          <p:nvSpPr>
            <p:cNvPr id="10" name="屈折矢印 9"/>
            <p:cNvSpPr/>
            <p:nvPr/>
          </p:nvSpPr>
          <p:spPr>
            <a:xfrm rot="5400000">
              <a:off x="1984037" y="3235056"/>
              <a:ext cx="695199" cy="808091"/>
            </a:xfrm>
            <a:prstGeom prst="bentUpArrow">
              <a:avLst>
                <a:gd name="adj1" fmla="val 43836"/>
                <a:gd name="adj2" fmla="val 45013"/>
                <a:gd name="adj3" fmla="val 38153"/>
              </a:avLst>
            </a:prstGeom>
            <a:solidFill>
              <a:schemeClr val="accent3"/>
            </a:solidFill>
          </p:spPr>
          <p:txBody>
            <a:bodyPr wrap="square" rtlCol="0" anchor="ctr">
              <a:spAutoFit/>
            </a:bodyPr>
            <a:lstStyle/>
            <a:p>
              <a:pPr algn="ctr"/>
              <a:endParaRPr kumimoji="1" lang="ja-JP" altLang="en-US" sz="2800" b="1" dirty="0">
                <a:solidFill>
                  <a:schemeClr val="bg1"/>
                </a:solidFill>
                <a:latin typeface="Verdana" charset="0"/>
              </a:endParaRPr>
            </a:p>
          </p:txBody>
        </p:sp>
        <p:sp>
          <p:nvSpPr>
            <p:cNvPr id="11" name="テキスト ボックス 10"/>
            <p:cNvSpPr txBox="1"/>
            <p:nvPr/>
          </p:nvSpPr>
          <p:spPr>
            <a:xfrm>
              <a:off x="2757694" y="3198160"/>
              <a:ext cx="5211683" cy="1077218"/>
            </a:xfrm>
            <a:prstGeom prst="rect">
              <a:avLst/>
            </a:prstGeom>
            <a:noFill/>
          </p:spPr>
          <p:txBody>
            <a:bodyPr wrap="none" rtlCol="0">
              <a:spAutoFit/>
            </a:bodyPr>
            <a:lstStyle/>
            <a:p>
              <a:r>
                <a:rPr kumimoji="1" lang="ja-JP" altLang="en-US" sz="2800" b="1" dirty="0" smtClean="0"/>
                <a:t>クロスが</a:t>
              </a:r>
              <a:r>
                <a:rPr kumimoji="1" lang="ja-JP" altLang="en-US" sz="3600" b="1" dirty="0" smtClean="0">
                  <a:solidFill>
                    <a:srgbClr val="FF0000"/>
                  </a:solidFill>
                </a:rPr>
                <a:t>難航</a:t>
              </a:r>
              <a:r>
                <a:rPr kumimoji="1" lang="ja-JP" altLang="en-US" sz="2800" b="1" dirty="0" smtClean="0"/>
                <a:t>したように、</a:t>
              </a:r>
              <a:endParaRPr kumimoji="1" lang="en-US" altLang="ja-JP" sz="2800" b="1" dirty="0" smtClean="0"/>
            </a:p>
            <a:p>
              <a:r>
                <a:rPr kumimoji="1" lang="ja-JP" altLang="en-US" sz="2800" b="1" dirty="0" smtClean="0"/>
                <a:t>運用が難しく予見可能性が低い</a:t>
              </a:r>
              <a:endParaRPr kumimoji="1" lang="ja-JP" altLang="en-US" sz="2800" b="1" dirty="0"/>
            </a:p>
          </p:txBody>
        </p:sp>
        <p:sp>
          <p:nvSpPr>
            <p:cNvPr id="12" name="テキスト ボックス 11"/>
            <p:cNvSpPr txBox="1"/>
            <p:nvPr/>
          </p:nvSpPr>
          <p:spPr>
            <a:xfrm>
              <a:off x="4943015" y="2616828"/>
              <a:ext cx="1723549" cy="461665"/>
            </a:xfrm>
            <a:prstGeom prst="rect">
              <a:avLst/>
            </a:prstGeom>
            <a:noFill/>
          </p:spPr>
          <p:txBody>
            <a:bodyPr wrap="none" rtlCol="0">
              <a:spAutoFit/>
            </a:bodyPr>
            <a:lstStyle/>
            <a:p>
              <a:r>
                <a:rPr kumimoji="1" lang="ja-JP" altLang="en-US" sz="2400" dirty="0" smtClean="0"/>
                <a:t>を</a:t>
              </a:r>
              <a:r>
                <a:rPr kumimoji="1" lang="ja-JP" altLang="en-US" sz="2400" b="1" dirty="0" smtClean="0">
                  <a:solidFill>
                    <a:srgbClr val="FF0000"/>
                  </a:solidFill>
                </a:rPr>
                <a:t>比較衡量</a:t>
              </a:r>
              <a:endParaRPr kumimoji="1" lang="ja-JP" altLang="en-US" sz="2400" b="1" dirty="0">
                <a:solidFill>
                  <a:srgbClr val="FF0000"/>
                </a:solidFill>
              </a:endParaRPr>
            </a:p>
          </p:txBody>
        </p:sp>
      </p:grpSp>
      <p:sp>
        <p:nvSpPr>
          <p:cNvPr id="3" name="テキスト ボックス 2"/>
          <p:cNvSpPr txBox="1"/>
          <p:nvPr/>
        </p:nvSpPr>
        <p:spPr>
          <a:xfrm>
            <a:off x="192837" y="1140240"/>
            <a:ext cx="7109639" cy="646331"/>
          </a:xfrm>
          <a:prstGeom prst="rect">
            <a:avLst/>
          </a:prstGeom>
          <a:noFill/>
        </p:spPr>
        <p:txBody>
          <a:bodyPr wrap="none" rtlCol="0">
            <a:spAutoFit/>
          </a:bodyPr>
          <a:lstStyle/>
          <a:p>
            <a:r>
              <a:rPr kumimoji="1" lang="ja-JP" altLang="en-US" sz="3600" b="1" dirty="0" smtClean="0"/>
              <a:t>これまでの</a:t>
            </a:r>
            <a:r>
              <a:rPr kumimoji="1" lang="ja-JP" altLang="en-US" sz="3600" b="1" dirty="0" smtClean="0">
                <a:solidFill>
                  <a:srgbClr val="FF0000"/>
                </a:solidFill>
              </a:rPr>
              <a:t>クロス</a:t>
            </a:r>
            <a:r>
              <a:rPr kumimoji="1" lang="ja-JP" altLang="en-US" sz="3600" b="1" dirty="0" smtClean="0"/>
              <a:t>を踏まえて、、</a:t>
            </a:r>
            <a:endParaRPr kumimoji="1" lang="ja-JP" altLang="en-US" sz="3600" b="1" dirty="0"/>
          </a:p>
        </p:txBody>
      </p:sp>
    </p:spTree>
    <p:extLst>
      <p:ext uri="{BB962C8B-B14F-4D97-AF65-F5344CB8AC3E}">
        <p14:creationId xmlns:p14="http://schemas.microsoft.com/office/powerpoint/2010/main" val="6232750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latin typeface="+mj-ea"/>
              </a:rPr>
              <a:t>反論１ </a:t>
            </a:r>
            <a:r>
              <a:rPr lang="en-US" altLang="ja-JP" sz="3600" dirty="0" smtClean="0">
                <a:latin typeface="+mj-ea"/>
              </a:rPr>
              <a:t>FTAIA</a:t>
            </a:r>
            <a:r>
              <a:rPr lang="ja-JP" altLang="en-US" sz="3600" dirty="0" smtClean="0">
                <a:latin typeface="+mj-ea"/>
              </a:rPr>
              <a:t>を無視してはいけない</a:t>
            </a:r>
            <a:endParaRPr kumimoji="1" lang="ja-JP" altLang="en-US" sz="3600" dirty="0">
              <a:latin typeface="+mj-ea"/>
            </a:endParaRPr>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67</a:t>
            </a:fld>
            <a:endParaRPr lang="ja-JP" altLang="en-US">
              <a:latin typeface="News Gothic MT"/>
            </a:endParaRPr>
          </a:p>
        </p:txBody>
      </p:sp>
      <p:sp>
        <p:nvSpPr>
          <p:cNvPr id="8" name="正方形/長方形 7"/>
          <p:cNvSpPr/>
          <p:nvPr/>
        </p:nvSpPr>
        <p:spPr>
          <a:xfrm>
            <a:off x="448067" y="1047090"/>
            <a:ext cx="8208507" cy="1591607"/>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34948" y="2717967"/>
            <a:ext cx="8221626" cy="142295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48067" y="2838218"/>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6" name="テキスト ボックス 15"/>
          <p:cNvSpPr txBox="1"/>
          <p:nvPr/>
        </p:nvSpPr>
        <p:spPr>
          <a:xfrm>
            <a:off x="1504184" y="4557500"/>
            <a:ext cx="5827079" cy="1538883"/>
          </a:xfrm>
          <a:prstGeom prst="rect">
            <a:avLst/>
          </a:prstGeom>
          <a:noFill/>
        </p:spPr>
        <p:txBody>
          <a:bodyPr wrap="square" rtlCol="0">
            <a:spAutoFit/>
          </a:bodyPr>
          <a:lstStyle/>
          <a:p>
            <a:pPr marL="457200" indent="-457200">
              <a:buFont typeface="Arial" charset="0"/>
              <a:buChar char="•"/>
            </a:pPr>
            <a:r>
              <a:rPr lang="ja-JP" altLang="en-US" sz="1600" b="1" dirty="0" smtClean="0"/>
              <a:t>法的安定性を欠く</a:t>
            </a:r>
            <a:endParaRPr lang="en-US" altLang="ja-JP" sz="1600" b="1" dirty="0" smtClean="0"/>
          </a:p>
          <a:p>
            <a:pPr marL="457200" indent="-457200">
              <a:buFont typeface="Arial" charset="0"/>
              <a:buChar char="•"/>
            </a:pPr>
            <a:r>
              <a:rPr lang="ja-JP" altLang="en-US" sz="1600" b="1" dirty="0" smtClean="0">
                <a:solidFill>
                  <a:prstClr val="black"/>
                </a:solidFill>
              </a:rPr>
              <a:t>考慮すべき点を考慮できない</a:t>
            </a:r>
            <a:r>
              <a:rPr lang="en-US" altLang="ja-JP" sz="1600" dirty="0">
                <a:solidFill>
                  <a:prstClr val="black"/>
                </a:solidFill>
              </a:rPr>
              <a:t/>
            </a:r>
            <a:br>
              <a:rPr lang="en-US" altLang="ja-JP" sz="1600" dirty="0">
                <a:solidFill>
                  <a:prstClr val="black"/>
                </a:solidFill>
              </a:rPr>
            </a:br>
            <a:r>
              <a:rPr lang="en-US" altLang="ja-JP" sz="1200" dirty="0" smtClean="0">
                <a:solidFill>
                  <a:prstClr val="black"/>
                </a:solidFill>
              </a:rPr>
              <a:t>e.g. </a:t>
            </a:r>
            <a:r>
              <a:rPr lang="ja-JP" altLang="en-US" sz="1200" dirty="0" smtClean="0">
                <a:solidFill>
                  <a:prstClr val="black"/>
                </a:solidFill>
              </a:rPr>
              <a:t>反トラスト法の請求原因を生じる</a:t>
            </a:r>
            <a:endParaRPr lang="en-US" altLang="ja-JP" sz="1600" dirty="0" smtClean="0">
              <a:solidFill>
                <a:prstClr val="black"/>
              </a:solidFill>
            </a:endParaRPr>
          </a:p>
          <a:p>
            <a:pPr marL="457200" indent="-457200">
              <a:buFont typeface="Arial" charset="0"/>
              <a:buChar char="•"/>
            </a:pPr>
            <a:r>
              <a:rPr lang="ja-JP" altLang="en-US" sz="1600" b="1" dirty="0" smtClean="0">
                <a:solidFill>
                  <a:prstClr val="black"/>
                </a:solidFill>
              </a:rPr>
              <a:t>詳細な判断を省略してしまう</a:t>
            </a:r>
            <a:r>
              <a:rPr lang="en-US" altLang="ja-JP" sz="1600" b="1" dirty="0">
                <a:solidFill>
                  <a:prstClr val="black"/>
                </a:solidFill>
              </a:rPr>
              <a:t/>
            </a:r>
            <a:br>
              <a:rPr lang="en-US" altLang="ja-JP" sz="1600" b="1" dirty="0">
                <a:solidFill>
                  <a:prstClr val="black"/>
                </a:solidFill>
              </a:rPr>
            </a:br>
            <a:r>
              <a:rPr lang="en-US" altLang="ja-JP" sz="1400" dirty="0" smtClean="0">
                <a:solidFill>
                  <a:prstClr val="black"/>
                </a:solidFill>
              </a:rPr>
              <a:t>e.g. </a:t>
            </a:r>
            <a:r>
              <a:rPr lang="ja-JP" altLang="en-US" sz="1200" dirty="0" smtClean="0"/>
              <a:t>直接的</a:t>
            </a:r>
            <a:r>
              <a:rPr lang="ja-JP" altLang="en-US" sz="1200" dirty="0"/>
              <a:t>・実質的・および合理的に予測可能な</a:t>
            </a:r>
            <a:r>
              <a:rPr lang="ja-JP" altLang="en-US" sz="1200" dirty="0" smtClean="0"/>
              <a:t>効果</a:t>
            </a:r>
            <a:endParaRPr lang="en-US" altLang="ja-JP" sz="1200" dirty="0" smtClean="0"/>
          </a:p>
          <a:p>
            <a:pPr algn="ctr"/>
            <a:r>
              <a:rPr lang="ja-JP" altLang="en-US" sz="2000" b="1" u="sng" dirty="0" smtClean="0">
                <a:solidFill>
                  <a:prstClr val="black"/>
                </a:solidFill>
              </a:rPr>
              <a:t>上記をどのように乗り越えるか？</a:t>
            </a:r>
            <a:endParaRPr lang="ja-JP" altLang="en-US" sz="2800" b="1" u="sng" dirty="0">
              <a:solidFill>
                <a:prstClr val="black"/>
              </a:solidFill>
            </a:endParaRP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smtClean="0">
                <a:solidFill>
                  <a:prstClr val="black"/>
                </a:solidFill>
              </a:rPr>
              <a:t>出典：</a:t>
            </a:r>
            <a:r>
              <a:rPr lang="en-US" altLang="ja-JP" sz="1400" dirty="0">
                <a:solidFill>
                  <a:schemeClr val="tx1"/>
                </a:solidFill>
              </a:rPr>
              <a:t>15 U.S. Code § 6a - Conduct involving trade or commerce with foreign </a:t>
            </a:r>
            <a:r>
              <a:rPr lang="en-US" altLang="ja-JP" sz="1400" dirty="0" smtClean="0">
                <a:solidFill>
                  <a:schemeClr val="tx1"/>
                </a:solidFill>
              </a:rPr>
              <a:t>nations</a:t>
            </a:r>
            <a:endParaRPr lang="en-US" altLang="ja-JP" sz="1400" dirty="0">
              <a:solidFill>
                <a:schemeClr val="tx1"/>
              </a:solidFill>
            </a:endParaRPr>
          </a:p>
        </p:txBody>
      </p:sp>
      <p:sp>
        <p:nvSpPr>
          <p:cNvPr id="5" name="正方形/長方形 4"/>
          <p:cNvSpPr/>
          <p:nvPr/>
        </p:nvSpPr>
        <p:spPr>
          <a:xfrm>
            <a:off x="686912" y="1474113"/>
            <a:ext cx="7731798" cy="1107996"/>
          </a:xfrm>
          <a:prstGeom prst="rect">
            <a:avLst/>
          </a:prstGeom>
        </p:spPr>
        <p:txBody>
          <a:bodyPr wrap="square">
            <a:spAutoFit/>
          </a:bodyPr>
          <a:lstStyle/>
          <a:p>
            <a:r>
              <a:rPr lang="en-US" altLang="ja-JP" sz="1100" dirty="0"/>
              <a:t>(1) such conduct has a direct, substantial, and reasonably foreseeable effect―</a:t>
            </a:r>
          </a:p>
          <a:p>
            <a:pPr lvl="1"/>
            <a:r>
              <a:rPr lang="en-US" altLang="ja-JP" sz="1100" dirty="0"/>
              <a:t>(A) on trade or commerce which is not trade or commerce with foreign nations, or on import trade or import commerce with foreign nations; or</a:t>
            </a:r>
          </a:p>
          <a:p>
            <a:pPr lvl="1"/>
            <a:r>
              <a:rPr lang="en-US" altLang="ja-JP" sz="1100" dirty="0"/>
              <a:t>(B) on export trade or export commerce with foreign nations, of a person engaged in such trade or commerce in the United States; and</a:t>
            </a:r>
          </a:p>
          <a:p>
            <a:r>
              <a:rPr lang="en-US" altLang="ja-JP" sz="1100" dirty="0"/>
              <a:t>(2) </a:t>
            </a:r>
            <a:r>
              <a:rPr lang="en-US" altLang="ja-JP" sz="1100" u="sng" dirty="0"/>
              <a:t>such effect gives rise to a claim under the provisions of sections 1 to 7 of this title, other than this section.</a:t>
            </a:r>
            <a:endParaRPr lang="ja-JP" altLang="en-US" sz="1100" dirty="0"/>
          </a:p>
        </p:txBody>
      </p:sp>
      <p:sp>
        <p:nvSpPr>
          <p:cNvPr id="3" name="正方形/長方形 2"/>
          <p:cNvSpPr/>
          <p:nvPr/>
        </p:nvSpPr>
        <p:spPr>
          <a:xfrm>
            <a:off x="597778" y="3134541"/>
            <a:ext cx="7948446" cy="1015663"/>
          </a:xfrm>
          <a:prstGeom prst="rect">
            <a:avLst/>
          </a:prstGeom>
        </p:spPr>
        <p:txBody>
          <a:bodyPr wrap="square">
            <a:spAutoFit/>
          </a:bodyPr>
          <a:lstStyle/>
          <a:p>
            <a:r>
              <a:rPr lang="en-US" altLang="ja-JP" sz="1200" dirty="0" smtClean="0"/>
              <a:t>(1)</a:t>
            </a:r>
            <a:r>
              <a:rPr lang="ja-JP" altLang="en-US" sz="1200" dirty="0" smtClean="0"/>
              <a:t>外国</a:t>
            </a:r>
            <a:r>
              <a:rPr lang="ja-JP" altLang="en-US" sz="1200" dirty="0"/>
              <a:t>通商に関する行為について、その行為が、</a:t>
            </a:r>
          </a:p>
          <a:p>
            <a:pPr lvl="1"/>
            <a:r>
              <a:rPr lang="en-US" altLang="ja-JP" sz="1200" dirty="0" smtClean="0"/>
              <a:t>(A)</a:t>
            </a:r>
            <a:r>
              <a:rPr lang="ja-JP" altLang="en-US" sz="1200" dirty="0" smtClean="0"/>
              <a:t>州</a:t>
            </a:r>
            <a:r>
              <a:rPr lang="ja-JP" altLang="en-US" sz="1200" dirty="0"/>
              <a:t>際取引もしくは州際通商または輸入取引もしくは輸入通商に</a:t>
            </a:r>
          </a:p>
          <a:p>
            <a:pPr lvl="1"/>
            <a:r>
              <a:rPr lang="en-US" altLang="ja-JP" sz="1200" dirty="0" smtClean="0"/>
              <a:t>(B)</a:t>
            </a:r>
            <a:r>
              <a:rPr lang="ja-JP" altLang="en-US" sz="1200" dirty="0" smtClean="0"/>
              <a:t>米国</a:t>
            </a:r>
            <a:r>
              <a:rPr lang="ja-JP" altLang="en-US" sz="1200" dirty="0"/>
              <a:t>において輸入取引または輸入通商を行っている者との間の輸入取引または輸入通商</a:t>
            </a:r>
            <a:r>
              <a:rPr lang="ja-JP" altLang="en-US" sz="1200" dirty="0" smtClean="0"/>
              <a:t>に</a:t>
            </a:r>
            <a:endParaRPr lang="en-US" altLang="ja-JP" sz="1200" dirty="0" smtClean="0"/>
          </a:p>
          <a:p>
            <a:r>
              <a:rPr lang="ja-JP" altLang="en-US" sz="1200" dirty="0" smtClean="0"/>
              <a:t>直接的</a:t>
            </a:r>
            <a:r>
              <a:rPr lang="ja-JP" altLang="en-US" sz="1200" dirty="0"/>
              <a:t>・実質的・および合理的に予測可能な効果を及ぼす</a:t>
            </a:r>
          </a:p>
          <a:p>
            <a:r>
              <a:rPr lang="en-US" altLang="ja-JP" sz="1200" dirty="0" smtClean="0"/>
              <a:t>(2)</a:t>
            </a:r>
            <a:r>
              <a:rPr lang="ja-JP" altLang="en-US" sz="1200" dirty="0" smtClean="0"/>
              <a:t>その</a:t>
            </a:r>
            <a:r>
              <a:rPr lang="ja-JP" altLang="en-US" sz="1200" dirty="0"/>
              <a:t>結果、</a:t>
            </a:r>
            <a:r>
              <a:rPr lang="ja-JP" altLang="en-US" sz="1200" u="sng" dirty="0"/>
              <a:t>反トラスト法上の請求原因が生じる</a:t>
            </a:r>
            <a:endParaRPr lang="ja-JP" altLang="en-US" sz="1200" dirty="0"/>
          </a:p>
        </p:txBody>
      </p:sp>
      <p:sp>
        <p:nvSpPr>
          <p:cNvPr id="6" name="テキスト ボックス 5"/>
          <p:cNvSpPr txBox="1"/>
          <p:nvPr/>
        </p:nvSpPr>
        <p:spPr>
          <a:xfrm>
            <a:off x="2003943" y="4198591"/>
            <a:ext cx="5109989" cy="400110"/>
          </a:xfrm>
          <a:prstGeom prst="rect">
            <a:avLst/>
          </a:prstGeom>
          <a:noFill/>
        </p:spPr>
        <p:txBody>
          <a:bodyPr wrap="none" rtlCol="0">
            <a:spAutoFit/>
          </a:bodyPr>
          <a:lstStyle/>
          <a:p>
            <a:pPr algn="ctr"/>
            <a:r>
              <a:rPr lang="ja-JP" altLang="en-US" sz="2000" b="1" dirty="0" smtClean="0"/>
              <a:t>成文法である</a:t>
            </a:r>
            <a:r>
              <a:rPr lang="en-US" altLang="ja-JP" sz="2000" b="1" dirty="0" smtClean="0">
                <a:solidFill>
                  <a:srgbClr val="FF0000"/>
                </a:solidFill>
              </a:rPr>
              <a:t>FTAIA</a:t>
            </a:r>
            <a:r>
              <a:rPr lang="ja-JP" altLang="en-US" sz="2000" b="1" dirty="0" smtClean="0"/>
              <a:t>に依拠しないと</a:t>
            </a:r>
            <a:r>
              <a:rPr lang="en-US" altLang="ja-JP" sz="2000" b="1" dirty="0" smtClean="0"/>
              <a:t>……</a:t>
            </a:r>
            <a:r>
              <a:rPr lang="ja-JP" altLang="en-US" sz="2000" b="1" dirty="0" smtClean="0"/>
              <a:t>。</a:t>
            </a:r>
            <a:endParaRPr kumimoji="1" lang="ja-JP" altLang="en-US" sz="2000" b="1" dirty="0"/>
          </a:p>
        </p:txBody>
      </p:sp>
    </p:spTree>
    <p:extLst>
      <p:ext uri="{BB962C8B-B14F-4D97-AF65-F5344CB8AC3E}">
        <p14:creationId xmlns:p14="http://schemas.microsoft.com/office/powerpoint/2010/main" val="12410596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sz="3600" dirty="0" smtClean="0"/>
              <a:t>反論１ 論拠１は公訴に妥当しない①</a:t>
            </a:r>
            <a:endParaRPr kumimoji="1" lang="ja-JP" altLang="en-US" sz="3600" dirty="0"/>
          </a:p>
        </p:txBody>
      </p:sp>
      <p:sp>
        <p:nvSpPr>
          <p:cNvPr id="7" name="スライド番号プレースホルダー 6"/>
          <p:cNvSpPr>
            <a:spLocks noGrp="1"/>
          </p:cNvSpPr>
          <p:nvPr>
            <p:ph type="sldNum" sz="quarter" idx="12"/>
          </p:nvPr>
        </p:nvSpPr>
        <p:spPr/>
        <p:txBody>
          <a:bodyPr/>
          <a:lstStyle/>
          <a:p>
            <a:fld id="{5B4AF231-A605-5743-A288-EDC6BA10A0C2}" type="slidenum">
              <a:rPr lang="ja-JP" altLang="en-US" smtClean="0"/>
              <a:pPr/>
              <a:t>68</a:t>
            </a:fld>
            <a:endParaRPr lang="ja-JP" altLang="en-US"/>
          </a:p>
        </p:txBody>
      </p:sp>
      <p:sp>
        <p:nvSpPr>
          <p:cNvPr id="12" name="正方形/長方形 11"/>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fontScale="85000" lnSpcReduction="20000"/>
          </a:bodyPr>
          <a:lstStyle/>
          <a:p>
            <a:pPr defTabSz="457200"/>
            <a:r>
              <a:rPr lang="ja-JP" altLang="en-US" sz="1400" dirty="0">
                <a:solidFill>
                  <a:prstClr val="black"/>
                </a:solidFill>
              </a:rPr>
              <a:t>出典：星正彦</a:t>
            </a:r>
            <a:r>
              <a:rPr lang="en-US" altLang="ja-JP" sz="1400" dirty="0">
                <a:solidFill>
                  <a:prstClr val="black"/>
                </a:solidFill>
              </a:rPr>
              <a:t>. </a:t>
            </a:r>
            <a:r>
              <a:rPr lang="ja-JP" altLang="en-US" sz="1400" dirty="0">
                <a:solidFill>
                  <a:prstClr val="black"/>
                </a:solidFill>
              </a:rPr>
              <a:t>「独占禁止法の域外適用 </a:t>
            </a:r>
            <a:r>
              <a:rPr lang="en-US" altLang="ja-JP" sz="1400" dirty="0">
                <a:solidFill>
                  <a:prstClr val="black"/>
                </a:solidFill>
              </a:rPr>
              <a:t>: </a:t>
            </a:r>
            <a:r>
              <a:rPr lang="ja-JP" altLang="en-US" sz="1400" dirty="0">
                <a:solidFill>
                  <a:prstClr val="black"/>
                </a:solidFill>
              </a:rPr>
              <a:t>欧米における競争法の域外適用 理論の進展と日本におけるその受容と新展開に関する一考察」</a:t>
            </a:r>
            <a:r>
              <a:rPr lang="en-US" altLang="ja-JP" sz="1400" dirty="0">
                <a:solidFill>
                  <a:prstClr val="black"/>
                </a:solidFill>
              </a:rPr>
              <a:t>, 2011</a:t>
            </a:r>
            <a:r>
              <a:rPr lang="ja-JP" altLang="en-US" sz="1400" dirty="0">
                <a:solidFill>
                  <a:prstClr val="black"/>
                </a:solidFill>
              </a:rPr>
              <a:t>年</a:t>
            </a:r>
            <a:r>
              <a:rPr lang="en-US" altLang="ja-JP" sz="1400" dirty="0">
                <a:solidFill>
                  <a:prstClr val="black"/>
                </a:solidFill>
              </a:rPr>
              <a:t>3</a:t>
            </a:r>
            <a:r>
              <a:rPr lang="ja-JP" altLang="en-US" sz="1400" dirty="0">
                <a:solidFill>
                  <a:prstClr val="black"/>
                </a:solidFill>
              </a:rPr>
              <a:t>月</a:t>
            </a:r>
            <a:r>
              <a:rPr lang="en-US" altLang="ja-JP" sz="1400" dirty="0">
                <a:solidFill>
                  <a:prstClr val="black"/>
                </a:solidFill>
              </a:rPr>
              <a:t>23</a:t>
            </a:r>
            <a:r>
              <a:rPr lang="ja-JP" altLang="en-US" sz="1400" dirty="0">
                <a:solidFill>
                  <a:prstClr val="black"/>
                </a:solidFill>
              </a:rPr>
              <a:t>日</a:t>
            </a:r>
            <a:r>
              <a:rPr lang="en-US" altLang="ja-JP" sz="1400" dirty="0">
                <a:solidFill>
                  <a:prstClr val="black"/>
                </a:solidFill>
              </a:rPr>
              <a:t>. </a:t>
            </a:r>
            <a:r>
              <a:rPr lang="en-US" altLang="ja-JP" sz="1400" dirty="0">
                <a:solidFill>
                  <a:prstClr val="black"/>
                </a:solidFill>
                <a:hlinkClick r:id="rId2"/>
              </a:rPr>
              <a:t>https://hermes-ir.lib.hit-u.ac.jp/rs/bitstream/10086/19081/2/0201100201.pdf</a:t>
            </a:r>
            <a:r>
              <a:rPr lang="en-US" altLang="ja-JP" sz="1400" dirty="0">
                <a:solidFill>
                  <a:prstClr val="black"/>
                </a:solidFill>
              </a:rPr>
              <a:t>.</a:t>
            </a:r>
          </a:p>
          <a:p>
            <a:pPr defTabSz="457200"/>
            <a:r>
              <a:rPr lang="ja-JP" altLang="en-US" sz="1400" dirty="0">
                <a:solidFill>
                  <a:prstClr val="black"/>
                </a:solidFill>
              </a:rPr>
              <a:t>村上政博「国際取引への法適用」</a:t>
            </a:r>
            <a:r>
              <a:rPr lang="en-US" altLang="ja-JP" sz="1400" dirty="0">
                <a:solidFill>
                  <a:prstClr val="black"/>
                </a:solidFill>
              </a:rPr>
              <a:t>『</a:t>
            </a:r>
            <a:r>
              <a:rPr lang="ja-JP" altLang="en-US" sz="1400" dirty="0">
                <a:solidFill>
                  <a:prstClr val="black"/>
                </a:solidFill>
              </a:rPr>
              <a:t>判例タイムズ</a:t>
            </a:r>
            <a:r>
              <a:rPr lang="en-US" altLang="ja-JP" sz="1400" dirty="0">
                <a:solidFill>
                  <a:prstClr val="black"/>
                </a:solidFill>
              </a:rPr>
              <a:t>』</a:t>
            </a:r>
            <a:r>
              <a:rPr lang="ja-JP" altLang="en-US" sz="1400" dirty="0">
                <a:solidFill>
                  <a:prstClr val="black"/>
                </a:solidFill>
              </a:rPr>
              <a:t>第 </a:t>
            </a:r>
            <a:r>
              <a:rPr lang="en-US" altLang="ja-JP" sz="1400" dirty="0">
                <a:solidFill>
                  <a:prstClr val="black"/>
                </a:solidFill>
              </a:rPr>
              <a:t>1295 </a:t>
            </a:r>
            <a:r>
              <a:rPr lang="ja-JP" altLang="en-US" sz="1400" dirty="0">
                <a:solidFill>
                  <a:prstClr val="black"/>
                </a:solidFill>
              </a:rPr>
              <a:t>号</a:t>
            </a:r>
            <a:r>
              <a:rPr lang="en-US" altLang="ja-JP" sz="1400" dirty="0">
                <a:solidFill>
                  <a:prstClr val="black"/>
                </a:solidFill>
              </a:rPr>
              <a:t>(2009)75 </a:t>
            </a:r>
            <a:r>
              <a:rPr lang="ja-JP" altLang="en-US" sz="1400" dirty="0">
                <a:solidFill>
                  <a:prstClr val="black"/>
                </a:solidFill>
              </a:rPr>
              <a:t>頁、村上政博</a:t>
            </a:r>
            <a:r>
              <a:rPr lang="en-US" altLang="ja-JP" sz="1400" dirty="0">
                <a:solidFill>
                  <a:prstClr val="black"/>
                </a:solidFill>
              </a:rPr>
              <a:t>『</a:t>
            </a:r>
            <a:r>
              <a:rPr lang="ja-JP" altLang="en-US" sz="1400" dirty="0">
                <a:solidFill>
                  <a:prstClr val="black"/>
                </a:solidFill>
              </a:rPr>
              <a:t>独占禁止法研究</a:t>
            </a:r>
            <a:r>
              <a:rPr lang="en-US" altLang="ja-JP" sz="1400" dirty="0">
                <a:solidFill>
                  <a:prstClr val="black"/>
                </a:solidFill>
              </a:rPr>
              <a:t>III』</a:t>
            </a:r>
            <a:r>
              <a:rPr lang="ja-JP" altLang="en-US" sz="1400" dirty="0">
                <a:solidFill>
                  <a:prstClr val="black"/>
                </a:solidFill>
              </a:rPr>
              <a:t>弘文堂</a:t>
            </a:r>
            <a:r>
              <a:rPr lang="en-US" altLang="ja-JP" sz="1400" dirty="0">
                <a:solidFill>
                  <a:prstClr val="black"/>
                </a:solidFill>
              </a:rPr>
              <a:t>(2000)8</a:t>
            </a:r>
            <a:r>
              <a:rPr lang="ja-JP" altLang="en-US" sz="1400" dirty="0">
                <a:solidFill>
                  <a:prstClr val="black"/>
                </a:solidFill>
              </a:rPr>
              <a:t>頁、村上政博「競争法に関する二国間協定と国際的執行体 制」</a:t>
            </a:r>
            <a:r>
              <a:rPr lang="en-US" altLang="ja-JP" sz="1400" dirty="0">
                <a:solidFill>
                  <a:prstClr val="black"/>
                </a:solidFill>
              </a:rPr>
              <a:t>『</a:t>
            </a:r>
            <a:r>
              <a:rPr lang="ja-JP" altLang="en-US" sz="1400" dirty="0">
                <a:solidFill>
                  <a:prstClr val="black"/>
                </a:solidFill>
              </a:rPr>
              <a:t>ジュリスト</a:t>
            </a:r>
            <a:r>
              <a:rPr lang="en-US" altLang="ja-JP" sz="1400" dirty="0">
                <a:solidFill>
                  <a:prstClr val="black"/>
                </a:solidFill>
              </a:rPr>
              <a:t>』1160 </a:t>
            </a:r>
            <a:r>
              <a:rPr lang="ja-JP" altLang="en-US" sz="1400" dirty="0">
                <a:solidFill>
                  <a:prstClr val="black"/>
                </a:solidFill>
              </a:rPr>
              <a:t>号</a:t>
            </a:r>
            <a:r>
              <a:rPr lang="en-US" altLang="ja-JP" sz="1400" dirty="0">
                <a:solidFill>
                  <a:prstClr val="black"/>
                </a:solidFill>
              </a:rPr>
              <a:t>(1999)85 </a:t>
            </a:r>
            <a:r>
              <a:rPr lang="ja-JP" altLang="en-US" sz="1400" dirty="0">
                <a:solidFill>
                  <a:prstClr val="black"/>
                </a:solidFill>
              </a:rPr>
              <a:t>頁</a:t>
            </a:r>
            <a:endParaRPr lang="en-US" altLang="ja-JP" sz="1400" dirty="0">
              <a:solidFill>
                <a:prstClr val="black"/>
              </a:solidFill>
            </a:endParaRPr>
          </a:p>
        </p:txBody>
      </p:sp>
      <p:graphicFrame>
        <p:nvGraphicFramePr>
          <p:cNvPr id="19" name="図表 18"/>
          <p:cNvGraphicFramePr/>
          <p:nvPr>
            <p:extLst>
              <p:ext uri="{D42A27DB-BD31-4B8C-83A1-F6EECF244321}">
                <p14:modId xmlns:p14="http://schemas.microsoft.com/office/powerpoint/2010/main" val="1264242936"/>
              </p:ext>
            </p:extLst>
          </p:nvPr>
        </p:nvGraphicFramePr>
        <p:xfrm>
          <a:off x="442686" y="2213986"/>
          <a:ext cx="8215086" cy="3664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コンテンツ プレースホルダー 20"/>
          <p:cNvSpPr>
            <a:spLocks noGrp="1"/>
          </p:cNvSpPr>
          <p:nvPr>
            <p:ph idx="1"/>
          </p:nvPr>
        </p:nvSpPr>
        <p:spPr>
          <a:xfrm>
            <a:off x="442686" y="1049242"/>
            <a:ext cx="8229600" cy="1004556"/>
          </a:xfrm>
        </p:spPr>
        <p:txBody>
          <a:bodyPr>
            <a:normAutofit fontScale="92500" lnSpcReduction="20000"/>
          </a:bodyPr>
          <a:lstStyle/>
          <a:p>
            <a:pPr marL="0" lvl="0" indent="0" algn="ctr">
              <a:lnSpc>
                <a:spcPct val="150000"/>
              </a:lnSpc>
              <a:buNone/>
            </a:pPr>
            <a:r>
              <a:rPr lang="ja-JP" altLang="en-US" sz="2200" dirty="0">
                <a:solidFill>
                  <a:schemeClr val="tx1"/>
                </a:solidFill>
              </a:rPr>
              <a:t>論拠１で採用された</a:t>
            </a:r>
            <a:r>
              <a:rPr lang="ja-JP" altLang="en-US" sz="2200" b="1" dirty="0">
                <a:solidFill>
                  <a:schemeClr val="tx1"/>
                </a:solidFill>
              </a:rPr>
              <a:t>「管轄権に関する合理の原則」</a:t>
            </a:r>
            <a:r>
              <a:rPr lang="ja-JP" altLang="en-US" sz="2200" dirty="0">
                <a:solidFill>
                  <a:schemeClr val="tx1"/>
                </a:solidFill>
              </a:rPr>
              <a:t>は、</a:t>
            </a:r>
            <a:br>
              <a:rPr lang="ja-JP" altLang="en-US" sz="2200" dirty="0">
                <a:solidFill>
                  <a:schemeClr val="tx1"/>
                </a:solidFill>
              </a:rPr>
            </a:br>
            <a:r>
              <a:rPr lang="ja-JP" altLang="en-US" sz="2600" b="1" dirty="0">
                <a:solidFill>
                  <a:schemeClr val="tx1"/>
                </a:solidFill>
              </a:rPr>
              <a:t>私訴</a:t>
            </a:r>
            <a:r>
              <a:rPr lang="ja-JP" altLang="en-US" sz="2200" dirty="0">
                <a:solidFill>
                  <a:schemeClr val="tx1"/>
                </a:solidFill>
              </a:rPr>
              <a:t>を前提に検討された</a:t>
            </a:r>
            <a:r>
              <a:rPr lang="ja-JP" altLang="en-US" sz="2200" dirty="0" smtClean="0">
                <a:solidFill>
                  <a:schemeClr val="tx1"/>
                </a:solidFill>
              </a:rPr>
              <a:t>理論</a:t>
            </a:r>
            <a:endParaRPr kumimoji="1" lang="ja-JP" altLang="en-US" sz="2400" dirty="0">
              <a:solidFill>
                <a:schemeClr val="tx1"/>
              </a:solidFill>
            </a:endParaRPr>
          </a:p>
        </p:txBody>
      </p:sp>
    </p:spTree>
    <p:extLst>
      <p:ext uri="{BB962C8B-B14F-4D97-AF65-F5344CB8AC3E}">
        <p14:creationId xmlns:p14="http://schemas.microsoft.com/office/powerpoint/2010/main" val="13038317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sz="3600" dirty="0"/>
              <a:t>反論１ 論拠１は公訴に妥当</a:t>
            </a:r>
            <a:r>
              <a:rPr lang="ja-JP" altLang="en-US" sz="3600" dirty="0" smtClean="0"/>
              <a:t>しない②</a:t>
            </a:r>
            <a:endParaRPr kumimoji="1" lang="ja-JP" altLang="en-US" sz="3600" dirty="0"/>
          </a:p>
        </p:txBody>
      </p:sp>
      <p:graphicFrame>
        <p:nvGraphicFramePr>
          <p:cNvPr id="11" name="コンテンツ プレースホルダー 10"/>
          <p:cNvGraphicFramePr>
            <a:graphicFrameLocks noGrp="1"/>
          </p:cNvGraphicFramePr>
          <p:nvPr>
            <p:ph idx="1"/>
            <p:extLst>
              <p:ext uri="{D42A27DB-BD31-4B8C-83A1-F6EECF244321}">
                <p14:modId xmlns:p14="http://schemas.microsoft.com/office/powerpoint/2010/main" val="1136289674"/>
              </p:ext>
            </p:extLst>
          </p:nvPr>
        </p:nvGraphicFramePr>
        <p:xfrm>
          <a:off x="457201" y="1259674"/>
          <a:ext cx="8229600" cy="4568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スライド番号プレースホルダー 6"/>
          <p:cNvSpPr>
            <a:spLocks noGrp="1"/>
          </p:cNvSpPr>
          <p:nvPr>
            <p:ph type="sldNum" sz="quarter" idx="12"/>
          </p:nvPr>
        </p:nvSpPr>
        <p:spPr/>
        <p:txBody>
          <a:bodyPr/>
          <a:lstStyle/>
          <a:p>
            <a:fld id="{5B4AF231-A605-5743-A288-EDC6BA10A0C2}" type="slidenum">
              <a:rPr lang="ja-JP" altLang="en-US" smtClean="0"/>
              <a:pPr/>
              <a:t>69</a:t>
            </a:fld>
            <a:endParaRPr lang="ja-JP" altLang="en-US" dirty="0"/>
          </a:p>
        </p:txBody>
      </p:sp>
      <p:sp>
        <p:nvSpPr>
          <p:cNvPr id="10" name="正方形/長方形 9"/>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fontScale="85000" lnSpcReduction="10000"/>
          </a:bodyPr>
          <a:lstStyle/>
          <a:p>
            <a:pPr defTabSz="457200"/>
            <a:r>
              <a:rPr lang="ja-JP" altLang="en-US" sz="1400" dirty="0">
                <a:solidFill>
                  <a:prstClr val="black"/>
                </a:solidFill>
              </a:rPr>
              <a:t>出典</a:t>
            </a:r>
            <a:r>
              <a:rPr lang="ja-JP" altLang="en-US" sz="1400" dirty="0" smtClean="0">
                <a:solidFill>
                  <a:prstClr val="black"/>
                </a:solidFill>
              </a:rPr>
              <a:t>：星正彦</a:t>
            </a:r>
            <a:r>
              <a:rPr lang="en-US" altLang="ja-JP" sz="1400" dirty="0" smtClean="0">
                <a:solidFill>
                  <a:prstClr val="black"/>
                </a:solidFill>
              </a:rPr>
              <a:t>. </a:t>
            </a:r>
            <a:r>
              <a:rPr lang="ja-JP" altLang="en-US" sz="1400" dirty="0" smtClean="0">
                <a:solidFill>
                  <a:prstClr val="black"/>
                </a:solidFill>
              </a:rPr>
              <a:t>「独占禁止法の域外適用 </a:t>
            </a:r>
            <a:r>
              <a:rPr lang="en-US" altLang="ja-JP" sz="1400" dirty="0" smtClean="0">
                <a:solidFill>
                  <a:prstClr val="black"/>
                </a:solidFill>
              </a:rPr>
              <a:t>: </a:t>
            </a:r>
            <a:r>
              <a:rPr lang="ja-JP" altLang="en-US" sz="1400" dirty="0" smtClean="0">
                <a:solidFill>
                  <a:prstClr val="black"/>
                </a:solidFill>
              </a:rPr>
              <a:t>欧米における競争法の域外適用 理論の進展と日本におけるその受容と新展開に関する一考察」</a:t>
            </a:r>
            <a:r>
              <a:rPr lang="en-US" altLang="ja-JP" sz="1400" dirty="0" smtClean="0">
                <a:solidFill>
                  <a:prstClr val="black"/>
                </a:solidFill>
              </a:rPr>
              <a:t>, 2011</a:t>
            </a:r>
            <a:r>
              <a:rPr lang="ja-JP" altLang="en-US" sz="1400" dirty="0" smtClean="0">
                <a:solidFill>
                  <a:prstClr val="black"/>
                </a:solidFill>
              </a:rPr>
              <a:t>年</a:t>
            </a:r>
            <a:r>
              <a:rPr lang="en-US" altLang="ja-JP" sz="1400" dirty="0" smtClean="0">
                <a:solidFill>
                  <a:prstClr val="black"/>
                </a:solidFill>
              </a:rPr>
              <a:t>3</a:t>
            </a:r>
            <a:r>
              <a:rPr lang="ja-JP" altLang="en-US" sz="1400" dirty="0" smtClean="0">
                <a:solidFill>
                  <a:prstClr val="black"/>
                </a:solidFill>
              </a:rPr>
              <a:t>月</a:t>
            </a:r>
            <a:r>
              <a:rPr lang="en-US" altLang="ja-JP" sz="1400" dirty="0" smtClean="0">
                <a:solidFill>
                  <a:prstClr val="black"/>
                </a:solidFill>
              </a:rPr>
              <a:t>23</a:t>
            </a:r>
            <a:r>
              <a:rPr lang="ja-JP" altLang="en-US" sz="1400" dirty="0" smtClean="0">
                <a:solidFill>
                  <a:prstClr val="black"/>
                </a:solidFill>
              </a:rPr>
              <a:t>日</a:t>
            </a:r>
            <a:r>
              <a:rPr lang="en-US" altLang="ja-JP" sz="1400" dirty="0" smtClean="0">
                <a:solidFill>
                  <a:prstClr val="black"/>
                </a:solidFill>
              </a:rPr>
              <a:t>. </a:t>
            </a:r>
            <a:r>
              <a:rPr lang="en-US" altLang="ja-JP" sz="1400" dirty="0" smtClean="0">
                <a:solidFill>
                  <a:prstClr val="black"/>
                </a:solidFill>
                <a:hlinkClick r:id="rId7"/>
              </a:rPr>
              <a:t>https://hermes-ir.lib.hit-u.ac.jp/rs/bitstream/10086/19081/2/0201100201.pdf</a:t>
            </a:r>
            <a:r>
              <a:rPr lang="en-US" altLang="ja-JP" sz="1400" dirty="0" smtClean="0">
                <a:solidFill>
                  <a:prstClr val="black"/>
                </a:solidFill>
              </a:rPr>
              <a:t>.</a:t>
            </a:r>
          </a:p>
          <a:p>
            <a:pPr defTabSz="457200"/>
            <a:r>
              <a:rPr lang="en-US" altLang="ja-JP" sz="1400" dirty="0" smtClean="0">
                <a:solidFill>
                  <a:schemeClr val="tx1"/>
                </a:solidFill>
              </a:rPr>
              <a:t>Hartford Fire Ins. Co. v. California, 509 U.S. 764 (1993)</a:t>
            </a:r>
            <a:endParaRPr lang="ja-JP" altLang="en-US" sz="1400" dirty="0" smtClean="0">
              <a:solidFill>
                <a:schemeClr val="tx1"/>
              </a:solidFill>
            </a:endParaRPr>
          </a:p>
        </p:txBody>
      </p:sp>
      <p:sp>
        <p:nvSpPr>
          <p:cNvPr id="16" name="三角形 15"/>
          <p:cNvSpPr/>
          <p:nvPr/>
        </p:nvSpPr>
        <p:spPr>
          <a:xfrm rot="10800000">
            <a:off x="2263772" y="3364399"/>
            <a:ext cx="4616458" cy="31396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ja-JP" altLang="en-US" dirty="0">
              <a:solidFill>
                <a:prstClr val="white"/>
              </a:solidFill>
            </a:endParaRPr>
          </a:p>
        </p:txBody>
      </p:sp>
    </p:spTree>
    <p:extLst>
      <p:ext uri="{BB962C8B-B14F-4D97-AF65-F5344CB8AC3E}">
        <p14:creationId xmlns:p14="http://schemas.microsoft.com/office/powerpoint/2010/main" val="577642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182135" y="1161065"/>
            <a:ext cx="8758665" cy="4085628"/>
          </a:xfrm>
          <a:prstGeom prst="rightArrow">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ja-JP" altLang="en-US" dirty="0"/>
          </a:p>
        </p:txBody>
      </p:sp>
      <p:sp>
        <p:nvSpPr>
          <p:cNvPr id="2" name="タイトル 1"/>
          <p:cNvSpPr>
            <a:spLocks noGrp="1"/>
          </p:cNvSpPr>
          <p:nvPr>
            <p:ph type="title"/>
          </p:nvPr>
        </p:nvSpPr>
        <p:spPr>
          <a:xfrm>
            <a:off x="1" y="-68532"/>
            <a:ext cx="8257426" cy="1143000"/>
          </a:xfrm>
        </p:spPr>
        <p:txBody>
          <a:bodyPr/>
          <a:lstStyle/>
          <a:p>
            <a:r>
              <a:rPr kumimoji="1" lang="ja-JP" altLang="en-US" sz="3200" dirty="0">
                <a:latin typeface="+mj-ea"/>
              </a:rPr>
              <a:t>論拠２</a:t>
            </a:r>
            <a:r>
              <a:rPr lang="ja-JP" altLang="en-US" sz="3200" dirty="0" smtClean="0">
                <a:latin typeface="+mj-ea"/>
              </a:rPr>
              <a:t>：</a:t>
            </a:r>
            <a:r>
              <a:rPr lang="en-US" altLang="ja-JP" sz="3200" dirty="0">
                <a:latin typeface="+mj-ea"/>
              </a:rPr>
              <a:t>In re Vitamin C Antitrust Litigation, 837 F.3d 175 (2016)</a:t>
            </a:r>
            <a:endParaRPr lang="ja-JP" altLang="en-US" sz="3200" dirty="0">
              <a:latin typeface="+mj-ea"/>
            </a:endParaRPr>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7</a:t>
            </a:fld>
            <a:endParaRPr kumimoji="1" lang="ja-JP" altLang="en-US" dirty="0"/>
          </a:p>
        </p:txBody>
      </p:sp>
      <p:sp>
        <p:nvSpPr>
          <p:cNvPr id="12" name="テキスト ボックス 11"/>
          <p:cNvSpPr txBox="1"/>
          <p:nvPr/>
        </p:nvSpPr>
        <p:spPr>
          <a:xfrm>
            <a:off x="426185" y="5269524"/>
            <a:ext cx="8291630" cy="707886"/>
          </a:xfrm>
          <a:prstGeom prst="rect">
            <a:avLst/>
          </a:prstGeom>
          <a:noFill/>
        </p:spPr>
        <p:txBody>
          <a:bodyPr wrap="square" rtlCol="0">
            <a:spAutoFit/>
          </a:bodyPr>
          <a:lstStyle/>
          <a:p>
            <a:r>
              <a:rPr lang="ja-JP" altLang="en-US" sz="2000" b="1" dirty="0" smtClean="0"/>
              <a:t>中国企業が米国に輸出するビタミンについて価格固定を行なったことが</a:t>
            </a:r>
            <a:r>
              <a:rPr lang="ja-JP" altLang="en-US" sz="2000" b="1" dirty="0"/>
              <a:t>反トラスト法に違反するとして</a:t>
            </a:r>
            <a:r>
              <a:rPr lang="ja-JP" altLang="en-US" sz="2000" b="1" dirty="0" smtClean="0"/>
              <a:t>問題となった事例。</a:t>
            </a:r>
            <a:endParaRPr lang="en-US" altLang="ja-JP" sz="2000" b="1" dirty="0" smtClean="0"/>
          </a:p>
        </p:txBody>
      </p:sp>
      <p:sp>
        <p:nvSpPr>
          <p:cNvPr id="14" name="正方形/長方形 13"/>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latin typeface="+mn-ea"/>
              </a:rPr>
              <a:t>出典</a:t>
            </a:r>
            <a:r>
              <a:rPr lang="ja-JP" altLang="en-US" sz="1400" dirty="0" smtClean="0">
                <a:solidFill>
                  <a:schemeClr val="tx1"/>
                </a:solidFill>
                <a:latin typeface="+mn-ea"/>
              </a:rPr>
              <a:t>：</a:t>
            </a:r>
            <a:r>
              <a:rPr lang="en-US" altLang="ja-JP" sz="1400" dirty="0">
                <a:solidFill>
                  <a:schemeClr val="tx1"/>
                </a:solidFill>
              </a:rPr>
              <a:t>In re Vitamin C Antitrust Litigation, 837 F.3d 175 (2016)</a:t>
            </a:r>
            <a:endParaRPr lang="ja-JP" altLang="en-US" sz="1400" dirty="0">
              <a:solidFill>
                <a:schemeClr val="tx1"/>
              </a:solidFill>
            </a:endParaRPr>
          </a:p>
        </p:txBody>
      </p:sp>
      <p:pic>
        <p:nvPicPr>
          <p:cNvPr id="46084" name="Picture 4" descr="アメリカの国旗"/>
          <p:cNvPicPr>
            <a:picLocks noChangeAspect="1" noChangeArrowheads="1"/>
          </p:cNvPicPr>
          <p:nvPr/>
        </p:nvPicPr>
        <p:blipFill>
          <a:blip r:embed="rId2"/>
          <a:srcRect/>
          <a:stretch>
            <a:fillRect/>
          </a:stretch>
        </p:blipFill>
        <p:spPr bwMode="auto">
          <a:xfrm>
            <a:off x="605307" y="2001904"/>
            <a:ext cx="3601424" cy="2403950"/>
          </a:xfrm>
          <a:prstGeom prst="rect">
            <a:avLst/>
          </a:prstGeom>
          <a:noFill/>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00" y="2001904"/>
            <a:ext cx="3574646" cy="2403950"/>
          </a:xfrm>
          <a:prstGeom prst="rect">
            <a:avLst/>
          </a:prstGeom>
        </p:spPr>
      </p:pic>
    </p:spTree>
    <p:extLst>
      <p:ext uri="{BB962C8B-B14F-4D97-AF65-F5344CB8AC3E}">
        <p14:creationId xmlns:p14="http://schemas.microsoft.com/office/powerpoint/2010/main" val="19228354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反論１ 結論</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70</a:t>
            </a:fld>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177558293"/>
              </p:ext>
            </p:extLst>
          </p:nvPr>
        </p:nvGraphicFramePr>
        <p:xfrm>
          <a:off x="432264" y="1765663"/>
          <a:ext cx="8345976" cy="3760001"/>
        </p:xfrm>
        <a:graphic>
          <a:graphicData uri="http://schemas.openxmlformats.org/drawingml/2006/table">
            <a:tbl>
              <a:tblPr firstRow="1" bandRow="1">
                <a:tableStyleId>{F5AB1C69-6EDB-4FF4-983F-18BD219EF322}</a:tableStyleId>
              </a:tblPr>
              <a:tblGrid>
                <a:gridCol w="2360131"/>
                <a:gridCol w="2993263"/>
                <a:gridCol w="2992582"/>
              </a:tblGrid>
              <a:tr h="712001">
                <a:tc>
                  <a:txBody>
                    <a:bodyPr/>
                    <a:lstStyle/>
                    <a:p>
                      <a:pPr algn="ctr"/>
                      <a:endParaRPr kumimoji="1" lang="ja-JP" altLang="en-US" sz="3600" dirty="0"/>
                    </a:p>
                  </a:txBody>
                  <a:tcPr anchor="ctr"/>
                </a:tc>
                <a:tc>
                  <a:txBody>
                    <a:bodyPr/>
                    <a:lstStyle/>
                    <a:p>
                      <a:pPr algn="ctr"/>
                      <a:r>
                        <a:rPr kumimoji="1" lang="ja-JP" altLang="en-US" sz="3600" dirty="0" smtClean="0"/>
                        <a:t>国際礼譲</a:t>
                      </a:r>
                      <a:endParaRPr kumimoji="1" lang="en-US" altLang="ja-JP" sz="3600" dirty="0" smtClean="0"/>
                    </a:p>
                  </a:txBody>
                  <a:tcPr anchor="ctr"/>
                </a:tc>
                <a:tc>
                  <a:txBody>
                    <a:bodyPr/>
                    <a:lstStyle/>
                    <a:p>
                      <a:pPr algn="ctr"/>
                      <a:r>
                        <a:rPr kumimoji="1" lang="ja-JP" altLang="en-US" sz="3600" dirty="0" smtClean="0"/>
                        <a:t>実現性</a:t>
                      </a:r>
                      <a:endParaRPr kumimoji="1" lang="ja-JP" altLang="en-US" sz="3600" dirty="0"/>
                    </a:p>
                  </a:txBody>
                  <a:tcPr anchor="ctr">
                    <a:solidFill>
                      <a:schemeClr val="tx1">
                        <a:lumMod val="50000"/>
                        <a:lumOff val="50000"/>
                      </a:schemeClr>
                    </a:solidFill>
                  </a:tcPr>
                </a:tc>
              </a:tr>
              <a:tr h="1264340">
                <a:tc>
                  <a:txBody>
                    <a:bodyPr/>
                    <a:lstStyle/>
                    <a:p>
                      <a:pPr algn="ctr"/>
                      <a:r>
                        <a:rPr kumimoji="1" lang="ja-JP" altLang="en-US" sz="3600" b="1" dirty="0" smtClean="0"/>
                        <a:t>論拠１</a:t>
                      </a:r>
                      <a:endParaRPr kumimoji="1" lang="en-US" altLang="ja-JP" sz="3600" b="1" dirty="0" smtClean="0"/>
                    </a:p>
                  </a:txBody>
                  <a:tcPr anchor="ctr"/>
                </a:tc>
                <a:tc>
                  <a:txBody>
                    <a:bodyPr/>
                    <a:lstStyle/>
                    <a:p>
                      <a:pPr algn="ctr"/>
                      <a:r>
                        <a:rPr kumimoji="1" lang="ja-JP" altLang="en-US" sz="4800" dirty="0" smtClean="0"/>
                        <a:t>○</a:t>
                      </a:r>
                      <a:endParaRPr kumimoji="1" lang="en-US" altLang="ja-JP" sz="3600" dirty="0" smtClean="0"/>
                    </a:p>
                  </a:txBody>
                  <a:tcPr anchor="ctr"/>
                </a:tc>
                <a:tc>
                  <a:txBody>
                    <a:bodyPr/>
                    <a:lstStyle/>
                    <a:p>
                      <a:pPr algn="ctr"/>
                      <a:r>
                        <a:rPr kumimoji="1" lang="en-US" altLang="ja-JP" sz="4800" dirty="0" smtClean="0">
                          <a:solidFill>
                            <a:schemeClr val="tx1"/>
                          </a:solidFill>
                        </a:rPr>
                        <a:t>×</a:t>
                      </a:r>
                      <a:r>
                        <a:rPr kumimoji="1" lang="en-US" altLang="ja-JP" sz="3600" dirty="0" smtClean="0">
                          <a:solidFill>
                            <a:schemeClr val="tx1"/>
                          </a:solidFill>
                        </a:rPr>
                        <a:t/>
                      </a:r>
                      <a:br>
                        <a:rPr kumimoji="1" lang="en-US" altLang="ja-JP" sz="3600" dirty="0" smtClean="0">
                          <a:solidFill>
                            <a:schemeClr val="tx1"/>
                          </a:solidFill>
                        </a:rPr>
                      </a:br>
                      <a:r>
                        <a:rPr kumimoji="1" lang="ja-JP" altLang="en-US" sz="2400" dirty="0" smtClean="0">
                          <a:solidFill>
                            <a:schemeClr val="tx1"/>
                          </a:solidFill>
                        </a:rPr>
                        <a:t>比較衡量できない</a:t>
                      </a:r>
                      <a:r>
                        <a:rPr kumimoji="1" lang="en-US" altLang="ja-JP" sz="2400" dirty="0" smtClean="0">
                          <a:solidFill>
                            <a:schemeClr val="tx1"/>
                          </a:solidFill>
                        </a:rPr>
                        <a:t/>
                      </a:r>
                      <a:br>
                        <a:rPr kumimoji="1" lang="en-US" altLang="ja-JP" sz="2400" dirty="0" smtClean="0">
                          <a:solidFill>
                            <a:schemeClr val="tx1"/>
                          </a:solidFill>
                        </a:rPr>
                      </a:br>
                      <a:r>
                        <a:rPr kumimoji="1" lang="en-US" altLang="ja-JP" sz="2000" dirty="0" smtClean="0">
                          <a:solidFill>
                            <a:schemeClr val="tx1"/>
                          </a:solidFill>
                        </a:rPr>
                        <a:t>※</a:t>
                      </a:r>
                      <a:r>
                        <a:rPr kumimoji="1" lang="ja-JP" altLang="en-US" sz="2000" dirty="0" smtClean="0">
                          <a:solidFill>
                            <a:schemeClr val="tx1"/>
                          </a:solidFill>
                        </a:rPr>
                        <a:t>論拠２による指摘</a:t>
                      </a:r>
                      <a:endParaRPr kumimoji="1" lang="ja-JP" altLang="en-US" sz="3600" dirty="0">
                        <a:solidFill>
                          <a:schemeClr val="tx1"/>
                        </a:solidFill>
                      </a:endParaRPr>
                    </a:p>
                  </a:txBody>
                  <a:tcPr anchor="ctr">
                    <a:solidFill>
                      <a:schemeClr val="bg1">
                        <a:lumMod val="75000"/>
                      </a:schemeClr>
                    </a:solidFill>
                  </a:tcPr>
                </a:tc>
              </a:tr>
              <a:tr h="1429603">
                <a:tc>
                  <a:txBody>
                    <a:bodyPr/>
                    <a:lstStyle/>
                    <a:p>
                      <a:pPr algn="ctr"/>
                      <a:r>
                        <a:rPr kumimoji="1" lang="ja-JP" altLang="en-US" sz="3600" b="1" dirty="0" smtClean="0"/>
                        <a:t>論拠２</a:t>
                      </a:r>
                      <a:endParaRPr kumimoji="1" lang="ja-JP" altLang="en-US" sz="3600" b="1" dirty="0"/>
                    </a:p>
                  </a:txBody>
                  <a:tcPr anchor="ctr"/>
                </a:tc>
                <a:tc>
                  <a:txBody>
                    <a:bodyPr/>
                    <a:lstStyle/>
                    <a:p>
                      <a:pPr algn="ctr"/>
                      <a:r>
                        <a:rPr kumimoji="1" lang="ja-JP" altLang="en-US" sz="4800" dirty="0" smtClean="0"/>
                        <a:t>○</a:t>
                      </a:r>
                      <a:endParaRPr kumimoji="1" lang="en-US" altLang="ja-JP" sz="3600" dirty="0" smtClean="0"/>
                    </a:p>
                    <a:p>
                      <a:pPr algn="ctr"/>
                      <a:r>
                        <a:rPr kumimoji="1" lang="ja-JP" altLang="en-US" sz="2400" dirty="0" smtClean="0"/>
                        <a:t>外国法の衝突では</a:t>
                      </a:r>
                      <a:endParaRPr kumimoji="1" lang="en-US" altLang="ja-JP" sz="2400" dirty="0" smtClean="0"/>
                    </a:p>
                    <a:p>
                      <a:pPr algn="ctr"/>
                      <a:r>
                        <a:rPr kumimoji="1" lang="ja-JP" altLang="en-US" sz="2400" dirty="0" smtClean="0"/>
                        <a:t>不十分とは言えない</a:t>
                      </a:r>
                      <a:endParaRPr kumimoji="1" lang="ja-JP" altLang="en-US" sz="2400" dirty="0"/>
                    </a:p>
                  </a:txBody>
                  <a:tcPr anchor="ctr"/>
                </a:tc>
                <a:tc>
                  <a:txBody>
                    <a:bodyPr/>
                    <a:lstStyle/>
                    <a:p>
                      <a:pPr algn="ctr"/>
                      <a:r>
                        <a:rPr kumimoji="1" lang="ja-JP" altLang="en-US" sz="4800" dirty="0" smtClean="0">
                          <a:solidFill>
                            <a:schemeClr val="tx1"/>
                          </a:solidFill>
                        </a:rPr>
                        <a:t>○</a:t>
                      </a:r>
                      <a:endParaRPr kumimoji="1" lang="en-US" altLang="ja-JP" sz="4800" dirty="0" smtClean="0">
                        <a:solidFill>
                          <a:schemeClr val="tx1"/>
                        </a:solidFill>
                      </a:endParaRPr>
                    </a:p>
                    <a:p>
                      <a:pPr algn="ctr"/>
                      <a:r>
                        <a:rPr kumimoji="1" lang="ja-JP" altLang="en-US" sz="2400" dirty="0" smtClean="0">
                          <a:solidFill>
                            <a:schemeClr val="tx1"/>
                          </a:solidFill>
                        </a:rPr>
                        <a:t>比較衡量は不要</a:t>
                      </a:r>
                      <a:endParaRPr kumimoji="1" lang="ja-JP" altLang="en-US" sz="2000" dirty="0">
                        <a:solidFill>
                          <a:schemeClr val="tx1"/>
                        </a:solidFill>
                      </a:endParaRPr>
                    </a:p>
                  </a:txBody>
                  <a:tcPr anchor="ctr">
                    <a:solidFill>
                      <a:schemeClr val="bg1">
                        <a:lumMod val="85000"/>
                      </a:schemeClr>
                    </a:solidFill>
                  </a:tcPr>
                </a:tc>
              </a:tr>
            </a:tbl>
          </a:graphicData>
        </a:graphic>
      </p:graphicFrame>
      <p:sp>
        <p:nvSpPr>
          <p:cNvPr id="7" name="テキスト ボックス 6"/>
          <p:cNvSpPr txBox="1"/>
          <p:nvPr/>
        </p:nvSpPr>
        <p:spPr>
          <a:xfrm>
            <a:off x="5488053" y="1083512"/>
            <a:ext cx="3570208" cy="461665"/>
          </a:xfrm>
          <a:prstGeom prst="rect">
            <a:avLst/>
          </a:prstGeom>
          <a:noFill/>
        </p:spPr>
        <p:txBody>
          <a:bodyPr wrap="none" rtlCol="0">
            <a:spAutoFit/>
          </a:bodyPr>
          <a:lstStyle/>
          <a:p>
            <a:pPr algn="ctr"/>
            <a:r>
              <a:rPr kumimoji="1" lang="ja-JP" altLang="en-US" sz="2400" b="1" dirty="0" smtClean="0">
                <a:solidFill>
                  <a:srgbClr val="FF0000"/>
                </a:solidFill>
              </a:rPr>
              <a:t>相手の無視している範囲</a:t>
            </a:r>
            <a:endParaRPr kumimoji="1" lang="ja-JP" altLang="en-US" sz="2400" b="1" dirty="0">
              <a:solidFill>
                <a:srgbClr val="FF0000"/>
              </a:solidFill>
            </a:endParaRPr>
          </a:p>
        </p:txBody>
      </p:sp>
      <p:sp>
        <p:nvSpPr>
          <p:cNvPr id="8" name="左大かっこ 7"/>
          <p:cNvSpPr/>
          <p:nvPr/>
        </p:nvSpPr>
        <p:spPr>
          <a:xfrm rot="5400000">
            <a:off x="7193755" y="141258"/>
            <a:ext cx="158804" cy="2963918"/>
          </a:xfrm>
          <a:prstGeom prst="leftBracket">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solidFill>
                <a:srgbClr val="FF0000"/>
              </a:solidFill>
            </a:endParaRPr>
          </a:p>
        </p:txBody>
      </p:sp>
      <p:sp>
        <p:nvSpPr>
          <p:cNvPr id="9" name="三角形 8"/>
          <p:cNvSpPr/>
          <p:nvPr/>
        </p:nvSpPr>
        <p:spPr>
          <a:xfrm rot="10800000">
            <a:off x="2240901" y="5749253"/>
            <a:ext cx="4616458" cy="31396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ja-JP" altLang="en-US" dirty="0">
              <a:solidFill>
                <a:prstClr val="white"/>
              </a:solidFill>
            </a:endParaRPr>
          </a:p>
        </p:txBody>
      </p:sp>
      <p:sp>
        <p:nvSpPr>
          <p:cNvPr id="10" name="テキスト ボックス 9"/>
          <p:cNvSpPr txBox="1"/>
          <p:nvPr/>
        </p:nvSpPr>
        <p:spPr>
          <a:xfrm>
            <a:off x="1917639" y="6211669"/>
            <a:ext cx="5262979" cy="646331"/>
          </a:xfrm>
          <a:prstGeom prst="rect">
            <a:avLst/>
          </a:prstGeom>
          <a:noFill/>
        </p:spPr>
        <p:txBody>
          <a:bodyPr wrap="none" rtlCol="0">
            <a:spAutoFit/>
          </a:bodyPr>
          <a:lstStyle/>
          <a:p>
            <a:r>
              <a:rPr kumimoji="1" lang="ja-JP" altLang="en-US" sz="3600" b="1" u="sng" dirty="0" smtClean="0">
                <a:solidFill>
                  <a:srgbClr val="FF0000"/>
                </a:solidFill>
              </a:rPr>
              <a:t>論拠２の方が優れている</a:t>
            </a:r>
            <a:endParaRPr kumimoji="1" lang="ja-JP" altLang="en-US" sz="3600" b="1" u="sng" dirty="0">
              <a:solidFill>
                <a:srgbClr val="FF0000"/>
              </a:solidFill>
            </a:endParaRPr>
          </a:p>
        </p:txBody>
      </p:sp>
    </p:spTree>
    <p:extLst>
      <p:ext uri="{BB962C8B-B14F-4D97-AF65-F5344CB8AC3E}">
        <p14:creationId xmlns:p14="http://schemas.microsoft.com/office/powerpoint/2010/main" val="16067435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t>
            </a:r>
            <a:r>
              <a:rPr lang="ja-JP" altLang="en-US" dirty="0" smtClean="0"/>
              <a:t>保留 反論１ </a:t>
            </a:r>
            <a:r>
              <a:rPr kumimoji="1" lang="ja-JP" altLang="en-US" dirty="0" smtClean="0"/>
              <a:t>論点</a:t>
            </a:r>
            <a:r>
              <a:rPr kumimoji="1" lang="ja-JP" altLang="en-US" dirty="0"/>
              <a:t>整理</a:t>
            </a:r>
          </a:p>
        </p:txBody>
      </p:sp>
      <p:graphicFrame>
        <p:nvGraphicFramePr>
          <p:cNvPr id="5" name="コンテンツ プレースホルダー 4"/>
          <p:cNvGraphicFramePr>
            <a:graphicFrameLocks noGrp="1"/>
          </p:cNvGraphicFramePr>
          <p:nvPr>
            <p:ph idx="1"/>
            <p:extLst/>
          </p:nvPr>
        </p:nvGraphicFramePr>
        <p:xfrm>
          <a:off x="251655" y="87923"/>
          <a:ext cx="8528537" cy="6682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71</a:t>
            </a:fld>
            <a:endParaRPr kumimoji="1" lang="ja-JP" altLang="en-US" dirty="0"/>
          </a:p>
        </p:txBody>
      </p:sp>
      <p:sp>
        <p:nvSpPr>
          <p:cNvPr id="12" name="正方形/長方形 11"/>
          <p:cNvSpPr/>
          <p:nvPr/>
        </p:nvSpPr>
        <p:spPr>
          <a:xfrm>
            <a:off x="930469" y="1158073"/>
            <a:ext cx="6832406" cy="461665"/>
          </a:xfrm>
          <a:prstGeom prst="rect">
            <a:avLst/>
          </a:prstGeom>
        </p:spPr>
        <p:txBody>
          <a:bodyPr wrap="square">
            <a:spAutoFit/>
          </a:bodyPr>
          <a:lstStyle/>
          <a:p>
            <a:pPr lvl="0" algn="dist"/>
            <a:r>
              <a:rPr lang="ja-JP" altLang="en-US" sz="2400" b="1" dirty="0" smtClean="0">
                <a:solidFill>
                  <a:schemeClr val="accent3">
                    <a:lumMod val="50000"/>
                  </a:schemeClr>
                </a:solidFill>
              </a:rPr>
              <a:t>国際礼譲と管轄権を別個に考慮しない理由は？</a:t>
            </a:r>
            <a:endParaRPr lang="ja-JP" altLang="en-US" sz="2400" b="1" dirty="0">
              <a:solidFill>
                <a:schemeClr val="accent3">
                  <a:lumMod val="50000"/>
                </a:schemeClr>
              </a:solidFill>
            </a:endParaRPr>
          </a:p>
        </p:txBody>
      </p:sp>
      <p:sp>
        <p:nvSpPr>
          <p:cNvPr id="13" name="矢印: 右 12"/>
          <p:cNvSpPr/>
          <p:nvPr/>
        </p:nvSpPr>
        <p:spPr>
          <a:xfrm>
            <a:off x="599273" y="5828038"/>
            <a:ext cx="589085" cy="501189"/>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1244407" y="5724690"/>
            <a:ext cx="6083717" cy="707886"/>
          </a:xfrm>
          <a:prstGeom prst="rect">
            <a:avLst/>
          </a:prstGeom>
        </p:spPr>
        <p:txBody>
          <a:bodyPr wrap="none">
            <a:spAutoFit/>
          </a:bodyPr>
          <a:lstStyle/>
          <a:p>
            <a:pPr lvl="0"/>
            <a:r>
              <a:rPr lang="ja-JP" altLang="en-US" sz="2000" dirty="0" smtClean="0"/>
              <a:t>管轄権の有無に際して、重視した要素の違いだけで</a:t>
            </a:r>
            <a:endParaRPr lang="en-US" altLang="ja-JP" sz="2000" dirty="0" smtClean="0"/>
          </a:p>
          <a:p>
            <a:pPr lvl="0"/>
            <a:r>
              <a:rPr lang="ja-JP" altLang="en-US" sz="2000" dirty="0" smtClean="0"/>
              <a:t>判断基準の変化は発生していない。</a:t>
            </a:r>
            <a:endParaRPr lang="en-US" altLang="ja-JP" sz="2000" dirty="0" smtClean="0"/>
          </a:p>
        </p:txBody>
      </p:sp>
    </p:spTree>
    <p:extLst>
      <p:ext uri="{BB962C8B-B14F-4D97-AF65-F5344CB8AC3E}">
        <p14:creationId xmlns:p14="http://schemas.microsoft.com/office/powerpoint/2010/main" val="13496524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700" dirty="0"/>
              <a:t>※</a:t>
            </a:r>
            <a:r>
              <a:rPr lang="ja-JP" altLang="en-US" sz="2700" dirty="0" smtClean="0"/>
              <a:t>保留 反論１ </a:t>
            </a:r>
            <a:r>
              <a:rPr kumimoji="1" lang="ja-JP" altLang="en-US" sz="2700" dirty="0" smtClean="0">
                <a:latin typeface="+mn-ea"/>
                <a:ea typeface="+mn-ea"/>
              </a:rPr>
              <a:t>管轄権の有無の判定に考慮する意味</a:t>
            </a:r>
            <a:endParaRPr kumimoji="1" lang="ja-JP" altLang="en-US" sz="2700" dirty="0">
              <a:latin typeface="+mn-ea"/>
              <a:ea typeface="+mn-ea"/>
            </a:endParaRPr>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72</a:t>
            </a:fld>
            <a:endParaRPr kumimoji="1" lang="ja-JP" altLang="en-US" dirty="0"/>
          </a:p>
        </p:txBody>
      </p:sp>
      <p:sp>
        <p:nvSpPr>
          <p:cNvPr id="32" name="テキスト ボックス 31"/>
          <p:cNvSpPr txBox="1"/>
          <p:nvPr/>
        </p:nvSpPr>
        <p:spPr>
          <a:xfrm>
            <a:off x="500892" y="4965425"/>
            <a:ext cx="8186908" cy="461665"/>
          </a:xfrm>
          <a:prstGeom prst="rect">
            <a:avLst/>
          </a:prstGeom>
          <a:noFill/>
          <a:ln w="38100" cmpd="sng">
            <a:noFill/>
          </a:ln>
        </p:spPr>
        <p:txBody>
          <a:bodyPr wrap="square" rtlCol="0">
            <a:spAutoFit/>
          </a:bodyPr>
          <a:lstStyle/>
          <a:p>
            <a:r>
              <a:rPr kumimoji="1" lang="ja-JP" altLang="en-US" sz="2400" b="1" dirty="0" smtClean="0"/>
              <a:t>なぜ国際礼譲を管轄権とは別個に考慮するのではダメか？</a:t>
            </a:r>
            <a:endParaRPr kumimoji="1" lang="ja-JP" altLang="en-US" sz="2400" b="1" dirty="0"/>
          </a:p>
        </p:txBody>
      </p:sp>
      <p:sp>
        <p:nvSpPr>
          <p:cNvPr id="35" name="テキスト ボックス 34"/>
          <p:cNvSpPr txBox="1"/>
          <p:nvPr/>
        </p:nvSpPr>
        <p:spPr>
          <a:xfrm>
            <a:off x="819260" y="4420145"/>
            <a:ext cx="7550172" cy="584775"/>
          </a:xfrm>
          <a:prstGeom prst="rect">
            <a:avLst/>
          </a:prstGeom>
          <a:noFill/>
        </p:spPr>
        <p:txBody>
          <a:bodyPr wrap="square" rtlCol="0">
            <a:spAutoFit/>
          </a:bodyPr>
          <a:lstStyle/>
          <a:p>
            <a:pPr algn="ctr"/>
            <a:r>
              <a:rPr lang="ja-JP" altLang="en-US" sz="3200" b="1" dirty="0" smtClean="0"/>
              <a:t>結局、</a:t>
            </a:r>
            <a:r>
              <a:rPr lang="ja-JP" altLang="en-US" sz="3200" b="1" dirty="0" smtClean="0">
                <a:solidFill>
                  <a:srgbClr val="FF0000"/>
                </a:solidFill>
              </a:rPr>
              <a:t>論</a:t>
            </a:r>
            <a:r>
              <a:rPr kumimoji="1" lang="ja-JP" altLang="en-US" sz="3200" b="1" dirty="0" smtClean="0">
                <a:solidFill>
                  <a:srgbClr val="FF0000"/>
                </a:solidFill>
              </a:rPr>
              <a:t>２でも国際礼譲を見ている</a:t>
            </a:r>
            <a:endParaRPr kumimoji="1" lang="ja-JP" altLang="en-US" sz="3200" b="1" dirty="0">
              <a:solidFill>
                <a:srgbClr val="FF0000"/>
              </a:solidFill>
            </a:endParaRPr>
          </a:p>
        </p:txBody>
      </p:sp>
      <p:grpSp>
        <p:nvGrpSpPr>
          <p:cNvPr id="9" name="図形グループ 8"/>
          <p:cNvGrpSpPr/>
          <p:nvPr/>
        </p:nvGrpSpPr>
        <p:grpSpPr>
          <a:xfrm>
            <a:off x="1312111" y="1123279"/>
            <a:ext cx="6564470" cy="3208933"/>
            <a:chOff x="1315907" y="1294715"/>
            <a:chExt cx="6564470" cy="3208933"/>
          </a:xfrm>
        </p:grpSpPr>
        <p:grpSp>
          <p:nvGrpSpPr>
            <p:cNvPr id="5" name="図形グループ 4"/>
            <p:cNvGrpSpPr/>
            <p:nvPr/>
          </p:nvGrpSpPr>
          <p:grpSpPr>
            <a:xfrm>
              <a:off x="1315907" y="1294715"/>
              <a:ext cx="6564470" cy="3208933"/>
              <a:chOff x="52286" y="1411202"/>
              <a:chExt cx="6564470" cy="3208933"/>
            </a:xfrm>
          </p:grpSpPr>
          <p:sp>
            <p:nvSpPr>
              <p:cNvPr id="38" name="フローチャート: 代替処理 37"/>
              <p:cNvSpPr/>
              <p:nvPr/>
            </p:nvSpPr>
            <p:spPr>
              <a:xfrm>
                <a:off x="52286" y="1411202"/>
                <a:ext cx="6564470" cy="3208933"/>
              </a:xfrm>
              <a:prstGeom prst="flowChartAlternateProcess">
                <a:avLst/>
              </a:prstGeom>
              <a:solidFill>
                <a:schemeClr val="accent3">
                  <a:lumMod val="20000"/>
                  <a:lumOff val="80000"/>
                </a:schemeClr>
              </a:solidFill>
            </p:spPr>
            <p:txBody>
              <a:bodyPr wrap="square" rtlCol="0" anchor="ctr">
                <a:spAutoFit/>
              </a:bodyPr>
              <a:lstStyle/>
              <a:p>
                <a:pPr algn="ctr"/>
                <a:endParaRPr kumimoji="1" lang="ja-JP" altLang="en-US" sz="2800" b="1" dirty="0">
                  <a:solidFill>
                    <a:schemeClr val="bg1"/>
                  </a:solidFill>
                  <a:latin typeface="Verdana" charset="0"/>
                </a:endParaRPr>
              </a:p>
            </p:txBody>
          </p:sp>
          <p:sp>
            <p:nvSpPr>
              <p:cNvPr id="15" name="正方形/長方形 14"/>
              <p:cNvSpPr/>
              <p:nvPr/>
            </p:nvSpPr>
            <p:spPr>
              <a:xfrm>
                <a:off x="249027" y="1859000"/>
                <a:ext cx="881400" cy="461665"/>
              </a:xfrm>
              <a:prstGeom prst="rect">
                <a:avLst/>
              </a:prstGeom>
            </p:spPr>
            <p:txBody>
              <a:bodyPr wrap="square">
                <a:spAutoFit/>
              </a:bodyPr>
              <a:lstStyle/>
              <a:p>
                <a:r>
                  <a:rPr lang="ja-JP" altLang="en-US" sz="2400" b="1" dirty="0" smtClean="0"/>
                  <a:t>論１</a:t>
                </a:r>
                <a:endParaRPr lang="ja-JP" altLang="en-US" sz="2400" b="1" dirty="0"/>
              </a:p>
            </p:txBody>
          </p:sp>
          <p:sp>
            <p:nvSpPr>
              <p:cNvPr id="16" name="テキスト ボックス 15"/>
              <p:cNvSpPr txBox="1"/>
              <p:nvPr/>
            </p:nvSpPr>
            <p:spPr>
              <a:xfrm>
                <a:off x="243381" y="3470911"/>
                <a:ext cx="800219" cy="461665"/>
              </a:xfrm>
              <a:prstGeom prst="rect">
                <a:avLst/>
              </a:prstGeom>
              <a:noFill/>
            </p:spPr>
            <p:txBody>
              <a:bodyPr wrap="none" rtlCol="0">
                <a:spAutoFit/>
              </a:bodyPr>
              <a:lstStyle/>
              <a:p>
                <a:r>
                  <a:rPr kumimoji="1" lang="ja-JP" altLang="en-US" sz="2400" b="1" dirty="0" smtClean="0"/>
                  <a:t>論２</a:t>
                </a:r>
                <a:endParaRPr kumimoji="1" lang="ja-JP" altLang="en-US" sz="2400" b="1" dirty="0"/>
              </a:p>
            </p:txBody>
          </p:sp>
          <p:grpSp>
            <p:nvGrpSpPr>
              <p:cNvPr id="3" name="図形グループ 2"/>
              <p:cNvGrpSpPr/>
              <p:nvPr/>
            </p:nvGrpSpPr>
            <p:grpSpPr>
              <a:xfrm>
                <a:off x="1327168" y="1994667"/>
                <a:ext cx="4612034" cy="2246126"/>
                <a:chOff x="2064379" y="2073044"/>
                <a:chExt cx="4612034" cy="2246126"/>
              </a:xfrm>
            </p:grpSpPr>
            <p:sp>
              <p:nvSpPr>
                <p:cNvPr id="17" name="テキスト ボックス 16"/>
                <p:cNvSpPr txBox="1"/>
                <p:nvPr/>
              </p:nvSpPr>
              <p:spPr>
                <a:xfrm>
                  <a:off x="2660012" y="2073044"/>
                  <a:ext cx="1560305" cy="369332"/>
                </a:xfrm>
                <a:prstGeom prst="rect">
                  <a:avLst/>
                </a:prstGeom>
                <a:noFill/>
                <a:ln w="12700" cmpd="sng">
                  <a:solidFill>
                    <a:srgbClr val="000000"/>
                  </a:solidFill>
                </a:ln>
              </p:spPr>
              <p:txBody>
                <a:bodyPr wrap="none" rtlCol="0">
                  <a:spAutoFit/>
                </a:bodyPr>
                <a:lstStyle/>
                <a:p>
                  <a:r>
                    <a:rPr kumimoji="1" lang="ja-JP" altLang="en-US" b="1" dirty="0" smtClean="0">
                      <a:solidFill>
                        <a:srgbClr val="FF0000"/>
                      </a:solidFill>
                    </a:rPr>
                    <a:t>管轄権の有無</a:t>
                  </a:r>
                  <a:endParaRPr kumimoji="1" lang="ja-JP" altLang="en-US" b="1" dirty="0">
                    <a:solidFill>
                      <a:srgbClr val="FF0000"/>
                    </a:solidFill>
                  </a:endParaRPr>
                </a:p>
              </p:txBody>
            </p:sp>
            <p:sp>
              <p:nvSpPr>
                <p:cNvPr id="18" name="テキスト ボックス 17"/>
                <p:cNvSpPr txBox="1"/>
                <p:nvPr/>
              </p:nvSpPr>
              <p:spPr>
                <a:xfrm>
                  <a:off x="2810826" y="2644603"/>
                  <a:ext cx="2954655" cy="369332"/>
                </a:xfrm>
                <a:prstGeom prst="rect">
                  <a:avLst/>
                </a:prstGeom>
                <a:noFill/>
              </p:spPr>
              <p:txBody>
                <a:bodyPr wrap="none" rtlCol="0">
                  <a:spAutoFit/>
                </a:bodyPr>
                <a:lstStyle/>
                <a:p>
                  <a:r>
                    <a:rPr kumimoji="1" lang="ja-JP" altLang="en-US" b="1" dirty="0" smtClean="0"/>
                    <a:t>国際礼譲＋効果の比較衡量</a:t>
                  </a:r>
                  <a:endParaRPr kumimoji="1" lang="ja-JP" altLang="en-US" b="1" dirty="0"/>
                </a:p>
              </p:txBody>
            </p:sp>
            <p:sp>
              <p:nvSpPr>
                <p:cNvPr id="19" name="テキスト ボックス 18"/>
                <p:cNvSpPr txBox="1"/>
                <p:nvPr/>
              </p:nvSpPr>
              <p:spPr>
                <a:xfrm>
                  <a:off x="2548940" y="3949838"/>
                  <a:ext cx="646331" cy="369332"/>
                </a:xfrm>
                <a:prstGeom prst="rect">
                  <a:avLst/>
                </a:prstGeom>
                <a:noFill/>
              </p:spPr>
              <p:txBody>
                <a:bodyPr wrap="none" rtlCol="0">
                  <a:spAutoFit/>
                </a:bodyPr>
                <a:lstStyle/>
                <a:p>
                  <a:r>
                    <a:rPr kumimoji="1" lang="ja-JP" altLang="en-US" b="1" dirty="0" smtClean="0"/>
                    <a:t>効果</a:t>
                  </a:r>
                  <a:endParaRPr kumimoji="1" lang="ja-JP" altLang="en-US" b="1" dirty="0"/>
                </a:p>
              </p:txBody>
            </p:sp>
            <p:sp>
              <p:nvSpPr>
                <p:cNvPr id="20" name="テキスト ボックス 19"/>
                <p:cNvSpPr txBox="1"/>
                <p:nvPr/>
              </p:nvSpPr>
              <p:spPr>
                <a:xfrm>
                  <a:off x="5255798" y="2312107"/>
                  <a:ext cx="184666" cy="369332"/>
                </a:xfrm>
                <a:prstGeom prst="rect">
                  <a:avLst/>
                </a:prstGeom>
                <a:noFill/>
              </p:spPr>
              <p:txBody>
                <a:bodyPr wrap="none" rtlCol="0">
                  <a:spAutoFit/>
                </a:bodyPr>
                <a:lstStyle/>
                <a:p>
                  <a:endParaRPr kumimoji="1" lang="ja-JP" altLang="en-US" dirty="0"/>
                </a:p>
              </p:txBody>
            </p:sp>
            <p:sp>
              <p:nvSpPr>
                <p:cNvPr id="22" name="テキスト ボックス 21"/>
                <p:cNvSpPr txBox="1"/>
                <p:nvPr/>
              </p:nvSpPr>
              <p:spPr>
                <a:xfrm>
                  <a:off x="4470968" y="2073044"/>
                  <a:ext cx="1569660" cy="369332"/>
                </a:xfrm>
                <a:prstGeom prst="rect">
                  <a:avLst/>
                </a:prstGeom>
                <a:noFill/>
                <a:ln>
                  <a:solidFill>
                    <a:srgbClr val="000000"/>
                  </a:solidFill>
                </a:ln>
              </p:spPr>
              <p:txBody>
                <a:bodyPr wrap="none" rtlCol="0">
                  <a:spAutoFit/>
                </a:bodyPr>
                <a:lstStyle/>
                <a:p>
                  <a:r>
                    <a:rPr kumimoji="1" lang="ja-JP" altLang="en-US" b="1" dirty="0" smtClean="0">
                      <a:solidFill>
                        <a:srgbClr val="FF0000"/>
                      </a:solidFill>
                    </a:rPr>
                    <a:t>管轄権の行使</a:t>
                  </a:r>
                  <a:endParaRPr kumimoji="1" lang="ja-JP" altLang="en-US" b="1" dirty="0">
                    <a:solidFill>
                      <a:srgbClr val="FF0000"/>
                    </a:solidFill>
                  </a:endParaRPr>
                </a:p>
              </p:txBody>
            </p:sp>
            <p:sp>
              <p:nvSpPr>
                <p:cNvPr id="23" name="テキスト ボックス 22"/>
                <p:cNvSpPr txBox="1"/>
                <p:nvPr/>
              </p:nvSpPr>
              <p:spPr>
                <a:xfrm>
                  <a:off x="5354156" y="3949838"/>
                  <a:ext cx="1107996" cy="369332"/>
                </a:xfrm>
                <a:prstGeom prst="rect">
                  <a:avLst/>
                </a:prstGeom>
                <a:noFill/>
              </p:spPr>
              <p:txBody>
                <a:bodyPr wrap="none" rtlCol="0">
                  <a:spAutoFit/>
                </a:bodyPr>
                <a:lstStyle/>
                <a:p>
                  <a:r>
                    <a:rPr kumimoji="1" lang="ja-JP" altLang="en-US" b="1" dirty="0" smtClean="0"/>
                    <a:t>国際礼譲</a:t>
                  </a:r>
                  <a:endParaRPr kumimoji="1" lang="ja-JP" altLang="en-US" b="1" dirty="0"/>
                </a:p>
              </p:txBody>
            </p:sp>
            <p:sp>
              <p:nvSpPr>
                <p:cNvPr id="24" name="右矢印 23"/>
                <p:cNvSpPr/>
                <p:nvPr/>
              </p:nvSpPr>
              <p:spPr>
                <a:xfrm>
                  <a:off x="3864872" y="3626480"/>
                  <a:ext cx="1075147" cy="584904"/>
                </a:xfrm>
                <a:prstGeom prst="rightArrow">
                  <a:avLst/>
                </a:prstGeom>
                <a:solidFill>
                  <a:schemeClr val="accent3"/>
                </a:solidFill>
              </p:spPr>
              <p:txBody>
                <a:bodyPr wrap="square" rtlCol="0" anchor="ctr">
                  <a:spAutoFit/>
                </a:bodyPr>
                <a:lstStyle/>
                <a:p>
                  <a:pPr algn="ctr"/>
                  <a:endParaRPr kumimoji="1" lang="ja-JP" altLang="en-US" sz="2800" b="1" dirty="0">
                    <a:solidFill>
                      <a:schemeClr val="bg1"/>
                    </a:solidFill>
                    <a:latin typeface="Verdana" charset="0"/>
                  </a:endParaRPr>
                </a:p>
              </p:txBody>
            </p:sp>
            <p:sp>
              <p:nvSpPr>
                <p:cNvPr id="28" name="テキスト ボックス 27"/>
                <p:cNvSpPr txBox="1"/>
                <p:nvPr/>
              </p:nvSpPr>
              <p:spPr>
                <a:xfrm>
                  <a:off x="2064379" y="3536424"/>
                  <a:ext cx="1560305" cy="369332"/>
                </a:xfrm>
                <a:prstGeom prst="rect">
                  <a:avLst/>
                </a:prstGeom>
                <a:noFill/>
                <a:ln w="12700" cmpd="sng">
                  <a:solidFill>
                    <a:srgbClr val="000000"/>
                  </a:solidFill>
                </a:ln>
              </p:spPr>
              <p:txBody>
                <a:bodyPr wrap="none" rtlCol="0">
                  <a:spAutoFit/>
                </a:bodyPr>
                <a:lstStyle/>
                <a:p>
                  <a:r>
                    <a:rPr kumimoji="1" lang="ja-JP" altLang="en-US" b="1" dirty="0" smtClean="0">
                      <a:solidFill>
                        <a:srgbClr val="FF0000"/>
                      </a:solidFill>
                    </a:rPr>
                    <a:t>管轄権の有無</a:t>
                  </a:r>
                  <a:endParaRPr kumimoji="1" lang="ja-JP" altLang="en-US" b="1" dirty="0">
                    <a:solidFill>
                      <a:srgbClr val="FF0000"/>
                    </a:solidFill>
                  </a:endParaRPr>
                </a:p>
              </p:txBody>
            </p:sp>
            <p:sp>
              <p:nvSpPr>
                <p:cNvPr id="30" name="テキスト ボックス 29"/>
                <p:cNvSpPr txBox="1"/>
                <p:nvPr/>
              </p:nvSpPr>
              <p:spPr>
                <a:xfrm>
                  <a:off x="5106753" y="3536424"/>
                  <a:ext cx="1569660" cy="369332"/>
                </a:xfrm>
                <a:prstGeom prst="rect">
                  <a:avLst/>
                </a:prstGeom>
                <a:noFill/>
                <a:ln>
                  <a:solidFill>
                    <a:srgbClr val="000000"/>
                  </a:solidFill>
                </a:ln>
              </p:spPr>
              <p:txBody>
                <a:bodyPr wrap="none" rtlCol="0">
                  <a:spAutoFit/>
                </a:bodyPr>
                <a:lstStyle/>
                <a:p>
                  <a:r>
                    <a:rPr kumimoji="1" lang="ja-JP" altLang="en-US" b="1" dirty="0" smtClean="0">
                      <a:solidFill>
                        <a:srgbClr val="FF0000"/>
                      </a:solidFill>
                    </a:rPr>
                    <a:t>管轄権の行使</a:t>
                  </a:r>
                  <a:endParaRPr kumimoji="1" lang="ja-JP" altLang="en-US" b="1" dirty="0">
                    <a:solidFill>
                      <a:srgbClr val="FF0000"/>
                    </a:solidFill>
                  </a:endParaRPr>
                </a:p>
              </p:txBody>
            </p:sp>
          </p:grpSp>
        </p:grpSp>
        <p:sp>
          <p:nvSpPr>
            <p:cNvPr id="7" name="右大かっこ 6"/>
            <p:cNvSpPr/>
            <p:nvPr/>
          </p:nvSpPr>
          <p:spPr>
            <a:xfrm rot="16200000">
              <a:off x="4822739" y="141149"/>
              <a:ext cx="136500" cy="3276669"/>
            </a:xfrm>
            <a:prstGeom prst="rightBracket">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4255841" y="1399785"/>
              <a:ext cx="1210588" cy="338554"/>
            </a:xfrm>
            <a:prstGeom prst="rect">
              <a:avLst/>
            </a:prstGeom>
            <a:noFill/>
          </p:spPr>
          <p:txBody>
            <a:bodyPr wrap="none" rtlCol="0">
              <a:spAutoFit/>
            </a:bodyPr>
            <a:lstStyle/>
            <a:p>
              <a:r>
                <a:rPr kumimoji="1" lang="ja-JP" altLang="en-US" sz="1600" dirty="0" smtClean="0"/>
                <a:t>同時に検討</a:t>
              </a:r>
              <a:endParaRPr kumimoji="1" lang="ja-JP" altLang="en-US" sz="1600" dirty="0"/>
            </a:p>
          </p:txBody>
        </p:sp>
      </p:grpSp>
      <p:sp>
        <p:nvSpPr>
          <p:cNvPr id="39" name="三角形 38"/>
          <p:cNvSpPr/>
          <p:nvPr/>
        </p:nvSpPr>
        <p:spPr>
          <a:xfrm rot="10800000">
            <a:off x="2278578" y="5595740"/>
            <a:ext cx="4616458" cy="31396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ja-JP" altLang="en-US" dirty="0">
              <a:solidFill>
                <a:prstClr val="white"/>
              </a:solidFill>
            </a:endParaRPr>
          </a:p>
        </p:txBody>
      </p:sp>
      <p:sp>
        <p:nvSpPr>
          <p:cNvPr id="10" name="テキスト ボックス 9"/>
          <p:cNvSpPr txBox="1"/>
          <p:nvPr/>
        </p:nvSpPr>
        <p:spPr>
          <a:xfrm>
            <a:off x="1031986" y="6078358"/>
            <a:ext cx="7109639" cy="646331"/>
          </a:xfrm>
          <a:prstGeom prst="rect">
            <a:avLst/>
          </a:prstGeom>
          <a:noFill/>
        </p:spPr>
        <p:txBody>
          <a:bodyPr wrap="none" rtlCol="0">
            <a:spAutoFit/>
          </a:bodyPr>
          <a:lstStyle/>
          <a:p>
            <a:pPr algn="ctr"/>
            <a:r>
              <a:rPr kumimoji="1" lang="ja-JP" altLang="en-US" sz="3600" b="1" u="sng" dirty="0" smtClean="0">
                <a:solidFill>
                  <a:srgbClr val="FF0000"/>
                </a:solidFill>
              </a:rPr>
              <a:t>わざわざ論拠１を推す理由はない</a:t>
            </a:r>
            <a:endParaRPr kumimoji="1" lang="ja-JP" altLang="en-US" sz="3600" b="1" u="sng" dirty="0">
              <a:solidFill>
                <a:srgbClr val="FF0000"/>
              </a:solidFill>
            </a:endParaRPr>
          </a:p>
        </p:txBody>
      </p:sp>
    </p:spTree>
    <p:extLst>
      <p:ext uri="{BB962C8B-B14F-4D97-AF65-F5344CB8AC3E}">
        <p14:creationId xmlns:p14="http://schemas.microsoft.com/office/powerpoint/2010/main" val="8274030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正方形/長方形 4"/>
          <p:cNvSpPr/>
          <p:nvPr/>
        </p:nvSpPr>
        <p:spPr>
          <a:xfrm>
            <a:off x="17488" y="3059238"/>
            <a:ext cx="9142958" cy="733086"/>
          </a:xfrm>
          <a:prstGeom prst="rect">
            <a:avLst/>
          </a:prstGeom>
        </p:spPr>
        <p:txBody>
          <a:bodyPr vert="horz" wrap="square">
            <a:spAutoFit/>
          </a:bodyPr>
          <a:lstStyle/>
          <a:p>
            <a:pPr algn="ctr" defTabSz="829544">
              <a:lnSpc>
                <a:spcPct val="160000"/>
              </a:lnSpc>
            </a:pPr>
            <a:r>
              <a:rPr kumimoji="0" lang="ja-JP" altLang="en-US" sz="2907" b="1" kern="0" cap="all" spc="1026" dirty="0">
                <a:solidFill>
                  <a:prstClr val="white">
                    <a:alpha val="95000"/>
                  </a:prstClr>
                </a:solidFill>
                <a:latin typeface="AXIS Std R" panose="020B0500000000000000" pitchFamily="34" charset="-128"/>
                <a:ea typeface="AXIS Std R" panose="020B0500000000000000" pitchFamily="34" charset="-128"/>
              </a:rPr>
              <a:t>反論２</a:t>
            </a:r>
            <a:endParaRPr kumimoji="0" lang="en-US" altLang="ja-JP" sz="2907" b="1" kern="0" cap="all" spc="1026" dirty="0">
              <a:solidFill>
                <a:prstClr val="white">
                  <a:alpha val="95000"/>
                </a:prstClr>
              </a:solidFill>
              <a:latin typeface="AXIS Std R" panose="020B0500000000000000" pitchFamily="34" charset="-128"/>
              <a:ea typeface="AXIS Std R" panose="020B0500000000000000" pitchFamily="34" charset="-128"/>
            </a:endParaRPr>
          </a:p>
        </p:txBody>
      </p:sp>
      <p:sp>
        <p:nvSpPr>
          <p:cNvPr id="6" name="正方形/長方形 5"/>
          <p:cNvSpPr/>
          <p:nvPr/>
        </p:nvSpPr>
        <p:spPr>
          <a:xfrm>
            <a:off x="4242013" y="1795815"/>
            <a:ext cx="693908" cy="1263423"/>
          </a:xfrm>
          <a:prstGeom prst="rect">
            <a:avLst/>
          </a:prstGeom>
        </p:spPr>
        <p:txBody>
          <a:bodyPr wrap="none">
            <a:spAutoFit/>
          </a:bodyPr>
          <a:lstStyle/>
          <a:p>
            <a:pPr algn="ctr" defTabSz="829544"/>
            <a:r>
              <a:rPr kumimoji="0" lang="en-US" altLang="ja-JP" sz="7610" kern="0" spc="171" smtClean="0">
                <a:solidFill>
                  <a:srgbClr val="FFFFFF">
                    <a:alpha val="10000"/>
                  </a:srgbClr>
                </a:solidFill>
                <a:latin typeface="DIN Mittelschrift Std" pitchFamily="50" charset="0"/>
                <a:ea typeface="小塚ゴシック Pro B" pitchFamily="34" charset="-128"/>
              </a:rPr>
              <a:t>6</a:t>
            </a:r>
            <a:endParaRPr kumimoji="0" lang="en-US" altLang="ja-JP" sz="7610" kern="0" spc="171" dirty="0">
              <a:solidFill>
                <a:srgbClr val="FFFFFF">
                  <a:alpha val="10000"/>
                </a:srgbClr>
              </a:solidFill>
              <a:latin typeface="DIN Mittelschrift Std" pitchFamily="50" charset="0"/>
              <a:ea typeface="小塚ゴシック Pro B" pitchFamily="34" charset="-128"/>
            </a:endParaRPr>
          </a:p>
        </p:txBody>
      </p:sp>
    </p:spTree>
    <p:extLst>
      <p:ext uri="{BB962C8B-B14F-4D97-AF65-F5344CB8AC3E}">
        <p14:creationId xmlns:p14="http://schemas.microsoft.com/office/powerpoint/2010/main" val="14791363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4400" dirty="0"/>
              <a:t>反論２ 要件は充足できない？</a:t>
            </a:r>
            <a:endParaRPr kumimoji="1" lang="ja-JP" altLang="en-US" sz="4400" dirty="0"/>
          </a:p>
        </p:txBody>
      </p:sp>
      <p:sp>
        <p:nvSpPr>
          <p:cNvPr id="3" name="コンテンツ プレースホルダー 2"/>
          <p:cNvSpPr>
            <a:spLocks noGrp="1"/>
          </p:cNvSpPr>
          <p:nvPr>
            <p:ph idx="1"/>
          </p:nvPr>
        </p:nvSpPr>
        <p:spPr>
          <a:xfrm>
            <a:off x="0" y="2167688"/>
            <a:ext cx="9144000" cy="465664"/>
          </a:xfrm>
        </p:spPr>
        <p:txBody>
          <a:bodyPr>
            <a:noAutofit/>
          </a:bodyPr>
          <a:lstStyle/>
          <a:p>
            <a:pPr marL="0" indent="0" algn="ctr">
              <a:buNone/>
            </a:pPr>
            <a:r>
              <a:rPr lang="ja-JP" altLang="en-US" sz="2800" b="1" u="sng" dirty="0" smtClean="0"/>
              <a:t>要件：被告の行為による直接に影響が出ていること</a:t>
            </a:r>
            <a:endParaRPr lang="en-US" altLang="ja-JP" sz="2800" b="1" u="sng" dirty="0" smtClean="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74</a:t>
            </a:fld>
            <a:endParaRPr kumimoji="1" lang="ja-JP" altLang="en-US" dirty="0"/>
          </a:p>
        </p:txBody>
      </p:sp>
      <p:sp>
        <p:nvSpPr>
          <p:cNvPr id="5" name="三角形 4"/>
          <p:cNvSpPr/>
          <p:nvPr/>
        </p:nvSpPr>
        <p:spPr>
          <a:xfrm rot="10800000">
            <a:off x="2190101" y="4208320"/>
            <a:ext cx="4616458" cy="31396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ja-JP" altLang="en-US" dirty="0">
              <a:solidFill>
                <a:prstClr val="white"/>
              </a:solidFill>
            </a:endParaRPr>
          </a:p>
        </p:txBody>
      </p:sp>
      <p:sp>
        <p:nvSpPr>
          <p:cNvPr id="6" name="テキスト ボックス 5"/>
          <p:cNvSpPr txBox="1"/>
          <p:nvPr/>
        </p:nvSpPr>
        <p:spPr>
          <a:xfrm>
            <a:off x="418205" y="2881054"/>
            <a:ext cx="8160247" cy="1077218"/>
          </a:xfrm>
          <a:prstGeom prst="rect">
            <a:avLst/>
          </a:prstGeom>
          <a:noFill/>
        </p:spPr>
        <p:txBody>
          <a:bodyPr wrap="none" rtlCol="0">
            <a:spAutoFit/>
          </a:bodyPr>
          <a:lstStyle/>
          <a:p>
            <a:pPr algn="ctr"/>
            <a:r>
              <a:rPr kumimoji="1" lang="en-US" altLang="ja-JP" sz="3200" b="1" dirty="0" smtClean="0">
                <a:solidFill>
                  <a:srgbClr val="FF0000"/>
                </a:solidFill>
              </a:rPr>
              <a:t>Q. </a:t>
            </a:r>
            <a:r>
              <a:rPr kumimoji="1" lang="ja-JP" altLang="en-US" sz="3200" b="1" dirty="0" smtClean="0">
                <a:solidFill>
                  <a:srgbClr val="FF0000"/>
                </a:solidFill>
              </a:rPr>
              <a:t>どのような場合に要件を充足するのか？</a:t>
            </a:r>
            <a:endParaRPr kumimoji="1" lang="en-US" altLang="ja-JP" sz="3200" b="1" dirty="0" smtClean="0">
              <a:solidFill>
                <a:srgbClr val="FF0000"/>
              </a:solidFill>
            </a:endParaRPr>
          </a:p>
          <a:p>
            <a:pPr algn="ctr"/>
            <a:r>
              <a:rPr lang="en-US" altLang="ja-JP" sz="3200" b="1" dirty="0" smtClean="0">
                <a:solidFill>
                  <a:srgbClr val="FF0000"/>
                </a:solidFill>
              </a:rPr>
              <a:t>Q. </a:t>
            </a:r>
            <a:r>
              <a:rPr lang="ja-JP" altLang="en-US" sz="3200" b="1" dirty="0" smtClean="0">
                <a:solidFill>
                  <a:srgbClr val="FF0000"/>
                </a:solidFill>
              </a:rPr>
              <a:t>直接的な国際カルテルとは何か？</a:t>
            </a:r>
            <a:endParaRPr kumimoji="1" lang="ja-JP" altLang="en-US" sz="3200" b="1" dirty="0">
              <a:solidFill>
                <a:srgbClr val="FF0000"/>
              </a:solidFill>
            </a:endParaRPr>
          </a:p>
        </p:txBody>
      </p:sp>
      <p:sp>
        <p:nvSpPr>
          <p:cNvPr id="8" name="テキスト ボックス 7"/>
          <p:cNvSpPr txBox="1"/>
          <p:nvPr/>
        </p:nvSpPr>
        <p:spPr>
          <a:xfrm>
            <a:off x="1686806" y="4772336"/>
            <a:ext cx="5724644" cy="646331"/>
          </a:xfrm>
          <a:prstGeom prst="rect">
            <a:avLst/>
          </a:prstGeom>
          <a:noFill/>
        </p:spPr>
        <p:txBody>
          <a:bodyPr wrap="none" rtlCol="0">
            <a:spAutoFit/>
          </a:bodyPr>
          <a:lstStyle/>
          <a:p>
            <a:r>
              <a:rPr kumimoji="1" lang="ja-JP" altLang="en-US" sz="3600" b="1" dirty="0" smtClean="0"/>
              <a:t>例を挙げて示してください</a:t>
            </a:r>
            <a:endParaRPr kumimoji="1" lang="ja-JP" altLang="en-US" sz="3600" b="1" dirty="0"/>
          </a:p>
        </p:txBody>
      </p:sp>
    </p:spTree>
    <p:extLst>
      <p:ext uri="{BB962C8B-B14F-4D97-AF65-F5344CB8AC3E}">
        <p14:creationId xmlns:p14="http://schemas.microsoft.com/office/powerpoint/2010/main" val="753951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400" dirty="0" smtClean="0"/>
              <a:t>反論２ 全ての域外適用が否定</a:t>
            </a:r>
            <a:endParaRPr kumimoji="1" lang="ja-JP" altLang="en-US" sz="4400" dirty="0"/>
          </a:p>
        </p:txBody>
      </p:sp>
      <p:sp>
        <p:nvSpPr>
          <p:cNvPr id="3" name="コンテンツ プレースホルダー 2"/>
          <p:cNvSpPr>
            <a:spLocks noGrp="1"/>
          </p:cNvSpPr>
          <p:nvPr>
            <p:ph idx="1"/>
          </p:nvPr>
        </p:nvSpPr>
        <p:spPr>
          <a:xfrm>
            <a:off x="-12446" y="1710488"/>
            <a:ext cx="9144000" cy="465664"/>
          </a:xfrm>
        </p:spPr>
        <p:txBody>
          <a:bodyPr>
            <a:noAutofit/>
          </a:bodyPr>
          <a:lstStyle/>
          <a:p>
            <a:pPr marL="0" indent="0" algn="ctr">
              <a:buNone/>
            </a:pPr>
            <a:r>
              <a:rPr lang="ja-JP" altLang="en-US" sz="2800" b="1" u="sng" dirty="0" smtClean="0"/>
              <a:t>要件：被告の行為による直接に影響が出ていること</a:t>
            </a:r>
            <a:endParaRPr lang="en-US" altLang="ja-JP" sz="2800" b="1" u="sng" dirty="0" smtClean="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75</a:t>
            </a:fld>
            <a:endParaRPr kumimoji="1" lang="ja-JP" altLang="en-US" dirty="0"/>
          </a:p>
        </p:txBody>
      </p:sp>
      <p:sp>
        <p:nvSpPr>
          <p:cNvPr id="5" name="三角形 4"/>
          <p:cNvSpPr/>
          <p:nvPr/>
        </p:nvSpPr>
        <p:spPr>
          <a:xfrm rot="10800000">
            <a:off x="2228452" y="4468968"/>
            <a:ext cx="4616458" cy="31396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a:endParaRPr lang="ja-JP" altLang="en-US" dirty="0">
              <a:solidFill>
                <a:prstClr val="white"/>
              </a:solidFill>
            </a:endParaRPr>
          </a:p>
        </p:txBody>
      </p:sp>
      <p:sp>
        <p:nvSpPr>
          <p:cNvPr id="6" name="テキスト ボックス 5"/>
          <p:cNvSpPr txBox="1"/>
          <p:nvPr/>
        </p:nvSpPr>
        <p:spPr>
          <a:xfrm>
            <a:off x="405759" y="2423854"/>
            <a:ext cx="8160247" cy="1077218"/>
          </a:xfrm>
          <a:prstGeom prst="rect">
            <a:avLst/>
          </a:prstGeom>
          <a:noFill/>
        </p:spPr>
        <p:txBody>
          <a:bodyPr wrap="none" rtlCol="0">
            <a:spAutoFit/>
          </a:bodyPr>
          <a:lstStyle/>
          <a:p>
            <a:pPr algn="ctr"/>
            <a:r>
              <a:rPr kumimoji="1" lang="en-US" altLang="ja-JP" sz="3200" b="1" dirty="0" smtClean="0">
                <a:solidFill>
                  <a:srgbClr val="FF0000"/>
                </a:solidFill>
              </a:rPr>
              <a:t>Q. </a:t>
            </a:r>
            <a:r>
              <a:rPr kumimoji="1" lang="ja-JP" altLang="en-US" sz="3200" b="1" dirty="0" smtClean="0">
                <a:solidFill>
                  <a:srgbClr val="FF0000"/>
                </a:solidFill>
              </a:rPr>
              <a:t>どのような場合に要件を充足するのか？</a:t>
            </a:r>
            <a:endParaRPr kumimoji="1" lang="en-US" altLang="ja-JP" sz="3200" b="1" dirty="0" smtClean="0">
              <a:solidFill>
                <a:srgbClr val="FF0000"/>
              </a:solidFill>
            </a:endParaRPr>
          </a:p>
          <a:p>
            <a:pPr algn="ctr"/>
            <a:r>
              <a:rPr lang="en-US" altLang="ja-JP" sz="3200" b="1" dirty="0" smtClean="0">
                <a:solidFill>
                  <a:srgbClr val="FF0000"/>
                </a:solidFill>
              </a:rPr>
              <a:t>Q. </a:t>
            </a:r>
            <a:r>
              <a:rPr lang="ja-JP" altLang="en-US" sz="3200" b="1" dirty="0" smtClean="0">
                <a:solidFill>
                  <a:srgbClr val="FF0000"/>
                </a:solidFill>
              </a:rPr>
              <a:t>直接的な国際カルテルとは何か？</a:t>
            </a:r>
            <a:endParaRPr kumimoji="1" lang="ja-JP" altLang="en-US" sz="3200" b="1" dirty="0">
              <a:solidFill>
                <a:srgbClr val="FF0000"/>
              </a:solidFill>
            </a:endParaRPr>
          </a:p>
        </p:txBody>
      </p:sp>
      <p:sp>
        <p:nvSpPr>
          <p:cNvPr id="8" name="テキスト ボックス 7"/>
          <p:cNvSpPr txBox="1"/>
          <p:nvPr/>
        </p:nvSpPr>
        <p:spPr>
          <a:xfrm>
            <a:off x="1928064" y="3623859"/>
            <a:ext cx="5262979" cy="646331"/>
          </a:xfrm>
          <a:prstGeom prst="rect">
            <a:avLst/>
          </a:prstGeom>
          <a:noFill/>
        </p:spPr>
        <p:txBody>
          <a:bodyPr wrap="none" rtlCol="0">
            <a:spAutoFit/>
          </a:bodyPr>
          <a:lstStyle/>
          <a:p>
            <a:r>
              <a:rPr kumimoji="1" lang="ja-JP" altLang="en-US" sz="3600" b="1" dirty="0" smtClean="0"/>
              <a:t>例を挙げられないと</a:t>
            </a:r>
            <a:r>
              <a:rPr lang="ja-JP" altLang="en-US" sz="3600" b="1" dirty="0" smtClean="0"/>
              <a:t>、、</a:t>
            </a:r>
            <a:endParaRPr kumimoji="1" lang="ja-JP" altLang="en-US" sz="3600" b="1" dirty="0"/>
          </a:p>
        </p:txBody>
      </p:sp>
      <p:sp>
        <p:nvSpPr>
          <p:cNvPr id="10" name="テキスト ボックス 9"/>
          <p:cNvSpPr txBox="1"/>
          <p:nvPr/>
        </p:nvSpPr>
        <p:spPr>
          <a:xfrm>
            <a:off x="233047" y="5080000"/>
            <a:ext cx="8494633" cy="1138773"/>
          </a:xfrm>
          <a:prstGeom prst="rect">
            <a:avLst/>
          </a:prstGeom>
          <a:noFill/>
        </p:spPr>
        <p:txBody>
          <a:bodyPr wrap="none" rtlCol="0">
            <a:spAutoFit/>
          </a:bodyPr>
          <a:lstStyle/>
          <a:p>
            <a:pPr algn="ctr"/>
            <a:r>
              <a:rPr kumimoji="1" lang="ja-JP" altLang="en-US" sz="3200" b="1" dirty="0" smtClean="0"/>
              <a:t>いかなる場合でも要件を充足できず、</a:t>
            </a:r>
            <a:endParaRPr kumimoji="1" lang="en-US" altLang="ja-JP" sz="3200" b="1" dirty="0" smtClean="0"/>
          </a:p>
          <a:p>
            <a:pPr algn="ctr"/>
            <a:r>
              <a:rPr kumimoji="1" lang="ja-JP" altLang="en-US" sz="3600" b="1" u="sng" dirty="0" smtClean="0">
                <a:solidFill>
                  <a:srgbClr val="FF0000"/>
                </a:solidFill>
              </a:rPr>
              <a:t>全ての域外適用が否定されることになる</a:t>
            </a:r>
            <a:endParaRPr kumimoji="1" lang="ja-JP" altLang="en-US" sz="3600" b="1" u="sng" dirty="0">
              <a:solidFill>
                <a:srgbClr val="FF0000"/>
              </a:solidFill>
            </a:endParaRPr>
          </a:p>
        </p:txBody>
      </p:sp>
    </p:spTree>
    <p:extLst>
      <p:ext uri="{BB962C8B-B14F-4D97-AF65-F5344CB8AC3E}">
        <p14:creationId xmlns:p14="http://schemas.microsoft.com/office/powerpoint/2010/main" val="1259074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反論２ 論拠</a:t>
            </a:r>
            <a:r>
              <a:rPr lang="ja-JP" altLang="en-US" dirty="0"/>
              <a:t>２不当性？①</a:t>
            </a:r>
            <a:endParaRPr kumimoji="1" lang="ja-JP" altLang="en-US" sz="4400"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pPr/>
              <a:t>76</a:t>
            </a:fld>
            <a:endParaRPr lang="ja-JP" altLang="en-US" dirty="0"/>
          </a:p>
        </p:txBody>
      </p:sp>
      <p:sp>
        <p:nvSpPr>
          <p:cNvPr id="5" name="コンテンツ プレースホルダー 2"/>
          <p:cNvSpPr txBox="1">
            <a:spLocks/>
          </p:cNvSpPr>
          <p:nvPr/>
        </p:nvSpPr>
        <p:spPr>
          <a:xfrm>
            <a:off x="624590" y="183101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Font typeface="Arial"/>
              <a:buNone/>
            </a:pPr>
            <a:endParaRPr lang="ja-JP" altLang="en-US" dirty="0"/>
          </a:p>
        </p:txBody>
      </p:sp>
      <p:sp>
        <p:nvSpPr>
          <p:cNvPr id="12" name="コンテンツ プレースホルダー 2"/>
          <p:cNvSpPr txBox="1">
            <a:spLocks/>
          </p:cNvSpPr>
          <p:nvPr/>
        </p:nvSpPr>
        <p:spPr>
          <a:xfrm>
            <a:off x="404735" y="2665220"/>
            <a:ext cx="8289560" cy="2312126"/>
          </a:xfrm>
          <a:prstGeom prst="rect">
            <a:avLst/>
          </a:prstGeom>
          <a:solidFill>
            <a:schemeClr val="accent3"/>
          </a:solidFill>
        </p:spPr>
        <p:txBody>
          <a:bodyPr vert="horz" lIns="288000" tIns="288000" rIns="108000" bIns="108000" rtlCol="0" anchor="ctr">
            <a:normAutofit/>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lnSpc>
                <a:spcPct val="120000"/>
              </a:lnSpc>
              <a:buNone/>
            </a:pPr>
            <a:r>
              <a:rPr lang="ja-JP" altLang="en-US" b="1" u="sng" dirty="0" smtClean="0">
                <a:solidFill>
                  <a:prstClr val="white"/>
                </a:solidFill>
                <a:effectLst>
                  <a:outerShdw blurRad="50800" dist="76200" dir="2700000" algn="tl" rotWithShape="0">
                    <a:prstClr val="black">
                      <a:alpha val="40000"/>
                    </a:prstClr>
                  </a:outerShdw>
                </a:effectLst>
              </a:rPr>
              <a:t>米国</a:t>
            </a:r>
            <a:r>
              <a:rPr lang="ja-JP" altLang="en-US" b="1" u="sng" dirty="0">
                <a:solidFill>
                  <a:prstClr val="white"/>
                </a:solidFill>
                <a:effectLst>
                  <a:outerShdw blurRad="50800" dist="76200" dir="2700000" algn="tl" rotWithShape="0">
                    <a:prstClr val="black">
                      <a:alpha val="40000"/>
                    </a:prstClr>
                  </a:outerShdw>
                </a:effectLst>
              </a:rPr>
              <a:t>が管轄権</a:t>
            </a:r>
            <a:r>
              <a:rPr lang="ja-JP" altLang="en-US" b="1" u="sng" dirty="0" smtClean="0">
                <a:solidFill>
                  <a:prstClr val="white"/>
                </a:solidFill>
                <a:effectLst>
                  <a:outerShdw blurRad="50800" dist="76200" dir="2700000" algn="tl" rotWithShape="0">
                    <a:prstClr val="black">
                      <a:alpha val="40000"/>
                    </a:prstClr>
                  </a:outerShdw>
                </a:effectLst>
              </a:rPr>
              <a:t>を有すべき程度に利害関係を</a:t>
            </a:r>
            <a:r>
              <a:rPr lang="en-US" altLang="ja-JP" b="1" u="sng" dirty="0" smtClean="0">
                <a:solidFill>
                  <a:prstClr val="white"/>
                </a:solidFill>
                <a:effectLst>
                  <a:outerShdw blurRad="50800" dist="76200" dir="2700000" algn="tl" rotWithShape="0">
                    <a:prstClr val="black">
                      <a:alpha val="40000"/>
                    </a:prstClr>
                  </a:outerShdw>
                </a:effectLst>
              </a:rPr>
              <a:t/>
            </a:r>
            <a:br>
              <a:rPr lang="en-US" altLang="ja-JP" b="1" u="sng" dirty="0" smtClean="0">
                <a:solidFill>
                  <a:prstClr val="white"/>
                </a:solidFill>
                <a:effectLst>
                  <a:outerShdw blurRad="50800" dist="76200" dir="2700000" algn="tl" rotWithShape="0">
                    <a:prstClr val="black">
                      <a:alpha val="40000"/>
                    </a:prstClr>
                  </a:outerShdw>
                </a:effectLst>
              </a:rPr>
            </a:br>
            <a:r>
              <a:rPr lang="ja-JP" altLang="en-US" b="1" u="sng" dirty="0" smtClean="0">
                <a:solidFill>
                  <a:prstClr val="white"/>
                </a:solidFill>
                <a:effectLst>
                  <a:outerShdw blurRad="50800" dist="76200" dir="2700000" algn="tl" rotWithShape="0">
                    <a:prstClr val="black">
                      <a:alpha val="40000"/>
                    </a:prstClr>
                  </a:outerShdw>
                </a:effectLst>
              </a:rPr>
              <a:t>有しているかどうかを判断すること</a:t>
            </a:r>
            <a:endParaRPr lang="en-US" altLang="ja-JP" b="1" u="sng" dirty="0" smtClean="0">
              <a:solidFill>
                <a:prstClr val="white"/>
              </a:solidFill>
              <a:effectLst>
                <a:outerShdw blurRad="50800" dist="76200" dir="2700000" algn="tl" rotWithShape="0">
                  <a:prstClr val="black">
                    <a:alpha val="40000"/>
                  </a:prstClr>
                </a:outerShdw>
              </a:effectLst>
            </a:endParaRPr>
          </a:p>
        </p:txBody>
      </p:sp>
      <p:sp>
        <p:nvSpPr>
          <p:cNvPr id="3" name="テキスト ボックス 2"/>
          <p:cNvSpPr txBox="1"/>
          <p:nvPr/>
        </p:nvSpPr>
        <p:spPr>
          <a:xfrm>
            <a:off x="1225288" y="1358475"/>
            <a:ext cx="6647974" cy="1200329"/>
          </a:xfrm>
          <a:prstGeom prst="rect">
            <a:avLst/>
          </a:prstGeom>
          <a:noFill/>
        </p:spPr>
        <p:txBody>
          <a:bodyPr wrap="none" rtlCol="0">
            <a:spAutoFit/>
          </a:bodyPr>
          <a:lstStyle/>
          <a:p>
            <a:pPr algn="ctr"/>
            <a:r>
              <a:rPr kumimoji="1" lang="ja-JP" altLang="en-US" sz="3200" b="1" u="sng" dirty="0" smtClean="0">
                <a:solidFill>
                  <a:srgbClr val="FF0000"/>
                </a:solidFill>
              </a:rPr>
              <a:t>大前提</a:t>
            </a:r>
            <a:endParaRPr kumimoji="1" lang="en-US" altLang="ja-JP" sz="3200" b="1" u="sng" dirty="0" smtClean="0">
              <a:solidFill>
                <a:srgbClr val="FF0000"/>
              </a:solidFill>
            </a:endParaRPr>
          </a:p>
          <a:p>
            <a:pPr algn="ctr"/>
            <a:endParaRPr kumimoji="1" lang="en-US" altLang="ja-JP" sz="1050" dirty="0" smtClean="0"/>
          </a:p>
          <a:p>
            <a:pPr algn="ctr"/>
            <a:r>
              <a:rPr kumimoji="1" lang="ja-JP" altLang="en-US" sz="2800" dirty="0" smtClean="0"/>
              <a:t>この論点（直接的効果）の終着点は</a:t>
            </a:r>
            <a:r>
              <a:rPr kumimoji="1" lang="mr-IN" altLang="ja-JP" sz="2800" dirty="0" smtClean="0"/>
              <a:t>…</a:t>
            </a:r>
            <a:r>
              <a:rPr lang="mr-IN" altLang="ja-JP" sz="2800" dirty="0" smtClean="0"/>
              <a:t>…</a:t>
            </a:r>
            <a:endParaRPr kumimoji="1" lang="ja-JP" altLang="en-US" sz="2800" dirty="0"/>
          </a:p>
        </p:txBody>
      </p:sp>
      <p:sp>
        <p:nvSpPr>
          <p:cNvPr id="7" name="テキスト ボックス 6"/>
          <p:cNvSpPr txBox="1"/>
          <p:nvPr/>
        </p:nvSpPr>
        <p:spPr>
          <a:xfrm>
            <a:off x="353254" y="5216612"/>
            <a:ext cx="8392041" cy="1077218"/>
          </a:xfrm>
          <a:prstGeom prst="rect">
            <a:avLst/>
          </a:prstGeom>
          <a:noFill/>
        </p:spPr>
        <p:txBody>
          <a:bodyPr wrap="none" rtlCol="0">
            <a:spAutoFit/>
          </a:bodyPr>
          <a:lstStyle/>
          <a:p>
            <a:pPr algn="ctr"/>
            <a:r>
              <a:rPr lang="ja-JP" altLang="en-US" sz="3200" b="1" u="sng" dirty="0" smtClean="0"/>
              <a:t>上記を捨象して、</a:t>
            </a:r>
            <a:endParaRPr lang="en-US" altLang="ja-JP" sz="3200" b="1" u="sng" dirty="0" smtClean="0"/>
          </a:p>
          <a:p>
            <a:pPr algn="ctr"/>
            <a:r>
              <a:rPr lang="ja-JP" altLang="en-US" sz="3200" b="1" u="sng" dirty="0" smtClean="0"/>
              <a:t>法的安定性についてのみ論じるべきではない</a:t>
            </a:r>
            <a:endParaRPr kumimoji="1" lang="ja-JP" altLang="en-US" sz="3200" b="1" u="sng" dirty="0"/>
          </a:p>
        </p:txBody>
      </p:sp>
    </p:spTree>
    <p:extLst>
      <p:ext uri="{BB962C8B-B14F-4D97-AF65-F5344CB8AC3E}">
        <p14:creationId xmlns:p14="http://schemas.microsoft.com/office/powerpoint/2010/main" val="2017416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反論</a:t>
            </a:r>
            <a:r>
              <a:rPr lang="ja-JP" altLang="en-US" dirty="0" smtClean="0"/>
              <a:t>２ 論拠２不当性？②</a:t>
            </a:r>
            <a:endParaRPr kumimoji="1" lang="ja-JP" altLang="en-US" sz="4400"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pPr/>
              <a:t>77</a:t>
            </a:fld>
            <a:endParaRPr lang="ja-JP" altLang="en-US" dirty="0"/>
          </a:p>
        </p:txBody>
      </p:sp>
      <p:sp>
        <p:nvSpPr>
          <p:cNvPr id="5" name="コンテンツ プレースホルダー 2"/>
          <p:cNvSpPr txBox="1">
            <a:spLocks/>
          </p:cNvSpPr>
          <p:nvPr/>
        </p:nvSpPr>
        <p:spPr>
          <a:xfrm>
            <a:off x="609600" y="233203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Font typeface="Arial"/>
              <a:buNone/>
            </a:pPr>
            <a:endParaRPr lang="ja-JP" altLang="en-US" dirty="0"/>
          </a:p>
        </p:txBody>
      </p:sp>
      <p:sp>
        <p:nvSpPr>
          <p:cNvPr id="12" name="コンテンツ プレースホルダー 2"/>
          <p:cNvSpPr txBox="1">
            <a:spLocks/>
          </p:cNvSpPr>
          <p:nvPr/>
        </p:nvSpPr>
        <p:spPr>
          <a:xfrm>
            <a:off x="274778" y="4129664"/>
            <a:ext cx="8594444" cy="2312126"/>
          </a:xfrm>
          <a:prstGeom prst="rect">
            <a:avLst/>
          </a:prstGeom>
          <a:solidFill>
            <a:schemeClr val="accent3"/>
          </a:solidFill>
        </p:spPr>
        <p:txBody>
          <a:bodyPr vert="horz" lIns="288000" tIns="288000" rIns="108000" bIns="108000" rtlCol="0">
            <a:normAutofit lnSpcReduction="10000"/>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lnSpc>
                <a:spcPct val="120000"/>
              </a:lnSpc>
              <a:buNone/>
            </a:pPr>
            <a:r>
              <a:rPr lang="en-US" altLang="ja-JP" sz="2400" dirty="0" smtClean="0">
                <a:solidFill>
                  <a:prstClr val="white"/>
                </a:solidFill>
              </a:rPr>
              <a:t>※</a:t>
            </a:r>
            <a:r>
              <a:rPr lang="ja-JP" altLang="en-US" sz="2400" dirty="0" smtClean="0">
                <a:solidFill>
                  <a:prstClr val="white"/>
                </a:solidFill>
              </a:rPr>
              <a:t>実際に６００％の国内価格の上昇を生じている</a:t>
            </a:r>
            <a:r>
              <a:rPr lang="en-US" altLang="ja-JP" sz="2800" b="1" u="sng" dirty="0">
                <a:solidFill>
                  <a:prstClr val="white"/>
                </a:solidFill>
                <a:effectLst>
                  <a:outerShdw blurRad="50800" dist="76200" dir="2700000" algn="tl" rotWithShape="0">
                    <a:prstClr val="black">
                      <a:alpha val="40000"/>
                    </a:prstClr>
                  </a:outerShdw>
                </a:effectLst>
              </a:rPr>
              <a:t/>
            </a:r>
            <a:br>
              <a:rPr lang="en-US" altLang="ja-JP" sz="2800" b="1" u="sng" dirty="0">
                <a:solidFill>
                  <a:prstClr val="white"/>
                </a:solidFill>
                <a:effectLst>
                  <a:outerShdw blurRad="50800" dist="76200" dir="2700000" algn="tl" rotWithShape="0">
                    <a:prstClr val="black">
                      <a:alpha val="40000"/>
                    </a:prstClr>
                  </a:outerShdw>
                </a:effectLst>
              </a:rPr>
            </a:br>
            <a:r>
              <a:rPr lang="ja-JP" altLang="en-US" sz="2800" b="1" u="sng" dirty="0" smtClean="0">
                <a:solidFill>
                  <a:prstClr val="white"/>
                </a:solidFill>
                <a:effectLst>
                  <a:outerShdw blurRad="50800" dist="76200" dir="2700000" algn="tl" rotWithShape="0">
                    <a:prstClr val="black">
                      <a:alpha val="40000"/>
                    </a:prstClr>
                  </a:outerShdw>
                </a:effectLst>
              </a:rPr>
              <a:t>被告</a:t>
            </a:r>
            <a:r>
              <a:rPr lang="ja-JP" altLang="en-US" sz="2800" b="1" u="sng" dirty="0">
                <a:solidFill>
                  <a:prstClr val="white"/>
                </a:solidFill>
                <a:effectLst>
                  <a:outerShdw blurRad="50800" dist="76200" dir="2700000" algn="tl" rotWithShape="0">
                    <a:prstClr val="black">
                      <a:alpha val="40000"/>
                    </a:prstClr>
                  </a:outerShdw>
                </a:effectLst>
              </a:rPr>
              <a:t>の行為以外の他の原因が</a:t>
            </a:r>
            <a:r>
              <a:rPr lang="ja-JP" altLang="en-US" sz="2800" b="1" u="sng" dirty="0" smtClean="0">
                <a:solidFill>
                  <a:prstClr val="white"/>
                </a:solidFill>
                <a:effectLst>
                  <a:outerShdw blurRad="50800" dist="76200" dir="2700000" algn="tl" rotWithShape="0">
                    <a:prstClr val="black">
                      <a:alpha val="40000"/>
                    </a:prstClr>
                  </a:outerShdw>
                </a:effectLst>
              </a:rPr>
              <a:t>あるかもしれない場合</a:t>
            </a:r>
            <a:r>
              <a:rPr lang="en-US" altLang="ja-JP" sz="2800" b="1" u="sng" dirty="0">
                <a:solidFill>
                  <a:prstClr val="white"/>
                </a:solidFill>
                <a:effectLst>
                  <a:outerShdw blurRad="50800" dist="76200" dir="2700000" algn="tl" rotWithShape="0">
                    <a:prstClr val="black">
                      <a:alpha val="40000"/>
                    </a:prstClr>
                  </a:outerShdw>
                </a:effectLst>
              </a:rPr>
              <a:t/>
            </a:r>
            <a:br>
              <a:rPr lang="en-US" altLang="ja-JP" sz="2800" b="1" u="sng" dirty="0">
                <a:solidFill>
                  <a:prstClr val="white"/>
                </a:solidFill>
                <a:effectLst>
                  <a:outerShdw blurRad="50800" dist="76200" dir="2700000" algn="tl" rotWithShape="0">
                    <a:prstClr val="black">
                      <a:alpha val="40000"/>
                    </a:prstClr>
                  </a:outerShdw>
                </a:effectLst>
              </a:rPr>
            </a:br>
            <a:r>
              <a:rPr lang="ja-JP" altLang="en-US" sz="2800" b="1" u="sng" dirty="0">
                <a:solidFill>
                  <a:prstClr val="white"/>
                </a:solidFill>
                <a:effectLst>
                  <a:outerShdw blurRad="50800" dist="76200" dir="2700000" algn="tl" rotWithShape="0">
                    <a:prstClr val="black">
                      <a:alpha val="40000"/>
                    </a:prstClr>
                  </a:outerShdw>
                </a:effectLst>
              </a:rPr>
              <a:t>上記のよう</a:t>
            </a:r>
            <a:r>
              <a:rPr lang="ja-JP" altLang="en-US" sz="2800" b="1" u="sng" dirty="0" smtClean="0">
                <a:solidFill>
                  <a:prstClr val="white"/>
                </a:solidFill>
                <a:effectLst>
                  <a:outerShdw blurRad="50800" dist="76200" dir="2700000" algn="tl" rotWithShape="0">
                    <a:prstClr val="black">
                      <a:alpha val="40000"/>
                    </a:prstClr>
                  </a:outerShdw>
                </a:effectLst>
              </a:rPr>
              <a:t>に損害が生じていたとしても</a:t>
            </a:r>
            <a:r>
              <a:rPr lang="en-US" altLang="ja-JP" sz="2800" b="1" u="sng" dirty="0" smtClean="0">
                <a:solidFill>
                  <a:prstClr val="white"/>
                </a:solidFill>
                <a:effectLst>
                  <a:outerShdw blurRad="50800" dist="76200" dir="2700000" algn="tl" rotWithShape="0">
                    <a:prstClr val="black">
                      <a:alpha val="40000"/>
                    </a:prstClr>
                  </a:outerShdw>
                </a:effectLst>
              </a:rPr>
              <a:t/>
            </a:r>
            <a:br>
              <a:rPr lang="en-US" altLang="ja-JP" sz="2800" b="1" u="sng" dirty="0" smtClean="0">
                <a:solidFill>
                  <a:prstClr val="white"/>
                </a:solidFill>
                <a:effectLst>
                  <a:outerShdw blurRad="50800" dist="76200" dir="2700000" algn="tl" rotWithShape="0">
                    <a:prstClr val="black">
                      <a:alpha val="40000"/>
                    </a:prstClr>
                  </a:outerShdw>
                </a:effectLst>
              </a:rPr>
            </a:br>
            <a:r>
              <a:rPr lang="ja-JP" altLang="en-US" sz="2800" b="1" u="sng" dirty="0" smtClean="0">
                <a:solidFill>
                  <a:prstClr val="white"/>
                </a:solidFill>
                <a:effectLst>
                  <a:outerShdw blurRad="50800" dist="76200" dir="2700000" algn="tl" rotWithShape="0">
                    <a:prstClr val="black">
                      <a:alpha val="40000"/>
                    </a:prstClr>
                  </a:outerShdw>
                </a:effectLst>
              </a:rPr>
              <a:t>管轄権を有する利益がないと断定する必要性</a:t>
            </a:r>
            <a:endParaRPr lang="ja-JP" altLang="en-US" sz="2800" b="1" u="sng" dirty="0">
              <a:solidFill>
                <a:prstClr val="white"/>
              </a:solidFill>
              <a:effectLst>
                <a:outerShdw blurRad="50800" dist="76200" dir="2700000" algn="tl" rotWithShape="0">
                  <a:prstClr val="black">
                    <a:alpha val="40000"/>
                  </a:prstClr>
                </a:outerShdw>
              </a:effectLst>
            </a:endParaRPr>
          </a:p>
        </p:txBody>
      </p:sp>
      <p:sp>
        <p:nvSpPr>
          <p:cNvPr id="16" name="上矢印 15"/>
          <p:cNvSpPr/>
          <p:nvPr/>
        </p:nvSpPr>
        <p:spPr>
          <a:xfrm rot="10800000">
            <a:off x="4188372" y="1915657"/>
            <a:ext cx="736323" cy="2127652"/>
          </a:xfrm>
          <a:prstGeom prst="upArrow">
            <a:avLst>
              <a:gd name="adj1" fmla="val 50000"/>
              <a:gd name="adj2" fmla="val 55318"/>
            </a:avLst>
          </a:prstGeom>
          <a:solidFill>
            <a:schemeClr val="accent3">
              <a:lumMod val="20000"/>
              <a:lumOff val="80000"/>
            </a:schemeClr>
          </a:solidFill>
        </p:spPr>
        <p:txBody>
          <a:bodyPr wrap="square" rtlCol="0" anchor="ctr">
            <a:spAutoFit/>
          </a:bodyPr>
          <a:lstStyle/>
          <a:p>
            <a:pPr algn="ctr" defTabSz="457200"/>
            <a:endParaRPr lang="ja-JP" altLang="en-US" sz="2800" b="1" dirty="0">
              <a:solidFill>
                <a:prstClr val="white"/>
              </a:solidFill>
              <a:latin typeface="Verdana" charset="0"/>
            </a:endParaRPr>
          </a:p>
        </p:txBody>
      </p:sp>
      <p:sp>
        <p:nvSpPr>
          <p:cNvPr id="6" name="コンテンツ プレースホルダー 2"/>
          <p:cNvSpPr txBox="1">
            <a:spLocks/>
          </p:cNvSpPr>
          <p:nvPr/>
        </p:nvSpPr>
        <p:spPr>
          <a:xfrm>
            <a:off x="441733" y="2273075"/>
            <a:ext cx="8229600" cy="1129620"/>
          </a:xfrm>
          <a:prstGeom prst="rect">
            <a:avLst/>
          </a:prstGeom>
          <a:solidFill>
            <a:schemeClr val="bg1">
              <a:alpha val="50000"/>
            </a:schemeClr>
          </a:solidFill>
        </p:spPr>
        <p:txBody>
          <a:bodyPr vert="horz" lIns="90000" tIns="180000" rIns="91440" bIns="180000" rtlCol="0">
            <a:noAutofit/>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buFont typeface="Arial"/>
              <a:buNone/>
            </a:pPr>
            <a:r>
              <a:rPr lang="ja-JP" altLang="en-US" sz="2400" dirty="0" smtClean="0"/>
              <a:t>論拠２の不当性を</a:t>
            </a:r>
            <a:r>
              <a:rPr lang="ja-JP" altLang="en-US" sz="2400" dirty="0"/>
              <a:t>主張するには</a:t>
            </a:r>
            <a:br>
              <a:rPr lang="ja-JP" altLang="en-US" sz="2400" dirty="0"/>
            </a:br>
            <a:r>
              <a:rPr lang="ja-JP" altLang="en-US" sz="3000" b="1" u="sng" dirty="0">
                <a:solidFill>
                  <a:prstClr val="black">
                    <a:lumMod val="65000"/>
                    <a:lumOff val="35000"/>
                  </a:prstClr>
                </a:solidFill>
              </a:rPr>
              <a:t>以下の立証が</a:t>
            </a:r>
            <a:r>
              <a:rPr lang="ja-JP" altLang="en-US" sz="3000" b="1" u="sng" dirty="0" smtClean="0">
                <a:solidFill>
                  <a:prstClr val="black">
                    <a:lumMod val="65000"/>
                    <a:lumOff val="35000"/>
                  </a:prstClr>
                </a:solidFill>
              </a:rPr>
              <a:t>必要</a:t>
            </a:r>
            <a:endParaRPr lang="ja-JP" altLang="en-US" sz="3000" b="1" u="sng" dirty="0">
              <a:solidFill>
                <a:prstClr val="black">
                  <a:lumMod val="65000"/>
                  <a:lumOff val="35000"/>
                </a:prstClr>
              </a:solidFill>
            </a:endParaRPr>
          </a:p>
        </p:txBody>
      </p:sp>
      <p:sp>
        <p:nvSpPr>
          <p:cNvPr id="13" name="コンテンツ プレースホルダー 2"/>
          <p:cNvSpPr txBox="1">
            <a:spLocks/>
          </p:cNvSpPr>
          <p:nvPr/>
        </p:nvSpPr>
        <p:spPr>
          <a:xfrm>
            <a:off x="457200" y="1264506"/>
            <a:ext cx="8229600" cy="1006565"/>
          </a:xfrm>
          <a:prstGeom prst="rect">
            <a:avLst/>
          </a:prstGeom>
          <a:solidFill>
            <a:schemeClr val="accent3">
              <a:lumMod val="20000"/>
              <a:lumOff val="80000"/>
            </a:schemeClr>
          </a:solidFill>
        </p:spPr>
        <p:txBody>
          <a:bodyPr vert="horz" lIns="180000" tIns="45720" rIns="180000" bIns="45720" rtlCol="0" anchor="ctr">
            <a:normAutofit/>
          </a:bodyPr>
          <a:lstStyle>
            <a:lvl1pPr marL="342900" indent="-342900" algn="l" defTabSz="457200" rtl="0" eaLnBrk="1" latinLnBrk="0" hangingPunct="1">
              <a:spcBef>
                <a:spcPct val="20000"/>
              </a:spcBef>
              <a:buFont typeface="Arial"/>
              <a:buChar char="•"/>
              <a:defRPr kumimoji="1" sz="3200" kern="120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rgbClr val="595959"/>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rgbClr val="595959"/>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rgbClr val="595959"/>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buNone/>
            </a:pPr>
            <a:r>
              <a:rPr lang="ja-JP" altLang="en-US" sz="1800" dirty="0"/>
              <a:t>論拠</a:t>
            </a:r>
            <a:r>
              <a:rPr lang="ja-JP" altLang="en-US" sz="1800" dirty="0" smtClean="0"/>
              <a:t>２：「被告</a:t>
            </a:r>
            <a:r>
              <a:rPr lang="ja-JP" altLang="en-US" sz="1800" dirty="0"/>
              <a:t>の行為以外の他の原因が</a:t>
            </a:r>
            <a:r>
              <a:rPr lang="ja-JP" altLang="en-US" sz="1800" dirty="0" smtClean="0"/>
              <a:t>あるかもしれないとしても、</a:t>
            </a:r>
            <a:r>
              <a:rPr lang="en-US" altLang="ja-JP" sz="1800" dirty="0" smtClean="0"/>
              <a:t/>
            </a:r>
            <a:br>
              <a:rPr lang="en-US" altLang="ja-JP" sz="1800" dirty="0" smtClean="0"/>
            </a:br>
            <a:r>
              <a:rPr lang="ja-JP" altLang="en-US" sz="1800" dirty="0" smtClean="0"/>
              <a:t>管轄権</a:t>
            </a:r>
            <a:r>
              <a:rPr lang="ja-JP" altLang="en-US" sz="1800" dirty="0"/>
              <a:t>を</a:t>
            </a:r>
            <a:r>
              <a:rPr lang="ja-JP" altLang="en-US" sz="1800" dirty="0" smtClean="0"/>
              <a:t>有する利益</a:t>
            </a:r>
            <a:r>
              <a:rPr lang="ja-JP" altLang="en-US" sz="1800" dirty="0"/>
              <a:t>がある程度</a:t>
            </a:r>
            <a:r>
              <a:rPr lang="ja-JP" altLang="en-US" sz="1800" dirty="0" smtClean="0"/>
              <a:t>の直接性で</a:t>
            </a:r>
            <a:r>
              <a:rPr lang="ja-JP" altLang="en-US" sz="1800" dirty="0"/>
              <a:t>あれば管轄権を認めていい</a:t>
            </a:r>
            <a:r>
              <a:rPr lang="ja-JP" altLang="en-US" sz="1800" dirty="0" smtClean="0"/>
              <a:t>」</a:t>
            </a:r>
            <a:endParaRPr lang="ja-JP" altLang="en-US" sz="1800" dirty="0"/>
          </a:p>
        </p:txBody>
      </p:sp>
    </p:spTree>
    <p:extLst>
      <p:ext uri="{BB962C8B-B14F-4D97-AF65-F5344CB8AC3E}">
        <p14:creationId xmlns:p14="http://schemas.microsoft.com/office/powerpoint/2010/main" val="18189024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dirty="0" smtClean="0">
                <a:latin typeface="+mn-ea"/>
                <a:ea typeface="+mn-ea"/>
              </a:rPr>
              <a:t>反論２</a:t>
            </a:r>
            <a:r>
              <a:rPr lang="ja-JP" altLang="en-US" dirty="0" smtClean="0">
                <a:latin typeface="+mn-ea"/>
                <a:ea typeface="+mn-ea"/>
              </a:rPr>
              <a:t> </a:t>
            </a:r>
            <a:r>
              <a:rPr lang="ja-JP" altLang="en-US" dirty="0" smtClean="0"/>
              <a:t>論拠</a:t>
            </a:r>
            <a:r>
              <a:rPr lang="ja-JP" altLang="en-US" dirty="0"/>
              <a:t>２不当性</a:t>
            </a:r>
            <a:r>
              <a:rPr lang="ja-JP" altLang="en-US" dirty="0" smtClean="0"/>
              <a:t>？③</a:t>
            </a:r>
            <a:endParaRPr kumimoji="1" lang="ja-JP" altLang="en-US" dirty="0">
              <a:latin typeface="+mn-ea"/>
              <a:ea typeface="+mn-ea"/>
            </a:endParaRPr>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pPr/>
              <a:t>78</a:t>
            </a:fld>
            <a:endParaRPr lang="ja-JP" altLang="en-US" dirty="0"/>
          </a:p>
        </p:txBody>
      </p:sp>
      <p:sp>
        <p:nvSpPr>
          <p:cNvPr id="32" name="テキスト ボックス 31"/>
          <p:cNvSpPr txBox="1"/>
          <p:nvPr/>
        </p:nvSpPr>
        <p:spPr>
          <a:xfrm>
            <a:off x="609086" y="4856154"/>
            <a:ext cx="7800491" cy="1323439"/>
          </a:xfrm>
          <a:prstGeom prst="rect">
            <a:avLst/>
          </a:prstGeom>
          <a:noFill/>
          <a:ln w="38100" cmpd="sng">
            <a:noFill/>
          </a:ln>
        </p:spPr>
        <p:txBody>
          <a:bodyPr wrap="square" rtlCol="0">
            <a:spAutoFit/>
          </a:bodyPr>
          <a:lstStyle/>
          <a:p>
            <a:pPr algn="ctr"/>
            <a:r>
              <a:rPr lang="ja-JP" altLang="en-US" sz="2800" b="1" dirty="0" smtClean="0">
                <a:solidFill>
                  <a:prstClr val="black"/>
                </a:solidFill>
              </a:rPr>
              <a:t>「妥当に近接した因果関係」では</a:t>
            </a:r>
            <a:endParaRPr lang="en-US" altLang="ja-JP" sz="2800" b="1" dirty="0" smtClean="0">
              <a:solidFill>
                <a:prstClr val="black"/>
              </a:solidFill>
            </a:endParaRPr>
          </a:p>
          <a:p>
            <a:pPr algn="ctr"/>
            <a:r>
              <a:rPr lang="ja-JP" altLang="en-US" sz="2800" b="1" dirty="0" smtClean="0">
                <a:solidFill>
                  <a:prstClr val="black"/>
                </a:solidFill>
              </a:rPr>
              <a:t>なぜ</a:t>
            </a:r>
            <a:r>
              <a:rPr lang="ja-JP" altLang="en-US" sz="2800" b="1" dirty="0" smtClean="0">
                <a:solidFill>
                  <a:srgbClr val="FF0000"/>
                </a:solidFill>
              </a:rPr>
              <a:t>不当処罰の危険性</a:t>
            </a:r>
            <a:r>
              <a:rPr lang="ja-JP" altLang="en-US" sz="2800" b="1" dirty="0" smtClean="0">
                <a:solidFill>
                  <a:prstClr val="black"/>
                </a:solidFill>
              </a:rPr>
              <a:t>があるのか？</a:t>
            </a:r>
            <a:endParaRPr lang="en-US" altLang="ja-JP" sz="2800" b="1" dirty="0" smtClean="0">
              <a:solidFill>
                <a:prstClr val="black"/>
              </a:solidFill>
            </a:endParaRPr>
          </a:p>
          <a:p>
            <a:pPr algn="ctr"/>
            <a:r>
              <a:rPr lang="en-US" altLang="ja-JP" sz="2400" b="1" u="sng" dirty="0" smtClean="0">
                <a:solidFill>
                  <a:prstClr val="black"/>
                </a:solidFill>
              </a:rPr>
              <a:t>※</a:t>
            </a:r>
            <a:r>
              <a:rPr lang="ja-JP" altLang="en-US" sz="2400" b="1" u="sng" dirty="0" smtClean="0">
                <a:solidFill>
                  <a:prstClr val="black"/>
                </a:solidFill>
              </a:rPr>
              <a:t>現に論拠２でも国内価格は高騰している</a:t>
            </a:r>
            <a:endParaRPr lang="ja-JP" altLang="en-US" sz="2400" b="1" u="sng" dirty="0">
              <a:solidFill>
                <a:prstClr val="black"/>
              </a:solidFill>
            </a:endParaRPr>
          </a:p>
        </p:txBody>
      </p:sp>
      <p:sp>
        <p:nvSpPr>
          <p:cNvPr id="17" name="正方形/長方形 16"/>
          <p:cNvSpPr/>
          <p:nvPr/>
        </p:nvSpPr>
        <p:spPr>
          <a:xfrm>
            <a:off x="448067" y="1047089"/>
            <a:ext cx="8208507" cy="1677618"/>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8" name="テキスト ボックス 17"/>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21" name="テキスト ボックス 20"/>
          <p:cNvSpPr txBox="1"/>
          <p:nvPr/>
        </p:nvSpPr>
        <p:spPr>
          <a:xfrm rot="10800000" flipV="1">
            <a:off x="527109" y="1504195"/>
            <a:ext cx="8042020" cy="1200329"/>
          </a:xfrm>
          <a:prstGeom prst="rect">
            <a:avLst/>
          </a:prstGeom>
          <a:noFill/>
        </p:spPr>
        <p:txBody>
          <a:bodyPr wrap="square" rtlCol="0">
            <a:spAutoFit/>
          </a:bodyPr>
          <a:lstStyle/>
          <a:p>
            <a:r>
              <a:rPr lang="en-US" altLang="ja-JP" dirty="0">
                <a:solidFill>
                  <a:prstClr val="black"/>
                </a:solidFill>
              </a:rPr>
              <a:t>The other school of thought has been articulated by the Department of Justice's Antitrust Division, which takes the position that, for FTAIA purposes, the term “direct” means only “a reasonably proximate causal nexus.”</a:t>
            </a:r>
            <a:endParaRPr lang="ja-JP" altLang="en-US" dirty="0">
              <a:solidFill>
                <a:prstClr val="black"/>
              </a:solidFill>
            </a:endParaRPr>
          </a:p>
        </p:txBody>
      </p:sp>
      <p:sp>
        <p:nvSpPr>
          <p:cNvPr id="24" name="正方形/長方形 23"/>
          <p:cNvSpPr/>
          <p:nvPr/>
        </p:nvSpPr>
        <p:spPr>
          <a:xfrm>
            <a:off x="448066" y="2823361"/>
            <a:ext cx="8208507" cy="1088692"/>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26" name="テキスト ボックス 25"/>
          <p:cNvSpPr txBox="1"/>
          <p:nvPr/>
        </p:nvSpPr>
        <p:spPr>
          <a:xfrm>
            <a:off x="448066" y="2826642"/>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25" name="テキスト ボックス 24"/>
          <p:cNvSpPr txBox="1"/>
          <p:nvPr/>
        </p:nvSpPr>
        <p:spPr>
          <a:xfrm>
            <a:off x="527109" y="3193232"/>
            <a:ext cx="8082626" cy="646331"/>
          </a:xfrm>
          <a:prstGeom prst="rect">
            <a:avLst/>
          </a:prstGeom>
          <a:noFill/>
        </p:spPr>
        <p:txBody>
          <a:bodyPr wrap="square" rtlCol="0">
            <a:spAutoFit/>
          </a:bodyPr>
          <a:lstStyle/>
          <a:p>
            <a:r>
              <a:rPr lang="ja-JP" altLang="en-US" dirty="0">
                <a:solidFill>
                  <a:prstClr val="black"/>
                </a:solidFill>
              </a:rPr>
              <a:t>他の考えは、</a:t>
            </a:r>
            <a:r>
              <a:rPr lang="en-US" altLang="ja-JP" dirty="0">
                <a:solidFill>
                  <a:prstClr val="black"/>
                </a:solidFill>
              </a:rPr>
              <a:t>FTAIA</a:t>
            </a:r>
            <a:r>
              <a:rPr lang="ja-JP" altLang="en-US" dirty="0">
                <a:solidFill>
                  <a:prstClr val="black"/>
                </a:solidFill>
              </a:rPr>
              <a:t>の趣旨に照らして「直接的」という用語は「妥当に近接した因果関係」を示すに過ぎないという立場を採る</a:t>
            </a:r>
            <a:r>
              <a:rPr lang="en-US" altLang="ja-JP" dirty="0">
                <a:solidFill>
                  <a:prstClr val="black"/>
                </a:solidFill>
              </a:rPr>
              <a:t>DOJ</a:t>
            </a:r>
            <a:r>
              <a:rPr lang="ja-JP" altLang="en-US" dirty="0">
                <a:solidFill>
                  <a:prstClr val="black"/>
                </a:solidFill>
              </a:rPr>
              <a:t>によって</a:t>
            </a:r>
            <a:r>
              <a:rPr lang="ja-JP" altLang="en-US" dirty="0" smtClean="0">
                <a:solidFill>
                  <a:prstClr val="black"/>
                </a:solidFill>
              </a:rPr>
              <a:t>示された。</a:t>
            </a:r>
            <a:endParaRPr lang="ja-JP" altLang="en-US" dirty="0">
              <a:solidFill>
                <a:prstClr val="black"/>
              </a:solidFill>
            </a:endParaRPr>
          </a:p>
        </p:txBody>
      </p:sp>
      <p:sp>
        <p:nvSpPr>
          <p:cNvPr id="27" name="右矢印 26"/>
          <p:cNvSpPr/>
          <p:nvPr/>
        </p:nvSpPr>
        <p:spPr>
          <a:xfrm>
            <a:off x="448066" y="3983532"/>
            <a:ext cx="908199" cy="517818"/>
          </a:xfrm>
          <a:prstGeom prst="rightArrow">
            <a:avLst/>
          </a:prstGeom>
          <a:solidFill>
            <a:schemeClr val="accent3"/>
          </a:solidFill>
        </p:spPr>
        <p:txBody>
          <a:bodyPr wrap="square" rtlCol="0" anchor="ctr">
            <a:spAutoFit/>
          </a:bodyPr>
          <a:lstStyle/>
          <a:p>
            <a:pPr algn="ctr"/>
            <a:endParaRPr lang="ja-JP" altLang="en-US" sz="2800" b="1" dirty="0">
              <a:solidFill>
                <a:prstClr val="white"/>
              </a:solidFill>
              <a:latin typeface="Verdana" charset="0"/>
            </a:endParaRPr>
          </a:p>
        </p:txBody>
      </p:sp>
      <p:sp>
        <p:nvSpPr>
          <p:cNvPr id="29" name="テキスト ボックス 28"/>
          <p:cNvSpPr txBox="1"/>
          <p:nvPr/>
        </p:nvSpPr>
        <p:spPr>
          <a:xfrm>
            <a:off x="1356265" y="4066776"/>
            <a:ext cx="7419219" cy="400110"/>
          </a:xfrm>
          <a:prstGeom prst="rect">
            <a:avLst/>
          </a:prstGeom>
          <a:noFill/>
        </p:spPr>
        <p:txBody>
          <a:bodyPr wrap="none" rtlCol="0">
            <a:spAutoFit/>
          </a:bodyPr>
          <a:lstStyle/>
          <a:p>
            <a:r>
              <a:rPr lang="ja-JP" altLang="en-US" sz="2000" dirty="0" smtClean="0">
                <a:solidFill>
                  <a:prstClr val="black"/>
                </a:solidFill>
              </a:rPr>
              <a:t>「妥当に近接した因果関係」は</a:t>
            </a:r>
            <a:r>
              <a:rPr lang="en-US" altLang="ja-JP" sz="2000" b="1" dirty="0" smtClean="0">
                <a:solidFill>
                  <a:srgbClr val="FF0000"/>
                </a:solidFill>
              </a:rPr>
              <a:t>FTAIA</a:t>
            </a:r>
            <a:r>
              <a:rPr lang="ja-JP" altLang="en-US" sz="2000" b="1" dirty="0" smtClean="0">
                <a:solidFill>
                  <a:srgbClr val="FF0000"/>
                </a:solidFill>
              </a:rPr>
              <a:t>の趣旨から出発</a:t>
            </a:r>
            <a:r>
              <a:rPr lang="ja-JP" altLang="en-US" sz="2000" dirty="0" smtClean="0">
                <a:solidFill>
                  <a:prstClr val="black"/>
                </a:solidFill>
              </a:rPr>
              <a:t>している</a:t>
            </a:r>
            <a:endParaRPr lang="ja-JP" altLang="en-US" sz="2000" dirty="0">
              <a:solidFill>
                <a:prstClr val="black"/>
              </a:solidFill>
            </a:endParaRPr>
          </a:p>
        </p:txBody>
      </p:sp>
      <p:sp>
        <p:nvSpPr>
          <p:cNvPr id="31" name="正方形/長方形 30"/>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smtClean="0">
                <a:solidFill>
                  <a:prstClr val="black"/>
                </a:solidFill>
              </a:rPr>
              <a:t>出典：</a:t>
            </a:r>
            <a:r>
              <a:rPr lang="en-US" altLang="ja-JP" sz="1400" u="sng" dirty="0" err="1">
                <a:solidFill>
                  <a:prstClr val="black"/>
                </a:solidFill>
              </a:rPr>
              <a:t>Minn-Chem</a:t>
            </a:r>
            <a:r>
              <a:rPr lang="en-US" altLang="ja-JP" sz="1400" dirty="0">
                <a:solidFill>
                  <a:prstClr val="black"/>
                </a:solidFill>
              </a:rPr>
              <a:t>, Inc. v. Agrium, Inc., 683 F. 3d 845 (7th Cir. 2012)</a:t>
            </a:r>
            <a:r>
              <a:rPr lang="ja-JP" altLang="ja-JP" sz="1400" dirty="0">
                <a:solidFill>
                  <a:prstClr val="black"/>
                </a:solidFill>
              </a:rPr>
              <a:t> </a:t>
            </a:r>
            <a:endParaRPr lang="ja-JP" altLang="en-US" sz="1400" dirty="0">
              <a:solidFill>
                <a:prstClr val="black"/>
              </a:solidFill>
            </a:endParaRPr>
          </a:p>
          <a:p>
            <a:endParaRPr lang="ja-JP" altLang="en-US" sz="1400" dirty="0">
              <a:solidFill>
                <a:prstClr val="black"/>
              </a:solidFill>
            </a:endParaRPr>
          </a:p>
        </p:txBody>
      </p:sp>
      <p:sp>
        <p:nvSpPr>
          <p:cNvPr id="33" name="右矢印 32"/>
          <p:cNvSpPr/>
          <p:nvPr/>
        </p:nvSpPr>
        <p:spPr>
          <a:xfrm>
            <a:off x="2087777" y="4397507"/>
            <a:ext cx="891426" cy="498743"/>
          </a:xfrm>
          <a:prstGeom prst="rightArrow">
            <a:avLst/>
          </a:prstGeom>
          <a:solidFill>
            <a:schemeClr val="accent3"/>
          </a:solidFill>
        </p:spPr>
        <p:txBody>
          <a:bodyPr wrap="square" rtlCol="0" anchor="ctr">
            <a:spAutoFit/>
          </a:bodyPr>
          <a:lstStyle/>
          <a:p>
            <a:pPr algn="ctr"/>
            <a:endParaRPr lang="ja-JP" altLang="en-US" sz="2800" b="1" dirty="0">
              <a:solidFill>
                <a:prstClr val="white"/>
              </a:solidFill>
              <a:latin typeface="Verdana" charset="0"/>
            </a:endParaRPr>
          </a:p>
        </p:txBody>
      </p:sp>
      <p:sp>
        <p:nvSpPr>
          <p:cNvPr id="34" name="テキスト ボックス 33"/>
          <p:cNvSpPr txBox="1"/>
          <p:nvPr/>
        </p:nvSpPr>
        <p:spPr>
          <a:xfrm>
            <a:off x="2979203" y="4431971"/>
            <a:ext cx="3572012" cy="400110"/>
          </a:xfrm>
          <a:prstGeom prst="rect">
            <a:avLst/>
          </a:prstGeom>
          <a:noFill/>
        </p:spPr>
        <p:txBody>
          <a:bodyPr wrap="none" rtlCol="0">
            <a:spAutoFit/>
          </a:bodyPr>
          <a:lstStyle/>
          <a:p>
            <a:r>
              <a:rPr lang="en-US" altLang="ja-JP" sz="2000" b="1" dirty="0" smtClean="0">
                <a:solidFill>
                  <a:srgbClr val="FF0000"/>
                </a:solidFill>
              </a:rPr>
              <a:t>FTAIA</a:t>
            </a:r>
            <a:r>
              <a:rPr lang="ja-JP" altLang="en-US" sz="2000" b="1" dirty="0" smtClean="0">
                <a:solidFill>
                  <a:srgbClr val="FF0000"/>
                </a:solidFill>
              </a:rPr>
              <a:t>の趣旨に合致</a:t>
            </a:r>
            <a:r>
              <a:rPr lang="ja-JP" altLang="en-US" sz="2000" dirty="0" smtClean="0">
                <a:solidFill>
                  <a:prstClr val="black"/>
                </a:solidFill>
              </a:rPr>
              <a:t>している</a:t>
            </a:r>
            <a:endParaRPr lang="ja-JP" altLang="en-US" sz="2000" dirty="0">
              <a:solidFill>
                <a:prstClr val="black"/>
              </a:solidFill>
            </a:endParaRPr>
          </a:p>
        </p:txBody>
      </p:sp>
    </p:spTree>
    <p:extLst>
      <p:ext uri="{BB962C8B-B14F-4D97-AF65-F5344CB8AC3E}">
        <p14:creationId xmlns:p14="http://schemas.microsoft.com/office/powerpoint/2010/main" val="6960235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dirty="0">
                <a:latin typeface="+mn-ea"/>
              </a:rPr>
              <a:t>反論２</a:t>
            </a:r>
            <a:r>
              <a:rPr lang="ja-JP" altLang="en-US" dirty="0">
                <a:latin typeface="+mn-ea"/>
              </a:rPr>
              <a:t> </a:t>
            </a:r>
            <a:r>
              <a:rPr lang="ja-JP" altLang="en-US" dirty="0"/>
              <a:t>論拠２不当性</a:t>
            </a:r>
            <a:r>
              <a:rPr lang="ja-JP" altLang="en-US" dirty="0" smtClean="0"/>
              <a:t>？④</a:t>
            </a:r>
            <a:endParaRPr kumimoji="1" lang="ja-JP" altLang="en-US" dirty="0"/>
          </a:p>
        </p:txBody>
      </p:sp>
      <p:sp>
        <p:nvSpPr>
          <p:cNvPr id="3" name="コンテンツ プレースホルダー 2"/>
          <p:cNvSpPr>
            <a:spLocks noGrp="1"/>
          </p:cNvSpPr>
          <p:nvPr>
            <p:ph idx="1"/>
          </p:nvPr>
        </p:nvSpPr>
        <p:spPr>
          <a:xfrm>
            <a:off x="538393" y="3289742"/>
            <a:ext cx="7868666" cy="817548"/>
          </a:xfrm>
        </p:spPr>
        <p:txBody>
          <a:bodyPr>
            <a:normAutofit/>
          </a:bodyPr>
          <a:lstStyle/>
          <a:p>
            <a:pPr marL="0" indent="0">
              <a:buNone/>
            </a:pPr>
            <a:r>
              <a:rPr lang="ja-JP" altLang="en-US" sz="1400" dirty="0" smtClean="0"/>
              <a:t>特定の国でしか生産できず、統一された国際市場で取引される天然資源の事案においては、違反行為者</a:t>
            </a:r>
            <a:r>
              <a:rPr lang="ja-JP" altLang="en-US" sz="1400" dirty="0"/>
              <a:t>の本国</a:t>
            </a:r>
            <a:r>
              <a:rPr lang="ja-JP" altLang="en-US" sz="1400" dirty="0" smtClean="0"/>
              <a:t>は、カルテル</a:t>
            </a:r>
            <a:r>
              <a:rPr lang="ja-JP" altLang="en-US" sz="1400" dirty="0"/>
              <a:t>を摘発するインセンティブを有さず、影響を受けた顧客が所在する国が、摘発</a:t>
            </a:r>
            <a:r>
              <a:rPr lang="ja-JP" altLang="en-US" sz="1400" dirty="0" smtClean="0"/>
              <a:t>を行う</a:t>
            </a:r>
            <a:r>
              <a:rPr lang="ja-JP" altLang="en-US" sz="1400" dirty="0"/>
              <a:t>より良い立場に</a:t>
            </a:r>
            <a:r>
              <a:rPr lang="ja-JP" altLang="en-US" sz="1400" dirty="0" smtClean="0"/>
              <a:t>ある。</a:t>
            </a:r>
            <a:endParaRPr kumimoji="1" lang="ja-JP" altLang="en-US" sz="1400" dirty="0"/>
          </a:p>
        </p:txBody>
      </p:sp>
      <p:sp>
        <p:nvSpPr>
          <p:cNvPr id="4" name="スライド番号プレースホルダー 3"/>
          <p:cNvSpPr>
            <a:spLocks noGrp="1"/>
          </p:cNvSpPr>
          <p:nvPr>
            <p:ph type="sldNum" sz="quarter" idx="12"/>
          </p:nvPr>
        </p:nvSpPr>
        <p:spPr/>
        <p:txBody>
          <a:bodyPr/>
          <a:lstStyle/>
          <a:p>
            <a:fld id="{5B4AF231-A605-5743-A288-EDC6BA10A0C2}" type="slidenum">
              <a:rPr kumimoji="1" lang="ja-JP" altLang="en-US" smtClean="0"/>
              <a:pPr/>
              <a:t>79</a:t>
            </a:fld>
            <a:endParaRPr kumimoji="1" lang="ja-JP" altLang="en-US" dirty="0"/>
          </a:p>
        </p:txBody>
      </p:sp>
      <p:sp>
        <p:nvSpPr>
          <p:cNvPr id="5" name="テキスト ボックス 4"/>
          <p:cNvSpPr txBox="1"/>
          <p:nvPr/>
        </p:nvSpPr>
        <p:spPr>
          <a:xfrm>
            <a:off x="603854" y="1540151"/>
            <a:ext cx="8072398" cy="116955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ja-JP" sz="1400" dirty="0">
                <a:solidFill>
                  <a:schemeClr val="tx1"/>
                </a:solidFill>
              </a:rPr>
              <a:t>Foreign cartels, especially those over natural </a:t>
            </a:r>
            <a:r>
              <a:rPr lang="en-US" altLang="ja-JP" sz="1400" dirty="0" smtClean="0">
                <a:solidFill>
                  <a:schemeClr val="tx1"/>
                </a:solidFill>
              </a:rPr>
              <a:t>resources</a:t>
            </a:r>
            <a:r>
              <a:rPr lang="ja-JP" altLang="en-US" sz="1400" dirty="0">
                <a:solidFill>
                  <a:schemeClr val="tx1"/>
                </a:solidFill>
              </a:rPr>
              <a:t> </a:t>
            </a:r>
            <a:r>
              <a:rPr lang="en-US" altLang="ja-JP" sz="1400" dirty="0" smtClean="0">
                <a:solidFill>
                  <a:schemeClr val="tx1"/>
                </a:solidFill>
              </a:rPr>
              <a:t>that </a:t>
            </a:r>
            <a:r>
              <a:rPr lang="en-US" altLang="ja-JP" sz="1400" dirty="0">
                <a:solidFill>
                  <a:schemeClr val="tx1"/>
                </a:solidFill>
              </a:rPr>
              <a:t>are scarce in the United States and that are traded in a unified international market</a:t>
            </a:r>
            <a:r>
              <a:rPr lang="en-US" altLang="ja-JP" sz="1400" dirty="0" smtClean="0">
                <a:solidFill>
                  <a:schemeClr val="tx1"/>
                </a:solidFill>
              </a:rPr>
              <a:t>, have </a:t>
            </a:r>
            <a:r>
              <a:rPr lang="en-US" altLang="ja-JP" sz="1400" dirty="0">
                <a:solidFill>
                  <a:schemeClr val="tx1"/>
                </a:solidFill>
              </a:rPr>
              <a:t>often been the target of either governmental or private litigation. The host country for the cartel will often have no incentive to prosecute it... This case is </a:t>
            </a:r>
            <a:r>
              <a:rPr lang="en-US" altLang="ja-JP" sz="1400" dirty="0" smtClean="0">
                <a:solidFill>
                  <a:schemeClr val="tx1"/>
                </a:solidFill>
              </a:rPr>
              <a:t>actually... where </a:t>
            </a:r>
            <a:r>
              <a:rPr lang="en-US" altLang="ja-JP" sz="1400" dirty="0">
                <a:solidFill>
                  <a:schemeClr val="tx1"/>
                </a:solidFill>
              </a:rPr>
              <a:t>the foreign country whose consumers are hurt would have been the better enforcer. </a:t>
            </a:r>
            <a:endParaRPr kumimoji="1" lang="ja-JP" altLang="en-US" sz="1400" dirty="0">
              <a:solidFill>
                <a:schemeClr val="tx1"/>
              </a:solidFill>
            </a:endParaRPr>
          </a:p>
        </p:txBody>
      </p:sp>
      <p:sp>
        <p:nvSpPr>
          <p:cNvPr id="7" name="正方形/長方形 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r>
              <a:rPr lang="ja-JP" altLang="en-US" sz="1400" dirty="0">
                <a:solidFill>
                  <a:schemeClr val="tx1"/>
                </a:solidFill>
              </a:rPr>
              <a:t>出典</a:t>
            </a:r>
            <a:r>
              <a:rPr lang="ja-JP" altLang="en-US" sz="1400" dirty="0" smtClean="0">
                <a:solidFill>
                  <a:schemeClr val="tx1"/>
                </a:solidFill>
              </a:rPr>
              <a:t>：</a:t>
            </a:r>
            <a:r>
              <a:rPr lang="it-IT" altLang="ja-JP" sz="1400" dirty="0" err="1">
                <a:solidFill>
                  <a:schemeClr val="tx1"/>
                </a:solidFill>
              </a:rPr>
              <a:t>Minn-Chem</a:t>
            </a:r>
            <a:r>
              <a:rPr lang="it-IT" altLang="ja-JP" sz="1400" dirty="0">
                <a:solidFill>
                  <a:schemeClr val="tx1"/>
                </a:solidFill>
              </a:rPr>
              <a:t>, </a:t>
            </a:r>
            <a:r>
              <a:rPr lang="it-IT" altLang="ja-JP" sz="1400" dirty="0" err="1">
                <a:solidFill>
                  <a:schemeClr val="tx1"/>
                </a:solidFill>
              </a:rPr>
              <a:t>Inc</a:t>
            </a:r>
            <a:r>
              <a:rPr lang="it-IT" altLang="ja-JP" sz="1400" dirty="0">
                <a:solidFill>
                  <a:schemeClr val="tx1"/>
                </a:solidFill>
              </a:rPr>
              <a:t>. v. </a:t>
            </a:r>
            <a:r>
              <a:rPr lang="it-IT" altLang="ja-JP" sz="1400" dirty="0" err="1">
                <a:solidFill>
                  <a:schemeClr val="tx1"/>
                </a:solidFill>
              </a:rPr>
              <a:t>Agrium</a:t>
            </a:r>
            <a:r>
              <a:rPr lang="it-IT" altLang="ja-JP" sz="1400" dirty="0">
                <a:solidFill>
                  <a:schemeClr val="tx1"/>
                </a:solidFill>
              </a:rPr>
              <a:t>, </a:t>
            </a:r>
            <a:r>
              <a:rPr lang="it-IT" altLang="ja-JP" sz="1400" dirty="0" err="1">
                <a:solidFill>
                  <a:schemeClr val="tx1"/>
                </a:solidFill>
              </a:rPr>
              <a:t>Inc</a:t>
            </a:r>
            <a:r>
              <a:rPr lang="it-IT" altLang="ja-JP" sz="1400" dirty="0">
                <a:solidFill>
                  <a:schemeClr val="tx1"/>
                </a:solidFill>
              </a:rPr>
              <a:t>., 683 F.3d 845 (2012) </a:t>
            </a:r>
          </a:p>
        </p:txBody>
      </p:sp>
      <p:sp>
        <p:nvSpPr>
          <p:cNvPr id="9" name="正方形/長方形 8"/>
          <p:cNvSpPr/>
          <p:nvPr/>
        </p:nvSpPr>
        <p:spPr>
          <a:xfrm>
            <a:off x="467745" y="1149365"/>
            <a:ext cx="8208507" cy="1568812"/>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1" name="テキスト ボックス 10"/>
          <p:cNvSpPr txBox="1"/>
          <p:nvPr/>
        </p:nvSpPr>
        <p:spPr>
          <a:xfrm>
            <a:off x="467745" y="1211196"/>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2" name="正方形/長方形 11"/>
          <p:cNvSpPr/>
          <p:nvPr/>
        </p:nvSpPr>
        <p:spPr>
          <a:xfrm>
            <a:off x="467744" y="2943227"/>
            <a:ext cx="8208507" cy="1164063"/>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三角形 4"/>
          <p:cNvSpPr/>
          <p:nvPr/>
        </p:nvSpPr>
        <p:spPr>
          <a:xfrm rot="10800000">
            <a:off x="2611494" y="4287020"/>
            <a:ext cx="3873500" cy="381000"/>
          </a:xfrm>
          <a:prstGeom prst="triangle">
            <a:avLst/>
          </a:prstGeom>
          <a:solidFill>
            <a:srgbClr val="B8A77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smtClean="0"/>
          </a:p>
        </p:txBody>
      </p:sp>
      <p:sp>
        <p:nvSpPr>
          <p:cNvPr id="14" name="テキスト ボックス 13"/>
          <p:cNvSpPr txBox="1"/>
          <p:nvPr/>
        </p:nvSpPr>
        <p:spPr>
          <a:xfrm>
            <a:off x="467745" y="2981131"/>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5" name="テキスト ボックス 14"/>
          <p:cNvSpPr txBox="1"/>
          <p:nvPr/>
        </p:nvSpPr>
        <p:spPr>
          <a:xfrm>
            <a:off x="996141" y="4811120"/>
            <a:ext cx="7104204" cy="1200329"/>
          </a:xfrm>
          <a:prstGeom prst="rect">
            <a:avLst/>
          </a:prstGeom>
          <a:noFill/>
        </p:spPr>
        <p:txBody>
          <a:bodyPr wrap="square" rtlCol="0">
            <a:spAutoFit/>
          </a:bodyPr>
          <a:lstStyle/>
          <a:p>
            <a:pPr algn="ctr"/>
            <a:r>
              <a:rPr kumimoji="1" lang="ja-JP" altLang="en-US" sz="2400" b="1" u="sng" dirty="0" smtClean="0"/>
              <a:t>「因果関係が直接的」に限定すると、</a:t>
            </a:r>
            <a:r>
              <a:rPr kumimoji="1" lang="en-US" altLang="ja-JP" sz="2400" b="1" u="sng" dirty="0" smtClean="0"/>
              <a:t/>
            </a:r>
            <a:br>
              <a:rPr kumimoji="1" lang="en-US" altLang="ja-JP" sz="2400" b="1" u="sng" dirty="0" smtClean="0"/>
            </a:br>
            <a:r>
              <a:rPr kumimoji="1" lang="ja-JP" altLang="en-US" sz="2400" b="1" u="sng" dirty="0" smtClean="0">
                <a:solidFill>
                  <a:srgbClr val="FF0000"/>
                </a:solidFill>
              </a:rPr>
              <a:t>論２のような天然資源のカルテル事案は</a:t>
            </a:r>
            <a:endParaRPr kumimoji="1" lang="en-US" altLang="ja-JP" sz="2400" b="1" u="sng" dirty="0" smtClean="0">
              <a:solidFill>
                <a:srgbClr val="FF0000"/>
              </a:solidFill>
            </a:endParaRPr>
          </a:p>
          <a:p>
            <a:pPr algn="ctr"/>
            <a:r>
              <a:rPr kumimoji="1" lang="ja-JP" altLang="en-US" sz="2400" b="1" u="sng" dirty="0" smtClean="0">
                <a:solidFill>
                  <a:srgbClr val="FF0000"/>
                </a:solidFill>
              </a:rPr>
              <a:t>十分に規制されなくなるが、それでも良いのか？</a:t>
            </a:r>
            <a:endParaRPr kumimoji="1" lang="ja-JP" altLang="en-US" sz="2400" b="1" u="sng" dirty="0">
              <a:solidFill>
                <a:srgbClr val="FF0000"/>
              </a:solidFill>
            </a:endParaRPr>
          </a:p>
        </p:txBody>
      </p:sp>
    </p:spTree>
    <p:extLst>
      <p:ext uri="{BB962C8B-B14F-4D97-AF65-F5344CB8AC3E}">
        <p14:creationId xmlns:p14="http://schemas.microsoft.com/office/powerpoint/2010/main" val="7208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ボックス 15"/>
          <p:cNvSpPr txBox="1"/>
          <p:nvPr/>
        </p:nvSpPr>
        <p:spPr>
          <a:xfrm>
            <a:off x="1662452" y="5351877"/>
            <a:ext cx="6447877" cy="584775"/>
          </a:xfrm>
          <a:prstGeom prst="rect">
            <a:avLst/>
          </a:prstGeom>
          <a:noFill/>
        </p:spPr>
        <p:txBody>
          <a:bodyPr wrap="square" rtlCol="0">
            <a:spAutoFit/>
          </a:bodyPr>
          <a:lstStyle/>
          <a:p>
            <a:pPr algn="ctr"/>
            <a:r>
              <a:rPr lang="ja-JP" altLang="en-US" sz="3200" b="1" dirty="0"/>
              <a:t>外国法との真の</a:t>
            </a:r>
            <a:r>
              <a:rPr lang="ja-JP" altLang="en-US" sz="3200" b="1" dirty="0" smtClean="0"/>
              <a:t>衝突</a:t>
            </a:r>
            <a:endParaRPr lang="ja-JP" altLang="en-US" sz="3200" b="1" dirty="0">
              <a:solidFill>
                <a:prstClr val="black"/>
              </a:solidFill>
            </a:endParaRPr>
          </a:p>
        </p:txBody>
      </p:sp>
      <p:sp>
        <p:nvSpPr>
          <p:cNvPr id="2" name="タイトル 1"/>
          <p:cNvSpPr>
            <a:spLocks noGrp="1"/>
          </p:cNvSpPr>
          <p:nvPr>
            <p:ph type="title"/>
          </p:nvPr>
        </p:nvSpPr>
        <p:spPr/>
        <p:txBody>
          <a:bodyPr/>
          <a:lstStyle/>
          <a:p>
            <a:r>
              <a:rPr lang="ja-JP" altLang="en-US" dirty="0" smtClean="0"/>
              <a:t>各論１</a:t>
            </a:r>
            <a:r>
              <a:rPr kumimoji="1" lang="en-US" altLang="ja-JP" dirty="0" smtClean="0"/>
              <a:t> </a:t>
            </a:r>
            <a:r>
              <a:rPr kumimoji="1" lang="ja-JP" altLang="en-US" dirty="0"/>
              <a:t>規範</a:t>
            </a:r>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8</a:t>
            </a:fld>
            <a:endParaRPr lang="ja-JP" altLang="en-US">
              <a:latin typeface="News Gothic MT"/>
            </a:endParaRPr>
          </a:p>
        </p:txBody>
      </p:sp>
      <p:sp>
        <p:nvSpPr>
          <p:cNvPr id="8" name="正方形/長方形 7"/>
          <p:cNvSpPr/>
          <p:nvPr/>
        </p:nvSpPr>
        <p:spPr>
          <a:xfrm>
            <a:off x="448067" y="1047090"/>
            <a:ext cx="8208507" cy="1841172"/>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48067" y="3159960"/>
            <a:ext cx="8221626" cy="1945331"/>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70319" y="3249821"/>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5" name="右矢印 14"/>
          <p:cNvSpPr/>
          <p:nvPr/>
        </p:nvSpPr>
        <p:spPr>
          <a:xfrm>
            <a:off x="2213232" y="5358009"/>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en-US" altLang="ja-JP" sz="1400" dirty="0">
                <a:solidFill>
                  <a:schemeClr val="tx1"/>
                </a:solidFill>
              </a:rPr>
              <a:t>Hartford Fire Ins. Co. v. California, 509 U.S. 764 (1993)</a:t>
            </a:r>
            <a:endParaRPr lang="ja-JP" altLang="en-US" sz="1400" dirty="0">
              <a:solidFill>
                <a:schemeClr val="tx1"/>
              </a:solidFill>
            </a:endParaRPr>
          </a:p>
        </p:txBody>
      </p:sp>
      <p:sp>
        <p:nvSpPr>
          <p:cNvPr id="5" name="正方形/長方形 4"/>
          <p:cNvSpPr/>
          <p:nvPr/>
        </p:nvSpPr>
        <p:spPr>
          <a:xfrm>
            <a:off x="686912" y="1474113"/>
            <a:ext cx="7731798" cy="1384995"/>
          </a:xfrm>
          <a:prstGeom prst="rect">
            <a:avLst/>
          </a:prstGeom>
        </p:spPr>
        <p:txBody>
          <a:bodyPr wrap="square">
            <a:spAutoFit/>
          </a:bodyPr>
          <a:lstStyle/>
          <a:p>
            <a:r>
              <a:rPr lang="en-US" altLang="ja-JP" sz="2800" dirty="0"/>
              <a:t>The only substantial question in this litigation is whether “there is in fact a true conflict between domestic and foreign law.”</a:t>
            </a:r>
            <a:endParaRPr lang="ja-JP" altLang="en-US" sz="2400" dirty="0"/>
          </a:p>
        </p:txBody>
      </p:sp>
      <p:sp>
        <p:nvSpPr>
          <p:cNvPr id="3" name="正方形/長方形 2"/>
          <p:cNvSpPr/>
          <p:nvPr/>
        </p:nvSpPr>
        <p:spPr>
          <a:xfrm>
            <a:off x="610897" y="3597040"/>
            <a:ext cx="7948446" cy="1384995"/>
          </a:xfrm>
          <a:prstGeom prst="rect">
            <a:avLst/>
          </a:prstGeom>
        </p:spPr>
        <p:txBody>
          <a:bodyPr wrap="square">
            <a:spAutoFit/>
          </a:bodyPr>
          <a:lstStyle/>
          <a:p>
            <a:r>
              <a:rPr lang="ja-JP" altLang="en-US" sz="2800" dirty="0" smtClean="0"/>
              <a:t>本件において唯一の重要な問題は</a:t>
            </a:r>
            <a:r>
              <a:rPr lang="ja-JP" altLang="en-US" sz="2800" dirty="0"/>
              <a:t>、「実際に国内法と外国法との間に真</a:t>
            </a:r>
            <a:r>
              <a:rPr lang="ja-JP" altLang="en-US" sz="2800" dirty="0" smtClean="0"/>
              <a:t>の衝突が存在するかどうか」である。</a:t>
            </a:r>
            <a:endParaRPr lang="ja-JP" altLang="en-US" sz="2800" dirty="0"/>
          </a:p>
        </p:txBody>
      </p:sp>
    </p:spTree>
    <p:extLst>
      <p:ext uri="{BB962C8B-B14F-4D97-AF65-F5344CB8AC3E}">
        <p14:creationId xmlns:p14="http://schemas.microsoft.com/office/powerpoint/2010/main" val="17609670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ja-JP" altLang="en-US" sz="4000" dirty="0" smtClean="0"/>
              <a:t>反論２ </a:t>
            </a:r>
            <a:r>
              <a:rPr lang="en-US" altLang="ja-JP" sz="4000" dirty="0" smtClean="0">
                <a:latin typeface="+mj-ea"/>
              </a:rPr>
              <a:t>FTAIA</a:t>
            </a:r>
            <a:r>
              <a:rPr lang="ja-JP" altLang="en-US" sz="4000" dirty="0" smtClean="0"/>
              <a:t>趣旨の没却</a:t>
            </a:r>
            <a:endParaRPr kumimoji="1" lang="ja-JP" altLang="en-US" sz="4000" dirty="0"/>
          </a:p>
        </p:txBody>
      </p:sp>
      <p:sp>
        <p:nvSpPr>
          <p:cNvPr id="7" name="スライド番号プレースホルダー 6"/>
          <p:cNvSpPr>
            <a:spLocks noGrp="1"/>
          </p:cNvSpPr>
          <p:nvPr>
            <p:ph type="sldNum" sz="quarter" idx="12"/>
          </p:nvPr>
        </p:nvSpPr>
        <p:spPr/>
        <p:txBody>
          <a:bodyPr/>
          <a:lstStyle/>
          <a:p>
            <a:fld id="{5B4AF231-A605-5743-A288-EDC6BA10A0C2}" type="slidenum">
              <a:rPr lang="ja-JP" altLang="en-US" smtClean="0"/>
              <a:pPr/>
              <a:t>80</a:t>
            </a:fld>
            <a:endParaRPr lang="ja-JP" altLang="en-US" dirty="0"/>
          </a:p>
        </p:txBody>
      </p:sp>
      <p:sp>
        <p:nvSpPr>
          <p:cNvPr id="10" name="正方形/長方形 9"/>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r>
              <a:rPr lang="ja-JP" altLang="en-US" sz="1400" dirty="0">
                <a:solidFill>
                  <a:schemeClr val="tx1"/>
                </a:solidFill>
              </a:rPr>
              <a:t>出典</a:t>
            </a:r>
            <a:r>
              <a:rPr lang="ja-JP" altLang="en-US" sz="1400" dirty="0" smtClean="0">
                <a:solidFill>
                  <a:schemeClr val="tx1"/>
                </a:solidFill>
              </a:rPr>
              <a:t>：</a:t>
            </a:r>
            <a:r>
              <a:rPr lang="it-IT" altLang="ja-JP" sz="1400" dirty="0" err="1">
                <a:solidFill>
                  <a:schemeClr val="tx1"/>
                </a:solidFill>
              </a:rPr>
              <a:t>Minn-Chem</a:t>
            </a:r>
            <a:r>
              <a:rPr lang="it-IT" altLang="ja-JP" sz="1400" dirty="0">
                <a:solidFill>
                  <a:schemeClr val="tx1"/>
                </a:solidFill>
              </a:rPr>
              <a:t>, </a:t>
            </a:r>
            <a:r>
              <a:rPr lang="it-IT" altLang="ja-JP" sz="1400" dirty="0" err="1">
                <a:solidFill>
                  <a:schemeClr val="tx1"/>
                </a:solidFill>
              </a:rPr>
              <a:t>Inc</a:t>
            </a:r>
            <a:r>
              <a:rPr lang="it-IT" altLang="ja-JP" sz="1400" dirty="0">
                <a:solidFill>
                  <a:schemeClr val="tx1"/>
                </a:solidFill>
              </a:rPr>
              <a:t>. v. </a:t>
            </a:r>
            <a:r>
              <a:rPr lang="it-IT" altLang="ja-JP" sz="1400" dirty="0" err="1">
                <a:solidFill>
                  <a:schemeClr val="tx1"/>
                </a:solidFill>
              </a:rPr>
              <a:t>Agrium</a:t>
            </a:r>
            <a:r>
              <a:rPr lang="it-IT" altLang="ja-JP" sz="1400" dirty="0">
                <a:solidFill>
                  <a:schemeClr val="tx1"/>
                </a:solidFill>
              </a:rPr>
              <a:t>, </a:t>
            </a:r>
            <a:r>
              <a:rPr lang="it-IT" altLang="ja-JP" sz="1400" dirty="0" err="1">
                <a:solidFill>
                  <a:schemeClr val="tx1"/>
                </a:solidFill>
              </a:rPr>
              <a:t>Inc</a:t>
            </a:r>
            <a:r>
              <a:rPr lang="it-IT" altLang="ja-JP" sz="1400" dirty="0">
                <a:solidFill>
                  <a:schemeClr val="tx1"/>
                </a:solidFill>
              </a:rPr>
              <a:t>., 683 F.3d 845 (2012) </a:t>
            </a:r>
          </a:p>
        </p:txBody>
      </p:sp>
      <p:sp>
        <p:nvSpPr>
          <p:cNvPr id="9" name="正方形/長方形 8"/>
          <p:cNvSpPr/>
          <p:nvPr/>
        </p:nvSpPr>
        <p:spPr>
          <a:xfrm>
            <a:off x="448067" y="1047089"/>
            <a:ext cx="8208507" cy="1918307"/>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2" name="正方形/長方形 11"/>
          <p:cNvSpPr/>
          <p:nvPr/>
        </p:nvSpPr>
        <p:spPr>
          <a:xfrm>
            <a:off x="448011" y="3086888"/>
            <a:ext cx="8221626" cy="1632664"/>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57144" y="3198237"/>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sp>
        <p:nvSpPr>
          <p:cNvPr id="15" name="正方形/長方形 14"/>
          <p:cNvSpPr/>
          <p:nvPr/>
        </p:nvSpPr>
        <p:spPr>
          <a:xfrm>
            <a:off x="483326" y="1395736"/>
            <a:ext cx="8186311" cy="1569660"/>
          </a:xfrm>
          <a:prstGeom prst="rect">
            <a:avLst/>
          </a:prstGeom>
        </p:spPr>
        <p:txBody>
          <a:bodyPr wrap="square">
            <a:spAutoFit/>
          </a:bodyPr>
          <a:lstStyle/>
          <a:p>
            <a:r>
              <a:rPr lang="en-US" altLang="ja-JP" sz="1200" dirty="0"/>
              <a:t>Critically, the Supreme Court in </a:t>
            </a:r>
            <a:r>
              <a:rPr lang="en-US" altLang="ja-JP" sz="1200" dirty="0" err="1"/>
              <a:t>Weltover</a:t>
            </a:r>
            <a:r>
              <a:rPr lang="en-US" altLang="ja-JP" sz="1200" dirty="0"/>
              <a:t> reached its definition of “direct” for FSIA purposes……that an effect is “direct” only if it is both “substantial” and “foreseeable</a:t>
            </a:r>
            <a:r>
              <a:rPr lang="en-US" altLang="ja-JP" sz="1200" dirty="0" smtClean="0"/>
              <a:t>.”</a:t>
            </a:r>
          </a:p>
          <a:p>
            <a:r>
              <a:rPr lang="en-US" altLang="ja-JP" sz="1200" dirty="0"/>
              <a:t>No one needs to read the words “substantial” and “foreseeable” into the FTAIA. Congress put them there, and in so doing, it signaled that the word “direct” used along with them had to be interpreted as part of an integrated phrase</a:t>
            </a:r>
            <a:r>
              <a:rPr lang="en-US" altLang="ja-JP" sz="1200" dirty="0" smtClean="0"/>
              <a:t>.</a:t>
            </a:r>
          </a:p>
          <a:p>
            <a:r>
              <a:rPr lang="en-US" altLang="ja-JP" sz="1200" dirty="0" smtClean="0"/>
              <a:t>Just </a:t>
            </a:r>
            <a:r>
              <a:rPr lang="en-US" altLang="ja-JP" sz="1200" dirty="0"/>
              <a:t>as tort law cuts off recovery for those whose injuries are too remote from the cause of an injury, so does the FTAIA exclude from the Sherman Act foreign activities that are too remote from the ultimate effects on U.S. domestic or import commerce.</a:t>
            </a:r>
          </a:p>
        </p:txBody>
      </p:sp>
      <p:sp>
        <p:nvSpPr>
          <p:cNvPr id="17" name="正方形/長方形 16"/>
          <p:cNvSpPr/>
          <p:nvPr/>
        </p:nvSpPr>
        <p:spPr>
          <a:xfrm>
            <a:off x="584600" y="3519223"/>
            <a:ext cx="8193639" cy="1200329"/>
          </a:xfrm>
          <a:prstGeom prst="rect">
            <a:avLst/>
          </a:prstGeom>
        </p:spPr>
        <p:txBody>
          <a:bodyPr wrap="square">
            <a:spAutoFit/>
          </a:bodyPr>
          <a:lstStyle/>
          <a:p>
            <a:r>
              <a:rPr lang="en-US" altLang="ja-JP" sz="1200" dirty="0" err="1"/>
              <a:t>Weltover</a:t>
            </a:r>
            <a:r>
              <a:rPr lang="ja-JP" altLang="en-US" sz="1200" dirty="0"/>
              <a:t>事件において、最高裁は、</a:t>
            </a:r>
            <a:r>
              <a:rPr lang="en-US" altLang="ja-JP" sz="1200" dirty="0"/>
              <a:t>FSIA</a:t>
            </a:r>
            <a:r>
              <a:rPr lang="ja-JP" altLang="en-US" sz="1200" dirty="0"/>
              <a:t>の趣旨に照らして「直接的」という文言を、</a:t>
            </a:r>
            <a:r>
              <a:rPr lang="en-US" altLang="ja-JP" sz="1200" dirty="0"/>
              <a:t>……</a:t>
            </a:r>
            <a:r>
              <a:rPr lang="ja-JP" altLang="en-US" sz="1200" dirty="0"/>
              <a:t>「実質的」及び「合理的」である場合に「直接的</a:t>
            </a:r>
            <a:r>
              <a:rPr lang="ja-JP" altLang="en-US" sz="1200" dirty="0" smtClean="0"/>
              <a:t>」と解釈すると</a:t>
            </a:r>
            <a:r>
              <a:rPr lang="ja-JP" altLang="en-US" sz="1200" dirty="0"/>
              <a:t>いう結論に至った</a:t>
            </a:r>
            <a:r>
              <a:rPr lang="ja-JP" altLang="en-US" sz="1200" dirty="0" smtClean="0"/>
              <a:t>。</a:t>
            </a:r>
            <a:endParaRPr lang="en-US" altLang="ja-JP" sz="1200" dirty="0" smtClean="0"/>
          </a:p>
          <a:p>
            <a:r>
              <a:rPr lang="en-US" altLang="ja-JP" sz="1200" dirty="0" smtClean="0"/>
              <a:t>FTAIA</a:t>
            </a:r>
            <a:r>
              <a:rPr lang="ja-JP" altLang="en-US" sz="1200" dirty="0"/>
              <a:t>において「実質的」や「予見可能」という文言は意味を持たない。議会がそれらを明記したのは、「直接的」という文言が統合されたフレーズの一部として解釈されるように使われていることを示すためである</a:t>
            </a:r>
            <a:r>
              <a:rPr lang="ja-JP" altLang="en-US" sz="1200" dirty="0" smtClean="0"/>
              <a:t>。</a:t>
            </a:r>
            <a:endParaRPr lang="en-US" altLang="ja-JP" sz="1200" dirty="0" smtClean="0"/>
          </a:p>
          <a:p>
            <a:r>
              <a:rPr lang="ja-JP" altLang="en-US" sz="1200" dirty="0" smtClean="0"/>
              <a:t>不法</a:t>
            </a:r>
            <a:r>
              <a:rPr lang="ja-JP" altLang="en-US" sz="1200" dirty="0"/>
              <a:t>行為法が損害原因より</a:t>
            </a:r>
            <a:r>
              <a:rPr lang="ja-JP" altLang="en-US" sz="1200" dirty="0" smtClean="0"/>
              <a:t>あまりに遠過ぎる損害</a:t>
            </a:r>
            <a:r>
              <a:rPr lang="ja-JP" altLang="en-US" sz="1200" dirty="0"/>
              <a:t>を有する者の請求を退けているように、</a:t>
            </a:r>
            <a:r>
              <a:rPr lang="en-US" altLang="ja-JP" sz="1200" dirty="0"/>
              <a:t>FTAIA</a:t>
            </a:r>
            <a:r>
              <a:rPr lang="ja-JP" altLang="en-US" sz="1200" dirty="0"/>
              <a:t>も、国外のシャーマン法の違反行為が国内通商ないし輸入通商に対する究極の効果からあまりにも遠過ぎる場合に適用除外するしている。</a:t>
            </a:r>
            <a:endParaRPr lang="ja-JP" altLang="en-US" sz="1200" b="1" u="sng" dirty="0">
              <a:solidFill>
                <a:srgbClr val="FF0000"/>
              </a:solidFill>
            </a:endParaRPr>
          </a:p>
        </p:txBody>
      </p:sp>
      <p:sp>
        <p:nvSpPr>
          <p:cNvPr id="18" name="正方形/長方形 17"/>
          <p:cNvSpPr/>
          <p:nvPr/>
        </p:nvSpPr>
        <p:spPr>
          <a:xfrm>
            <a:off x="248194" y="4808124"/>
            <a:ext cx="8408380" cy="1446550"/>
          </a:xfrm>
          <a:prstGeom prst="rect">
            <a:avLst/>
          </a:prstGeom>
        </p:spPr>
        <p:txBody>
          <a:bodyPr wrap="square">
            <a:spAutoFit/>
          </a:bodyPr>
          <a:lstStyle/>
          <a:p>
            <a:pPr algn="ctr"/>
            <a:r>
              <a:rPr lang="en-US" altLang="ja-JP" sz="2000" b="1" dirty="0" smtClean="0"/>
              <a:t>FTAIA</a:t>
            </a:r>
            <a:r>
              <a:rPr lang="ja-JP" altLang="en-US" sz="2000" b="1" dirty="0" smtClean="0"/>
              <a:t>「直接的効果」の趣旨</a:t>
            </a:r>
            <a:endParaRPr lang="en-US" altLang="ja-JP" sz="2000" b="1" dirty="0" smtClean="0"/>
          </a:p>
          <a:p>
            <a:pPr algn="ctr"/>
            <a:r>
              <a:rPr lang="ja-JP" altLang="en-US" sz="2400" b="1" u="sng" dirty="0">
                <a:solidFill>
                  <a:srgbClr val="FF0000"/>
                </a:solidFill>
              </a:rPr>
              <a:t>原因からあまりに</a:t>
            </a:r>
            <a:r>
              <a:rPr lang="ja-JP" altLang="en-US" sz="2400" b="1" u="sng" dirty="0" smtClean="0">
                <a:solidFill>
                  <a:srgbClr val="FF0000"/>
                </a:solidFill>
              </a:rPr>
              <a:t>遠過ぎる損害による請求</a:t>
            </a:r>
            <a:r>
              <a:rPr lang="ja-JP" altLang="en-US" sz="2400" b="1" u="sng" dirty="0" smtClean="0"/>
              <a:t>を排除するため</a:t>
            </a:r>
            <a:r>
              <a:rPr lang="en-US" altLang="ja-JP" sz="2400" b="1" u="sng" dirty="0" smtClean="0"/>
              <a:t/>
            </a:r>
            <a:br>
              <a:rPr lang="en-US" altLang="ja-JP" sz="2400" b="1" u="sng" dirty="0" smtClean="0"/>
            </a:br>
            <a:r>
              <a:rPr lang="en-US" altLang="ja-JP" sz="2000" dirty="0" smtClean="0"/>
              <a:t>cf. FSIA</a:t>
            </a:r>
            <a:r>
              <a:rPr lang="ja-JP" altLang="en-US" sz="2000" dirty="0" smtClean="0"/>
              <a:t>（外国主権免除法）</a:t>
            </a:r>
            <a:endParaRPr lang="en-US" altLang="ja-JP" sz="2000" dirty="0" smtClean="0"/>
          </a:p>
          <a:p>
            <a:pPr algn="ctr"/>
            <a:r>
              <a:rPr lang="ja-JP" altLang="en-US" sz="2400" b="1" u="sng" dirty="0" smtClean="0"/>
              <a:t>論拠１は</a:t>
            </a:r>
            <a:r>
              <a:rPr lang="en-US" altLang="ja-JP" sz="2400" b="1" u="sng" dirty="0" smtClean="0"/>
              <a:t>FTAIA</a:t>
            </a:r>
            <a:r>
              <a:rPr lang="ja-JP" altLang="en-US" sz="2400" b="1" u="sng" dirty="0"/>
              <a:t>「直接的効果」の</a:t>
            </a:r>
            <a:r>
              <a:rPr lang="ja-JP" altLang="en-US" sz="2400" b="1" u="sng" dirty="0" smtClean="0"/>
              <a:t>趣旨から</a:t>
            </a:r>
            <a:r>
              <a:rPr lang="ja-JP" altLang="en-US" sz="2400" b="1" u="sng" dirty="0" smtClean="0">
                <a:solidFill>
                  <a:srgbClr val="FF0000"/>
                </a:solidFill>
              </a:rPr>
              <a:t>逸脱</a:t>
            </a:r>
            <a:r>
              <a:rPr lang="ja-JP" altLang="en-US" sz="2400" b="1" u="sng" dirty="0" smtClean="0"/>
              <a:t>する</a:t>
            </a:r>
            <a:endParaRPr lang="en-US" altLang="ja-JP" sz="2400" b="1" u="sng" dirty="0"/>
          </a:p>
        </p:txBody>
      </p:sp>
    </p:spTree>
    <p:extLst>
      <p:ext uri="{BB962C8B-B14F-4D97-AF65-F5344CB8AC3E}">
        <p14:creationId xmlns:p14="http://schemas.microsoft.com/office/powerpoint/2010/main" val="609589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各論１</a:t>
            </a:r>
            <a:r>
              <a:rPr lang="en-US" altLang="ja-JP" dirty="0" smtClean="0"/>
              <a:t> </a:t>
            </a:r>
            <a:r>
              <a:rPr kumimoji="1" lang="ja-JP" altLang="en-US" dirty="0" smtClean="0"/>
              <a:t>要件①</a:t>
            </a:r>
            <a:endParaRPr kumimoji="1" lang="ja-JP" altLang="en-US" dirty="0"/>
          </a:p>
        </p:txBody>
      </p:sp>
      <p:sp>
        <p:nvSpPr>
          <p:cNvPr id="4" name="スライド番号プレースホルダー 3"/>
          <p:cNvSpPr>
            <a:spLocks noGrp="1"/>
          </p:cNvSpPr>
          <p:nvPr>
            <p:ph type="sldNum" sz="quarter" idx="12"/>
          </p:nvPr>
        </p:nvSpPr>
        <p:spPr/>
        <p:txBody>
          <a:bodyPr/>
          <a:lstStyle/>
          <a:p>
            <a:fld id="{5B4AF231-A605-5743-A288-EDC6BA10A0C2}" type="slidenum">
              <a:rPr lang="ja-JP" altLang="en-US" smtClean="0">
                <a:latin typeface="News Gothic MT"/>
              </a:rPr>
              <a:pPr/>
              <a:t>9</a:t>
            </a:fld>
            <a:endParaRPr lang="ja-JP" altLang="en-US">
              <a:latin typeface="News Gothic MT"/>
            </a:endParaRPr>
          </a:p>
        </p:txBody>
      </p:sp>
      <p:sp>
        <p:nvSpPr>
          <p:cNvPr id="8" name="正方形/長方形 7"/>
          <p:cNvSpPr/>
          <p:nvPr/>
        </p:nvSpPr>
        <p:spPr>
          <a:xfrm>
            <a:off x="448067" y="1047090"/>
            <a:ext cx="8208507" cy="2178740"/>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9" name="正方形/長方形 8"/>
          <p:cNvSpPr/>
          <p:nvPr/>
        </p:nvSpPr>
        <p:spPr>
          <a:xfrm>
            <a:off x="434948" y="3385016"/>
            <a:ext cx="8221626" cy="1700299"/>
          </a:xfrm>
          <a:prstGeom prst="rect">
            <a:avLst/>
          </a:prstGeom>
          <a:noFill/>
          <a:ln w="444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News Gothic MT"/>
            </a:endParaRPr>
          </a:p>
        </p:txBody>
      </p:sp>
      <p:sp>
        <p:nvSpPr>
          <p:cNvPr id="13" name="テキスト ボックス 12"/>
          <p:cNvSpPr txBox="1"/>
          <p:nvPr/>
        </p:nvSpPr>
        <p:spPr>
          <a:xfrm>
            <a:off x="448067" y="3458799"/>
            <a:ext cx="7939314" cy="369332"/>
          </a:xfrm>
          <a:prstGeom prst="rect">
            <a:avLst/>
          </a:prstGeom>
          <a:noFill/>
        </p:spPr>
        <p:txBody>
          <a:bodyPr wrap="square" rtlCol="0">
            <a:spAutoFit/>
          </a:bodyPr>
          <a:lstStyle/>
          <a:p>
            <a:r>
              <a:rPr lang="ja-JP" altLang="en-US" b="1" u="sng" dirty="0">
                <a:solidFill>
                  <a:srgbClr val="FF6600"/>
                </a:solidFill>
              </a:rPr>
              <a:t>日本語訳／要旨</a:t>
            </a:r>
          </a:p>
        </p:txBody>
      </p:sp>
      <p:sp>
        <p:nvSpPr>
          <p:cNvPr id="14" name="テキスト ボックス 13"/>
          <p:cNvSpPr txBox="1"/>
          <p:nvPr/>
        </p:nvSpPr>
        <p:spPr>
          <a:xfrm>
            <a:off x="470263" y="1134863"/>
            <a:ext cx="7939314" cy="369332"/>
          </a:xfrm>
          <a:prstGeom prst="rect">
            <a:avLst/>
          </a:prstGeom>
          <a:noFill/>
        </p:spPr>
        <p:txBody>
          <a:bodyPr wrap="square" rtlCol="0">
            <a:spAutoFit/>
          </a:bodyPr>
          <a:lstStyle/>
          <a:p>
            <a:r>
              <a:rPr lang="ja-JP" altLang="en-US" b="1" u="sng" dirty="0">
                <a:solidFill>
                  <a:srgbClr val="FF6600"/>
                </a:solidFill>
              </a:rPr>
              <a:t>引用箇所</a:t>
            </a:r>
            <a:endParaRPr lang="en-US" altLang="ja-JP" b="1" u="sng" dirty="0">
              <a:solidFill>
                <a:srgbClr val="FF6600"/>
              </a:solidFill>
            </a:endParaRPr>
          </a:p>
        </p:txBody>
      </p:sp>
      <p:grpSp>
        <p:nvGrpSpPr>
          <p:cNvPr id="6" name="図形グループ 5"/>
          <p:cNvGrpSpPr/>
          <p:nvPr/>
        </p:nvGrpSpPr>
        <p:grpSpPr>
          <a:xfrm>
            <a:off x="1541128" y="5401051"/>
            <a:ext cx="6061745" cy="523220"/>
            <a:chOff x="2116193" y="5467823"/>
            <a:chExt cx="5522890" cy="684068"/>
          </a:xfrm>
        </p:grpSpPr>
        <p:sp>
          <p:nvSpPr>
            <p:cNvPr id="15" name="右矢印 14"/>
            <p:cNvSpPr/>
            <p:nvPr/>
          </p:nvSpPr>
          <p:spPr>
            <a:xfrm>
              <a:off x="2116193" y="5506616"/>
              <a:ext cx="685800" cy="483656"/>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ja-JP" altLang="en-US" sz="1350" dirty="0">
                <a:solidFill>
                  <a:prstClr val="white"/>
                </a:solidFill>
                <a:latin typeface="News Gothic MT"/>
              </a:endParaRPr>
            </a:p>
          </p:txBody>
        </p:sp>
        <p:sp>
          <p:nvSpPr>
            <p:cNvPr id="16" name="テキスト ボックス 15"/>
            <p:cNvSpPr txBox="1"/>
            <p:nvPr/>
          </p:nvSpPr>
          <p:spPr>
            <a:xfrm>
              <a:off x="2430281" y="5467823"/>
              <a:ext cx="5208802" cy="684068"/>
            </a:xfrm>
            <a:prstGeom prst="rect">
              <a:avLst/>
            </a:prstGeom>
            <a:noFill/>
          </p:spPr>
          <p:txBody>
            <a:bodyPr wrap="square" rtlCol="0">
              <a:spAutoFit/>
            </a:bodyPr>
            <a:lstStyle/>
            <a:p>
              <a:pPr algn="ctr"/>
              <a:r>
                <a:rPr lang="ja-JP" altLang="en-US" sz="2800" b="1" dirty="0" smtClean="0">
                  <a:solidFill>
                    <a:prstClr val="black"/>
                  </a:solidFill>
                </a:rPr>
                <a:t>外国法が存在するという事実</a:t>
              </a:r>
              <a:endParaRPr lang="ja-JP" altLang="en-US" sz="2800" b="1" dirty="0">
                <a:solidFill>
                  <a:prstClr val="black"/>
                </a:solidFill>
              </a:endParaRPr>
            </a:p>
          </p:txBody>
        </p:sp>
      </p:grpSp>
      <p:sp>
        <p:nvSpPr>
          <p:cNvPr id="17" name="正方形/長方形 16"/>
          <p:cNvSpPr/>
          <p:nvPr/>
        </p:nvSpPr>
        <p:spPr>
          <a:xfrm>
            <a:off x="1" y="6198660"/>
            <a:ext cx="9144000" cy="6802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a:solidFill>
                  <a:schemeClr val="tx1"/>
                </a:solidFill>
              </a:rPr>
              <a:t>出典</a:t>
            </a:r>
            <a:r>
              <a:rPr lang="ja-JP" altLang="en-US" sz="1400" dirty="0" smtClean="0">
                <a:solidFill>
                  <a:schemeClr val="tx1"/>
                </a:solidFill>
              </a:rPr>
              <a:t>：</a:t>
            </a:r>
            <a:r>
              <a:rPr lang="en-US" altLang="ja-JP" sz="1400" dirty="0">
                <a:solidFill>
                  <a:schemeClr val="tx1"/>
                </a:solidFill>
              </a:rPr>
              <a:t>Hartford Fire Ins. Co. v. California, 509 U.S. 764 (1993)</a:t>
            </a:r>
            <a:endParaRPr lang="ja-JP" altLang="en-US" sz="1400" dirty="0">
              <a:solidFill>
                <a:schemeClr val="tx1"/>
              </a:solidFill>
            </a:endParaRPr>
          </a:p>
        </p:txBody>
      </p:sp>
      <p:sp>
        <p:nvSpPr>
          <p:cNvPr id="5" name="正方形/長方形 4"/>
          <p:cNvSpPr/>
          <p:nvPr/>
        </p:nvSpPr>
        <p:spPr>
          <a:xfrm>
            <a:off x="686912" y="1474113"/>
            <a:ext cx="7731798" cy="1477328"/>
          </a:xfrm>
          <a:prstGeom prst="rect">
            <a:avLst/>
          </a:prstGeom>
        </p:spPr>
        <p:txBody>
          <a:bodyPr wrap="square">
            <a:spAutoFit/>
          </a:bodyPr>
          <a:lstStyle/>
          <a:p>
            <a:r>
              <a:rPr lang="en-US" altLang="ja-JP" sz="1500" dirty="0"/>
              <a:t>They assert that Parliament has established a comprehensive regulatory regime over the London reinsurance market and that the conduct alleged here was perfectly consistent with British law and policy. But this is not to state a conflict. “[T]he fact that conduct is lawful in the state in which it took place will not, of itself, bar application of the United States antitrust laws,” even where the foreign state has a strong policy to permit or encourage such conduct</a:t>
            </a:r>
            <a:r>
              <a:rPr lang="en-US" altLang="ja-JP" sz="1500" dirty="0" smtClean="0"/>
              <a:t>.</a:t>
            </a:r>
            <a:endParaRPr lang="en-US" altLang="ja-JP" sz="1500" dirty="0"/>
          </a:p>
        </p:txBody>
      </p:sp>
      <p:sp>
        <p:nvSpPr>
          <p:cNvPr id="3" name="正方形/長方形 2"/>
          <p:cNvSpPr/>
          <p:nvPr/>
        </p:nvSpPr>
        <p:spPr>
          <a:xfrm>
            <a:off x="597778" y="3823596"/>
            <a:ext cx="7948446" cy="954107"/>
          </a:xfrm>
          <a:prstGeom prst="rect">
            <a:avLst/>
          </a:prstGeom>
        </p:spPr>
        <p:txBody>
          <a:bodyPr wrap="square">
            <a:spAutoFit/>
          </a:bodyPr>
          <a:lstStyle/>
          <a:p>
            <a:r>
              <a:rPr lang="ja-JP" altLang="en-US" sz="1400" dirty="0"/>
              <a:t>彼らは、</a:t>
            </a:r>
            <a:r>
              <a:rPr lang="ja-JP" altLang="en-US" sz="1400" b="1" dirty="0"/>
              <a:t>議会がロンドン再保険市場において包括的な規制体制を確立し</a:t>
            </a:r>
            <a:r>
              <a:rPr lang="ja-JP" altLang="en-US" sz="1400" dirty="0"/>
              <a:t>、当該行為は</a:t>
            </a:r>
            <a:r>
              <a:rPr lang="ja-JP" altLang="en-US" sz="1400" b="1" dirty="0"/>
              <a:t>英国法や英国の方針に完全に一致している</a:t>
            </a:r>
            <a:r>
              <a:rPr lang="ja-JP" altLang="en-US" sz="1400" dirty="0"/>
              <a:t>と主張する。しかし、これは衝突を生じない。外国がそのような行為を許可ないし奨励する強い方針を持っていたとしても、「</a:t>
            </a:r>
            <a:r>
              <a:rPr lang="ja-JP" altLang="en-US" sz="1400" b="1" u="sng" dirty="0"/>
              <a:t>当該行為がその国で合法であるという事実自体</a:t>
            </a:r>
            <a:r>
              <a:rPr lang="ja-JP" altLang="en-US" sz="1400" dirty="0"/>
              <a:t>は、反トラスト法の適用を禁止しない」</a:t>
            </a:r>
            <a:r>
              <a:rPr lang="ja-JP" altLang="en-US" sz="1400" dirty="0" smtClean="0"/>
              <a:t>。</a:t>
            </a:r>
            <a:endParaRPr lang="en-US" altLang="ja-JP" sz="1400" dirty="0" smtClean="0"/>
          </a:p>
        </p:txBody>
      </p:sp>
    </p:spTree>
    <p:extLst>
      <p:ext uri="{BB962C8B-B14F-4D97-AF65-F5344CB8AC3E}">
        <p14:creationId xmlns:p14="http://schemas.microsoft.com/office/powerpoint/2010/main" val="64750221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ホワイト">
  <a:themeElements>
    <a:clrScheme name="ユーザー定義 4">
      <a:dk1>
        <a:sysClr val="windowText" lastClr="000000"/>
      </a:dk1>
      <a:lt1>
        <a:sysClr val="window" lastClr="FFFFFF"/>
      </a:lt1>
      <a:dk2>
        <a:srgbClr val="073E87"/>
      </a:dk2>
      <a:lt2>
        <a:srgbClr val="C6E7FC"/>
      </a:lt2>
      <a:accent1>
        <a:srgbClr val="5BD078"/>
      </a:accent1>
      <a:accent2>
        <a:srgbClr val="05E0DB"/>
      </a:accent2>
      <a:accent3>
        <a:srgbClr val="B8A776"/>
      </a:accent3>
      <a:accent4>
        <a:srgbClr val="A5D028"/>
      </a:accent4>
      <a:accent5>
        <a:srgbClr val="F5C040"/>
      </a:accent5>
      <a:accent6>
        <a:srgbClr val="05E0DB"/>
      </a:accent6>
      <a:hlink>
        <a:srgbClr val="0080FF"/>
      </a:hlink>
      <a:folHlink>
        <a:srgbClr val="5EAEFF"/>
      </a:folHlink>
    </a:clrScheme>
    <a:fontScheme name="メイリオ（スライド用）">
      <a:majorFont>
        <a:latin typeface="Segoe UI Black"/>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spPr>
      <a:bodyPr wrap="square">
        <a:spAutoFit/>
      </a:bodyPr>
      <a:lstStyle>
        <a:defPPr algn="ctr">
          <a:defRPr sz="2800" b="1" dirty="0">
            <a:solidFill>
              <a:schemeClr val="bg1"/>
            </a:solidFill>
            <a:latin typeface="Verdana" charset="0"/>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mineidoc2013">
      <a:dk1>
        <a:sysClr val="windowText" lastClr="000000"/>
      </a:dk1>
      <a:lt1>
        <a:sysClr val="window" lastClr="FFFFFF"/>
      </a:lt1>
      <a:dk2>
        <a:srgbClr val="1F497D"/>
      </a:dk2>
      <a:lt2>
        <a:srgbClr val="EEECE1"/>
      </a:lt2>
      <a:accent1>
        <a:srgbClr val="13222F"/>
      </a:accent1>
      <a:accent2>
        <a:srgbClr val="791F23"/>
      </a:accent2>
      <a:accent3>
        <a:srgbClr val="0F3A55"/>
      </a:accent3>
      <a:accent4>
        <a:srgbClr val="00A0DC"/>
      </a:accent4>
      <a:accent5>
        <a:srgbClr val="FFFFFF"/>
      </a:accent5>
      <a:accent6>
        <a:srgbClr val="DDCFA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17917</TotalTime>
  <Words>8901</Words>
  <Application>Microsoft Macintosh PowerPoint</Application>
  <PresentationFormat>画面に合わせる (4:3)</PresentationFormat>
  <Paragraphs>831</Paragraphs>
  <Slides>80</Slides>
  <Notes>26</Notes>
  <HiddenSlides>0</HiddenSlides>
  <MMClips>0</MMClips>
  <ScaleCrop>false</ScaleCrop>
  <HeadingPairs>
    <vt:vector size="6" baseType="variant">
      <vt:variant>
        <vt:lpstr>使用されているフォント</vt:lpstr>
      </vt:variant>
      <vt:variant>
        <vt:i4>17</vt:i4>
      </vt:variant>
      <vt:variant>
        <vt:lpstr>テーマ</vt:lpstr>
      </vt:variant>
      <vt:variant>
        <vt:i4>2</vt:i4>
      </vt:variant>
      <vt:variant>
        <vt:lpstr>スライド タイトル</vt:lpstr>
      </vt:variant>
      <vt:variant>
        <vt:i4>80</vt:i4>
      </vt:variant>
    </vt:vector>
  </HeadingPairs>
  <TitlesOfParts>
    <vt:vector size="99" baseType="lpstr">
      <vt:lpstr>A-OTF 見出ゴMB31 Pro MB31</vt:lpstr>
      <vt:lpstr>AXIS Std B</vt:lpstr>
      <vt:lpstr>AXIS Std L</vt:lpstr>
      <vt:lpstr>AXIS Std M</vt:lpstr>
      <vt:lpstr>AXIS Std R</vt:lpstr>
      <vt:lpstr>Calibri</vt:lpstr>
      <vt:lpstr>DIN</vt:lpstr>
      <vt:lpstr>DIN Mittelschrift Std</vt:lpstr>
      <vt:lpstr>Meiryo</vt:lpstr>
      <vt:lpstr>ＭＳ Ｐゴシック</vt:lpstr>
      <vt:lpstr>News Gothic MT</vt:lpstr>
      <vt:lpstr>Segoe UI Black</vt:lpstr>
      <vt:lpstr>Verdana</vt:lpstr>
      <vt:lpstr>Wingdings</vt:lpstr>
      <vt:lpstr>メイリオ</vt:lpstr>
      <vt:lpstr>小塚ゴシック Pro B</vt:lpstr>
      <vt:lpstr>Arial</vt:lpstr>
      <vt:lpstr>1_ホワイト</vt:lpstr>
      <vt:lpstr>Office ​​テーマ</vt:lpstr>
      <vt:lpstr>PowerPoint プレゼンテーション</vt:lpstr>
      <vt:lpstr>PowerPoint プレゼンテーション</vt:lpstr>
      <vt:lpstr>PowerPoint プレゼンテーション</vt:lpstr>
      <vt:lpstr>各論１ 立証方法</vt:lpstr>
      <vt:lpstr>各論１の流れ</vt:lpstr>
      <vt:lpstr>論拠１：Hartford Fire Ins. Co. v. California, 509 U.S. 764 (1993)</vt:lpstr>
      <vt:lpstr>論拠２：In re Vitamin C Antitrust Litigation, 837 F.3d 175 (2016)</vt:lpstr>
      <vt:lpstr>各論１ 規範</vt:lpstr>
      <vt:lpstr>各論１ 要件①</vt:lpstr>
      <vt:lpstr>各論１ 要件① 補足</vt:lpstr>
      <vt:lpstr>各論１ 要件① 補足</vt:lpstr>
      <vt:lpstr>各論１ 要件① 補足</vt:lpstr>
      <vt:lpstr>各論１ 要件① 補足</vt:lpstr>
      <vt:lpstr>各論１ 要件① 補足</vt:lpstr>
      <vt:lpstr>各論１ 要件②</vt:lpstr>
      <vt:lpstr>各論１ 当てはめ①②</vt:lpstr>
      <vt:lpstr>各論１ 当てはめ① 補足</vt:lpstr>
      <vt:lpstr>各論１ あてはめ結果</vt:lpstr>
      <vt:lpstr>PowerPoint プレゼンテーション</vt:lpstr>
      <vt:lpstr>フリー概要</vt:lpstr>
      <vt:lpstr>外国法との真の衝突を検討する趣旨</vt:lpstr>
      <vt:lpstr>論拠２不当性</vt:lpstr>
      <vt:lpstr>論拠２ Standard of Deference</vt:lpstr>
      <vt:lpstr>判断基準の違い</vt:lpstr>
      <vt:lpstr>判断の流れ</vt:lpstr>
      <vt:lpstr>論拠２ 中国法の概要（成文法）</vt:lpstr>
      <vt:lpstr>論拠２ 中国法の概要（慣習法）</vt:lpstr>
      <vt:lpstr>論拠１正当性</vt:lpstr>
      <vt:lpstr>論拠１正当性</vt:lpstr>
      <vt:lpstr>論拠１正当性</vt:lpstr>
      <vt:lpstr>PowerPoint プレゼンテーション</vt:lpstr>
      <vt:lpstr>PowerPoint プレゼンテーション</vt:lpstr>
      <vt:lpstr>各論２の流れ</vt:lpstr>
      <vt:lpstr>各論２ 立証方法</vt:lpstr>
      <vt:lpstr>論拠１：Kruman v. Christie's Intern. PLC, 284 F.3d 384 (2002)</vt:lpstr>
      <vt:lpstr>論拠２：Latino Quimica-Amtex S.A. v. Akzo Nobel Chemicals B.V. (2005)</vt:lpstr>
      <vt:lpstr>各論２ 規範</vt:lpstr>
      <vt:lpstr>各論２ 要件①</vt:lpstr>
      <vt:lpstr>各論２ 要件① 補足</vt:lpstr>
      <vt:lpstr>各論２ 要件①’</vt:lpstr>
      <vt:lpstr>各論２ 当てはめ①’</vt:lpstr>
      <vt:lpstr>各論２ 当てはめ①’ 補足</vt:lpstr>
      <vt:lpstr>各論２ 論点整理</vt:lpstr>
      <vt:lpstr>あてはめ結果</vt:lpstr>
      <vt:lpstr>PowerPoint プレゼンテーション</vt:lpstr>
      <vt:lpstr>前提：考慮すべき観点①</vt:lpstr>
      <vt:lpstr>前提：考慮すべき観点②</vt:lpstr>
      <vt:lpstr>フリー概要</vt:lpstr>
      <vt:lpstr>PowerPoint プレゼンテーション</vt:lpstr>
      <vt:lpstr>論拠１正当性 国際カルテル規制の重要性②</vt:lpstr>
      <vt:lpstr>論拠１正当性 判断基準の比較</vt:lpstr>
      <vt:lpstr>論拠１正当性 補足</vt:lpstr>
      <vt:lpstr>論拠２不当性 各国競争法の不均衡の危険性？</vt:lpstr>
      <vt:lpstr>論拠２不当性 各国競争法の不均衡の危険性 補足</vt:lpstr>
      <vt:lpstr>論拠２不当性 各国競争法の不均衡の危険性 補足</vt:lpstr>
      <vt:lpstr>論拠２不当性 競争法の選択基準は賠償額だけではない</vt:lpstr>
      <vt:lpstr>論拠２不当性 各国競争法は強化されてきている</vt:lpstr>
      <vt:lpstr>論拠２不当性  競争法の優劣は米国が判断すべきではない</vt:lpstr>
      <vt:lpstr>論拠２不当性 リニエンシー制度の形骸化？</vt:lpstr>
      <vt:lpstr>各論１ フリー結論</vt:lpstr>
      <vt:lpstr>PowerPoint プレゼンテーション</vt:lpstr>
      <vt:lpstr>反論１ 国際礼譲を詳細に検討する理由</vt:lpstr>
      <vt:lpstr>反論１ 比較衡量はできない①</vt:lpstr>
      <vt:lpstr>反論１ 比較衡量はできない②</vt:lpstr>
      <vt:lpstr>反論１ 比較衡量はできない③</vt:lpstr>
      <vt:lpstr>反論１ 比較衡量はできない④</vt:lpstr>
      <vt:lpstr>反論１ FTAIAを無視してはいけない</vt:lpstr>
      <vt:lpstr>反論１ 論拠１は公訴に妥当しない①</vt:lpstr>
      <vt:lpstr>反論１ 論拠１は公訴に妥当しない②</vt:lpstr>
      <vt:lpstr>反論１ 結論</vt:lpstr>
      <vt:lpstr>※保留 反論１ 論点整理</vt:lpstr>
      <vt:lpstr>※保留 反論１ 管轄権の有無の判定に考慮する意味</vt:lpstr>
      <vt:lpstr>PowerPoint プレゼンテーション</vt:lpstr>
      <vt:lpstr>反論２ 要件は充足できない？</vt:lpstr>
      <vt:lpstr>反論２ 全ての域外適用が否定</vt:lpstr>
      <vt:lpstr>反論２ 論拠２不当性？①</vt:lpstr>
      <vt:lpstr>反論２ 論拠２不当性？②</vt:lpstr>
      <vt:lpstr>反論２ 論拠２不当性？③</vt:lpstr>
      <vt:lpstr>反論２ 論拠２不当性？④</vt:lpstr>
      <vt:lpstr>反論２ FTAIA趣旨の没却</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Chika Kaneko</dc:creator>
  <cp:lastModifiedBy>寺島海志</cp:lastModifiedBy>
  <cp:revision>847</cp:revision>
  <cp:lastPrinted>2016-06-23T06:36:17Z</cp:lastPrinted>
  <dcterms:created xsi:type="dcterms:W3CDTF">2015-04-09T11:21:46Z</dcterms:created>
  <dcterms:modified xsi:type="dcterms:W3CDTF">2017-09-09T22:30:17Z</dcterms:modified>
</cp:coreProperties>
</file>